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 id="2147483661" r:id="rId3"/>
    <p:sldMasterId id="2147483673" r:id="rId4"/>
  </p:sldMasterIdLst>
  <p:notesMasterIdLst>
    <p:notesMasterId r:id="rId283"/>
  </p:notesMasterIdLst>
  <p:sldIdLst>
    <p:sldId id="608" r:id="rId5"/>
    <p:sldId id="611" r:id="rId6"/>
    <p:sldId id="613" r:id="rId7"/>
    <p:sldId id="256" r:id="rId8"/>
    <p:sldId id="610" r:id="rId9"/>
    <p:sldId id="1236" r:id="rId10"/>
    <p:sldId id="1237" r:id="rId11"/>
    <p:sldId id="1238" r:id="rId12"/>
    <p:sldId id="1239" r:id="rId13"/>
    <p:sldId id="1240" r:id="rId14"/>
    <p:sldId id="1217" r:id="rId15"/>
    <p:sldId id="1219" r:id="rId16"/>
    <p:sldId id="1220" r:id="rId17"/>
    <p:sldId id="1221" r:id="rId18"/>
    <p:sldId id="603" r:id="rId19"/>
    <p:sldId id="1298" r:id="rId20"/>
    <p:sldId id="1299" r:id="rId21"/>
    <p:sldId id="1300" r:id="rId22"/>
    <p:sldId id="1301" r:id="rId23"/>
    <p:sldId id="1314" r:id="rId24"/>
    <p:sldId id="1228" r:id="rId25"/>
    <p:sldId id="1303" r:id="rId26"/>
    <p:sldId id="1304" r:id="rId27"/>
    <p:sldId id="1305" r:id="rId28"/>
    <p:sldId id="1306" r:id="rId29"/>
    <p:sldId id="1307" r:id="rId30"/>
    <p:sldId id="1308" r:id="rId31"/>
    <p:sldId id="1309" r:id="rId32"/>
    <p:sldId id="1241" r:id="rId33"/>
    <p:sldId id="1310" r:id="rId34"/>
    <p:sldId id="1242" r:id="rId35"/>
    <p:sldId id="1311" r:id="rId36"/>
    <p:sldId id="1243" r:id="rId37"/>
    <p:sldId id="1312" r:id="rId38"/>
    <p:sldId id="1313" r:id="rId39"/>
    <p:sldId id="605" r:id="rId40"/>
    <p:sldId id="1258" r:id="rId41"/>
    <p:sldId id="1271" r:id="rId42"/>
    <p:sldId id="1259" r:id="rId43"/>
    <p:sldId id="1244" r:id="rId44"/>
    <p:sldId id="1260" r:id="rId45"/>
    <p:sldId id="1245" r:id="rId46"/>
    <p:sldId id="1246" r:id="rId47"/>
    <p:sldId id="1273" r:id="rId48"/>
    <p:sldId id="1248" r:id="rId49"/>
    <p:sldId id="1265" r:id="rId50"/>
    <p:sldId id="1267" r:id="rId51"/>
    <p:sldId id="1247" r:id="rId52"/>
    <p:sldId id="1272" r:id="rId53"/>
    <p:sldId id="1249" r:id="rId54"/>
    <p:sldId id="1250" r:id="rId55"/>
    <p:sldId id="1253" r:id="rId56"/>
    <p:sldId id="1269" r:id="rId57"/>
    <p:sldId id="1270" r:id="rId58"/>
    <p:sldId id="1254" r:id="rId59"/>
    <p:sldId id="1235" r:id="rId60"/>
    <p:sldId id="602" r:id="rId61"/>
    <p:sldId id="1212" r:id="rId62"/>
    <p:sldId id="1213" r:id="rId63"/>
    <p:sldId id="1214" r:id="rId64"/>
    <p:sldId id="1215" r:id="rId65"/>
    <p:sldId id="1283" r:id="rId66"/>
    <p:sldId id="1284" r:id="rId67"/>
    <p:sldId id="449" r:id="rId68"/>
    <p:sldId id="1182" r:id="rId69"/>
    <p:sldId id="1183" r:id="rId70"/>
    <p:sldId id="1282" r:id="rId71"/>
    <p:sldId id="1281" r:id="rId72"/>
    <p:sldId id="604" r:id="rId73"/>
    <p:sldId id="621" r:id="rId74"/>
    <p:sldId id="622" r:id="rId75"/>
    <p:sldId id="624" r:id="rId76"/>
    <p:sldId id="625" r:id="rId77"/>
    <p:sldId id="626" r:id="rId78"/>
    <p:sldId id="627" r:id="rId79"/>
    <p:sldId id="670" r:id="rId80"/>
    <p:sldId id="669" r:id="rId81"/>
    <p:sldId id="629" r:id="rId82"/>
    <p:sldId id="630" r:id="rId83"/>
    <p:sldId id="631" r:id="rId84"/>
    <p:sldId id="632" r:id="rId85"/>
    <p:sldId id="633" r:id="rId86"/>
    <p:sldId id="634" r:id="rId87"/>
    <p:sldId id="635" r:id="rId88"/>
    <p:sldId id="636" r:id="rId89"/>
    <p:sldId id="637" r:id="rId90"/>
    <p:sldId id="638" r:id="rId91"/>
    <p:sldId id="639" r:id="rId92"/>
    <p:sldId id="640" r:id="rId93"/>
    <p:sldId id="641" r:id="rId94"/>
    <p:sldId id="642" r:id="rId95"/>
    <p:sldId id="668" r:id="rId96"/>
    <p:sldId id="643" r:id="rId97"/>
    <p:sldId id="644" r:id="rId98"/>
    <p:sldId id="645" r:id="rId99"/>
    <p:sldId id="646" r:id="rId100"/>
    <p:sldId id="647" r:id="rId101"/>
    <p:sldId id="648" r:id="rId102"/>
    <p:sldId id="649" r:id="rId103"/>
    <p:sldId id="650" r:id="rId104"/>
    <p:sldId id="651" r:id="rId105"/>
    <p:sldId id="652" r:id="rId106"/>
    <p:sldId id="653" r:id="rId107"/>
    <p:sldId id="654" r:id="rId108"/>
    <p:sldId id="655" r:id="rId109"/>
    <p:sldId id="656" r:id="rId110"/>
    <p:sldId id="657" r:id="rId111"/>
    <p:sldId id="658" r:id="rId112"/>
    <p:sldId id="659" r:id="rId113"/>
    <p:sldId id="660" r:id="rId114"/>
    <p:sldId id="661" r:id="rId115"/>
    <p:sldId id="662" r:id="rId116"/>
    <p:sldId id="663" r:id="rId117"/>
    <p:sldId id="664" r:id="rId118"/>
    <p:sldId id="665" r:id="rId119"/>
    <p:sldId id="666" r:id="rId120"/>
    <p:sldId id="667" r:id="rId121"/>
    <p:sldId id="671" r:id="rId122"/>
    <p:sldId id="672" r:id="rId123"/>
    <p:sldId id="673" r:id="rId124"/>
    <p:sldId id="674" r:id="rId125"/>
    <p:sldId id="675" r:id="rId126"/>
    <p:sldId id="676" r:id="rId127"/>
    <p:sldId id="677" r:id="rId128"/>
    <p:sldId id="678" r:id="rId129"/>
    <p:sldId id="679" r:id="rId130"/>
    <p:sldId id="680" r:id="rId131"/>
    <p:sldId id="681" r:id="rId132"/>
    <p:sldId id="682" r:id="rId133"/>
    <p:sldId id="683" r:id="rId134"/>
    <p:sldId id="684" r:id="rId135"/>
    <p:sldId id="685" r:id="rId136"/>
    <p:sldId id="686" r:id="rId137"/>
    <p:sldId id="687" r:id="rId138"/>
    <p:sldId id="688" r:id="rId139"/>
    <p:sldId id="689" r:id="rId140"/>
    <p:sldId id="690" r:id="rId141"/>
    <p:sldId id="691" r:id="rId142"/>
    <p:sldId id="692" r:id="rId143"/>
    <p:sldId id="693" r:id="rId144"/>
    <p:sldId id="694" r:id="rId145"/>
    <p:sldId id="695" r:id="rId146"/>
    <p:sldId id="696" r:id="rId147"/>
    <p:sldId id="697" r:id="rId148"/>
    <p:sldId id="698" r:id="rId149"/>
    <p:sldId id="699" r:id="rId150"/>
    <p:sldId id="700" r:id="rId151"/>
    <p:sldId id="701" r:id="rId152"/>
    <p:sldId id="702" r:id="rId153"/>
    <p:sldId id="703" r:id="rId154"/>
    <p:sldId id="704" r:id="rId155"/>
    <p:sldId id="705" r:id="rId156"/>
    <p:sldId id="706" r:id="rId157"/>
    <p:sldId id="707" r:id="rId158"/>
    <p:sldId id="708" r:id="rId159"/>
    <p:sldId id="709" r:id="rId160"/>
    <p:sldId id="710" r:id="rId161"/>
    <p:sldId id="711" r:id="rId162"/>
    <p:sldId id="712" r:id="rId163"/>
    <p:sldId id="713" r:id="rId164"/>
    <p:sldId id="714" r:id="rId165"/>
    <p:sldId id="1204" r:id="rId166"/>
    <p:sldId id="1205" r:id="rId167"/>
    <p:sldId id="606" r:id="rId168"/>
    <p:sldId id="494" r:id="rId169"/>
    <p:sldId id="495" r:id="rId170"/>
    <p:sldId id="496" r:id="rId171"/>
    <p:sldId id="497" r:id="rId172"/>
    <p:sldId id="498" r:id="rId173"/>
    <p:sldId id="1203" r:id="rId174"/>
    <p:sldId id="499" r:id="rId175"/>
    <p:sldId id="500" r:id="rId176"/>
    <p:sldId id="501" r:id="rId177"/>
    <p:sldId id="502" r:id="rId178"/>
    <p:sldId id="503" r:id="rId179"/>
    <p:sldId id="504" r:id="rId180"/>
    <p:sldId id="505" r:id="rId181"/>
    <p:sldId id="506" r:id="rId182"/>
    <p:sldId id="507" r:id="rId183"/>
    <p:sldId id="508" r:id="rId184"/>
    <p:sldId id="617" r:id="rId185"/>
    <p:sldId id="715" r:id="rId186"/>
    <p:sldId id="716" r:id="rId187"/>
    <p:sldId id="1194" r:id="rId188"/>
    <p:sldId id="718" r:id="rId189"/>
    <p:sldId id="1186" r:id="rId190"/>
    <p:sldId id="1188" r:id="rId191"/>
    <p:sldId id="1189" r:id="rId192"/>
    <p:sldId id="1190" r:id="rId193"/>
    <p:sldId id="1191" r:id="rId194"/>
    <p:sldId id="1192" r:id="rId195"/>
    <p:sldId id="1196" r:id="rId196"/>
    <p:sldId id="1197" r:id="rId197"/>
    <p:sldId id="1198" r:id="rId198"/>
    <p:sldId id="1199" r:id="rId199"/>
    <p:sldId id="1200" r:id="rId200"/>
    <p:sldId id="1201" r:id="rId201"/>
    <p:sldId id="1202" r:id="rId202"/>
    <p:sldId id="1207" r:id="rId203"/>
    <p:sldId id="1208" r:id="rId204"/>
    <p:sldId id="1209" r:id="rId205"/>
    <p:sldId id="1210" r:id="rId206"/>
    <p:sldId id="1211" r:id="rId207"/>
    <p:sldId id="1206" r:id="rId208"/>
    <p:sldId id="618" r:id="rId209"/>
    <p:sldId id="1315" r:id="rId210"/>
    <p:sldId id="1285" r:id="rId211"/>
    <p:sldId id="1297" r:id="rId212"/>
    <p:sldId id="600" r:id="rId213"/>
    <p:sldId id="596" r:id="rId214"/>
    <p:sldId id="599" r:id="rId215"/>
    <p:sldId id="1316" r:id="rId216"/>
    <p:sldId id="512" r:id="rId217"/>
    <p:sldId id="513" r:id="rId218"/>
    <p:sldId id="514" r:id="rId219"/>
    <p:sldId id="515" r:id="rId220"/>
    <p:sldId id="516" r:id="rId221"/>
    <p:sldId id="517" r:id="rId222"/>
    <p:sldId id="518" r:id="rId223"/>
    <p:sldId id="519" r:id="rId224"/>
    <p:sldId id="526" r:id="rId225"/>
    <p:sldId id="520" r:id="rId226"/>
    <p:sldId id="521" r:id="rId227"/>
    <p:sldId id="522" r:id="rId228"/>
    <p:sldId id="523" r:id="rId229"/>
    <p:sldId id="524" r:id="rId230"/>
    <p:sldId id="525" r:id="rId231"/>
    <p:sldId id="527" r:id="rId232"/>
    <p:sldId id="528" r:id="rId233"/>
    <p:sldId id="529" r:id="rId234"/>
    <p:sldId id="532" r:id="rId235"/>
    <p:sldId id="533" r:id="rId236"/>
    <p:sldId id="534" r:id="rId237"/>
    <p:sldId id="601" r:id="rId238"/>
    <p:sldId id="535" r:id="rId239"/>
    <p:sldId id="1233" r:id="rId240"/>
    <p:sldId id="1234" r:id="rId241"/>
    <p:sldId id="539" r:id="rId242"/>
    <p:sldId id="540" r:id="rId243"/>
    <p:sldId id="541" r:id="rId244"/>
    <p:sldId id="542" r:id="rId245"/>
    <p:sldId id="543" r:id="rId246"/>
    <p:sldId id="544" r:id="rId247"/>
    <p:sldId id="545" r:id="rId248"/>
    <p:sldId id="546" r:id="rId249"/>
    <p:sldId id="547" r:id="rId250"/>
    <p:sldId id="548" r:id="rId251"/>
    <p:sldId id="550" r:id="rId252"/>
    <p:sldId id="551" r:id="rId253"/>
    <p:sldId id="553" r:id="rId254"/>
    <p:sldId id="554" r:id="rId255"/>
    <p:sldId id="555" r:id="rId256"/>
    <p:sldId id="556" r:id="rId257"/>
    <p:sldId id="557" r:id="rId258"/>
    <p:sldId id="558" r:id="rId259"/>
    <p:sldId id="559" r:id="rId260"/>
    <p:sldId id="561" r:id="rId261"/>
    <p:sldId id="563" r:id="rId262"/>
    <p:sldId id="562" r:id="rId263"/>
    <p:sldId id="1319" r:id="rId264"/>
    <p:sldId id="568" r:id="rId265"/>
    <p:sldId id="614" r:id="rId266"/>
    <p:sldId id="1216" r:id="rId267"/>
    <p:sldId id="1232" r:id="rId268"/>
    <p:sldId id="1224" r:id="rId269"/>
    <p:sldId id="1223" r:id="rId270"/>
    <p:sldId id="1222" r:id="rId271"/>
    <p:sldId id="1225" r:id="rId272"/>
    <p:sldId id="1226" r:id="rId273"/>
    <p:sldId id="1227" r:id="rId274"/>
    <p:sldId id="1230" r:id="rId275"/>
    <p:sldId id="1229" r:id="rId276"/>
    <p:sldId id="1318" r:id="rId277"/>
    <p:sldId id="1317" r:id="rId278"/>
    <p:sldId id="1231" r:id="rId279"/>
    <p:sldId id="619" r:id="rId280"/>
    <p:sldId id="1218" r:id="rId281"/>
    <p:sldId id="616" r:id="rId282"/>
  </p:sldIdLst>
  <p:sldSz cx="12192000" cy="6858000"/>
  <p:notesSz cx="6858000" cy="9144000"/>
  <p:custDataLst>
    <p:tags r:id="rId2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0D1116"/>
    <a:srgbClr val="FF6600"/>
    <a:srgbClr val="6A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snapToGrid="0" showGuides="1">
      <p:cViewPr varScale="1">
        <p:scale>
          <a:sx n="57" d="100"/>
          <a:sy n="57" d="100"/>
        </p:scale>
        <p:origin x="78" y="906"/>
      </p:cViewPr>
      <p:guideLst/>
    </p:cSldViewPr>
  </p:slideViewPr>
  <p:notesTextViewPr>
    <p:cViewPr>
      <p:scale>
        <a:sx n="1" d="1"/>
        <a:sy n="1" d="1"/>
      </p:scale>
      <p:origin x="0" y="0"/>
    </p:cViewPr>
  </p:notesTextViewPr>
  <p:sorterViewPr>
    <p:cViewPr>
      <p:scale>
        <a:sx n="75" d="100"/>
        <a:sy n="75" d="100"/>
      </p:scale>
      <p:origin x="0" y="-3609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notesMaster" Target="notesMasters/notesMaster1.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tags" Target="tags/tag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viewProps" Target="viewProps.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tableStyles" Target="tableStyles.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9B611-EB01-429C-A2B5-D63CE428CCF9}" type="datetimeFigureOut">
              <a:rPr lang="zh-CN" altLang="en-US" smtClean="0"/>
              <a:t>2025/3/16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8DBD7-E06B-480A-ADE9-1B3DDE453CED}" type="slidenum">
              <a:rPr lang="zh-CN" altLang="en-US" smtClean="0"/>
              <a:t>‹#›</a:t>
            </a:fld>
            <a:endParaRPr lang="zh-CN" altLang="en-US"/>
          </a:p>
        </p:txBody>
      </p:sp>
    </p:spTree>
    <p:extLst>
      <p:ext uri="{BB962C8B-B14F-4D97-AF65-F5344CB8AC3E}">
        <p14:creationId xmlns:p14="http://schemas.microsoft.com/office/powerpoint/2010/main" val="1883255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490452-1689-4497-A9A0-B842EEA687A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5545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8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2"/>
          <p:cNvSpPr>
            <a:spLocks noGrp="1"/>
          </p:cNvSpPr>
          <p:nvPr userDrawn="1">
            <p:ph type="ctrTitle" hasCustomPrompt="1"/>
          </p:nvPr>
        </p:nvSpPr>
        <p:spPr>
          <a:xfrm>
            <a:off x="5520068" y="1864101"/>
            <a:ext cx="5823340" cy="2170870"/>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5520068" y="4995837"/>
            <a:ext cx="5823340"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5520070" y="4699566"/>
            <a:ext cx="5823340"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grpSp>
        <p:nvGrpSpPr>
          <p:cNvPr id="35" name="组合 34">
            <a:extLst>
              <a:ext uri="{FF2B5EF4-FFF2-40B4-BE49-F238E27FC236}">
                <a16:creationId xmlns:a16="http://schemas.microsoft.com/office/drawing/2014/main" id="{1C497BA0-5547-4525-A34E-693F0B05CA12}"/>
              </a:ext>
            </a:extLst>
          </p:cNvPr>
          <p:cNvGrpSpPr/>
          <p:nvPr userDrawn="1"/>
        </p:nvGrpSpPr>
        <p:grpSpPr>
          <a:xfrm flipH="1">
            <a:off x="0" y="-5316"/>
            <a:ext cx="5679972" cy="5825944"/>
            <a:chOff x="6355080" y="-5715"/>
            <a:chExt cx="5855970" cy="6006465"/>
          </a:xfrm>
        </p:grpSpPr>
        <p:sp>
          <p:nvSpPr>
            <p:cNvPr id="36" name="任意多边形: 形状 35">
              <a:extLst>
                <a:ext uri="{FF2B5EF4-FFF2-40B4-BE49-F238E27FC236}">
                  <a16:creationId xmlns:a16="http://schemas.microsoft.com/office/drawing/2014/main" id="{75BD5B1E-A185-4CA6-8FB9-E647DBFE4BC8}"/>
                </a:ext>
              </a:extLst>
            </p:cNvPr>
            <p:cNvSpPr/>
            <p:nvPr/>
          </p:nvSpPr>
          <p:spPr>
            <a:xfrm>
              <a:off x="6355080" y="-5715"/>
              <a:ext cx="5855970" cy="600646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9" h="11118">
                  <a:moveTo>
                    <a:pt x="25" y="0"/>
                  </a:moveTo>
                  <a:lnTo>
                    <a:pt x="10135" y="0"/>
                  </a:lnTo>
                  <a:lnTo>
                    <a:pt x="10159" y="9060"/>
                  </a:lnTo>
                  <a:cubicBezTo>
                    <a:pt x="9259" y="9110"/>
                    <a:pt x="8725" y="8327"/>
                    <a:pt x="7387" y="9197"/>
                  </a:cubicBezTo>
                  <a:cubicBezTo>
                    <a:pt x="6049" y="10067"/>
                    <a:pt x="6109" y="11147"/>
                    <a:pt x="4327" y="11117"/>
                  </a:cubicBezTo>
                  <a:cubicBezTo>
                    <a:pt x="2545" y="11087"/>
                    <a:pt x="1763" y="9707"/>
                    <a:pt x="1914" y="8357"/>
                  </a:cubicBezTo>
                  <a:cubicBezTo>
                    <a:pt x="2065" y="7007"/>
                    <a:pt x="3830" y="6047"/>
                    <a:pt x="3397" y="5057"/>
                  </a:cubicBezTo>
                  <a:cubicBezTo>
                    <a:pt x="2964" y="4067"/>
                    <a:pt x="1441" y="3509"/>
                    <a:pt x="715" y="2747"/>
                  </a:cubicBezTo>
                  <a:cubicBezTo>
                    <a:pt x="-11" y="1985"/>
                    <a:pt x="-45" y="359"/>
                    <a:pt x="25" y="0"/>
                  </a:cubicBezTo>
                  <a:close/>
                </a:path>
              </a:pathLst>
            </a:custGeom>
            <a:solidFill>
              <a:schemeClr val="bg1">
                <a:lumMod val="95000"/>
              </a:schemeClr>
            </a:solidFill>
            <a:ln>
              <a:noFill/>
            </a:ln>
            <a:effectLst>
              <a:outerShdw blurRad="3810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sym typeface="+mn-ea"/>
              </a:endParaRPr>
            </a:p>
          </p:txBody>
        </p:sp>
        <p:sp>
          <p:nvSpPr>
            <p:cNvPr id="37" name="任意多边形: 形状 36">
              <a:extLst>
                <a:ext uri="{FF2B5EF4-FFF2-40B4-BE49-F238E27FC236}">
                  <a16:creationId xmlns:a16="http://schemas.microsoft.com/office/drawing/2014/main" id="{0403E8C2-1801-4DC7-8167-1AE3B7F5354B}"/>
                </a:ext>
              </a:extLst>
            </p:cNvPr>
            <p:cNvSpPr/>
            <p:nvPr/>
          </p:nvSpPr>
          <p:spPr>
            <a:xfrm>
              <a:off x="6795421" y="-5715"/>
              <a:ext cx="5415629" cy="555007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 name="connsiteX0-115" fmla="*/ 25 w 10159"/>
                <a:gd name="connsiteY0-116" fmla="*/ 0 h 11437"/>
                <a:gd name="connsiteX1-117" fmla="*/ 10135 w 10159"/>
                <a:gd name="connsiteY1-118" fmla="*/ 0 h 11437"/>
                <a:gd name="connsiteX2-119" fmla="*/ 10159 w 10159"/>
                <a:gd name="connsiteY2-120" fmla="*/ 9060 h 11437"/>
                <a:gd name="connsiteX3-121" fmla="*/ 7387 w 10159"/>
                <a:gd name="connsiteY3-122" fmla="*/ 9197 h 11437"/>
                <a:gd name="connsiteX4-123" fmla="*/ 4362 w 10159"/>
                <a:gd name="connsiteY4-124" fmla="*/ 11311 h 11437"/>
                <a:gd name="connsiteX5-125" fmla="*/ 2611 w 10159"/>
                <a:gd name="connsiteY5-126" fmla="*/ 10939 h 11437"/>
                <a:gd name="connsiteX6-127" fmla="*/ 2149 w 10159"/>
                <a:gd name="connsiteY6-128" fmla="*/ 8615 h 11437"/>
                <a:gd name="connsiteX7-129" fmla="*/ 3397 w 10159"/>
                <a:gd name="connsiteY7-130" fmla="*/ 5057 h 11437"/>
                <a:gd name="connsiteX8-131" fmla="*/ 715 w 10159"/>
                <a:gd name="connsiteY8-132" fmla="*/ 2747 h 11437"/>
                <a:gd name="connsiteX9-133" fmla="*/ 25 w 10159"/>
                <a:gd name="connsiteY9-13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1765" y="9718"/>
                    <a:pt x="2149" y="8615"/>
                  </a:cubicBezTo>
                  <a:cubicBezTo>
                    <a:pt x="2533" y="7512"/>
                    <a:pt x="3830" y="6047"/>
                    <a:pt x="3397" y="5057"/>
                  </a:cubicBezTo>
                  <a:cubicBezTo>
                    <a:pt x="2964" y="4067"/>
                    <a:pt x="1441" y="3509"/>
                    <a:pt x="715" y="2747"/>
                  </a:cubicBezTo>
                  <a:cubicBezTo>
                    <a:pt x="-11" y="1985"/>
                    <a:pt x="-45" y="359"/>
                    <a:pt x="2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ym typeface="+mn-ea"/>
              </a:endParaRPr>
            </a:p>
          </p:txBody>
        </p:sp>
        <p:sp>
          <p:nvSpPr>
            <p:cNvPr id="38" name="任意多边形: 形状 37">
              <a:extLst>
                <a:ext uri="{FF2B5EF4-FFF2-40B4-BE49-F238E27FC236}">
                  <a16:creationId xmlns:a16="http://schemas.microsoft.com/office/drawing/2014/main" id="{00FB964B-ACCF-46E3-8207-F2EAFA48B2F1}"/>
                </a:ext>
              </a:extLst>
            </p:cNvPr>
            <p:cNvSpPr/>
            <p:nvPr/>
          </p:nvSpPr>
          <p:spPr>
            <a:xfrm>
              <a:off x="7868247" y="-5715"/>
              <a:ext cx="4342803" cy="445061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2"/>
            </a:solidFill>
            <a:ln>
              <a:noFill/>
            </a:ln>
            <a:effectLst>
              <a:innerShdw blurRad="444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sp>
          <p:nvSpPr>
            <p:cNvPr id="39" name="任意多边形: 形状 38">
              <a:extLst>
                <a:ext uri="{FF2B5EF4-FFF2-40B4-BE49-F238E27FC236}">
                  <a16:creationId xmlns:a16="http://schemas.microsoft.com/office/drawing/2014/main" id="{C048E357-535E-484A-9EA4-20621207D3A0}"/>
                </a:ext>
              </a:extLst>
            </p:cNvPr>
            <p:cNvSpPr/>
            <p:nvPr/>
          </p:nvSpPr>
          <p:spPr>
            <a:xfrm>
              <a:off x="9008249" y="-5715"/>
              <a:ext cx="3202801" cy="328231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1"/>
            </a:solidFill>
            <a:ln>
              <a:noFill/>
            </a:ln>
            <a:effectLst>
              <a:innerShdw blurRad="292100">
                <a:schemeClr val="tx1">
                  <a:lumMod val="95000"/>
                  <a:lumOff val="5000"/>
                  <a:alpha val="52000"/>
                </a:scheme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grpSp>
      <p:grpSp>
        <p:nvGrpSpPr>
          <p:cNvPr id="2" name="组合 1">
            <a:extLst>
              <a:ext uri="{FF2B5EF4-FFF2-40B4-BE49-F238E27FC236}">
                <a16:creationId xmlns:a16="http://schemas.microsoft.com/office/drawing/2014/main" id="{130DD791-FE79-4B70-912B-720756B308D2}"/>
              </a:ext>
            </a:extLst>
          </p:cNvPr>
          <p:cNvGrpSpPr/>
          <p:nvPr userDrawn="1"/>
        </p:nvGrpSpPr>
        <p:grpSpPr>
          <a:xfrm>
            <a:off x="673098" y="639708"/>
            <a:ext cx="1966885" cy="2954200"/>
            <a:chOff x="5701067" y="1151746"/>
            <a:chExt cx="2411782" cy="3622422"/>
          </a:xfrm>
        </p:grpSpPr>
        <p:grpSp>
          <p:nvGrpSpPr>
            <p:cNvPr id="40" name="组合 39">
              <a:extLst>
                <a:ext uri="{FF2B5EF4-FFF2-40B4-BE49-F238E27FC236}">
                  <a16:creationId xmlns:a16="http://schemas.microsoft.com/office/drawing/2014/main" id="{880929F0-1CFF-41C6-B161-11B74A222C6B}"/>
                </a:ext>
              </a:extLst>
            </p:cNvPr>
            <p:cNvGrpSpPr/>
            <p:nvPr userDrawn="1"/>
          </p:nvGrpSpPr>
          <p:grpSpPr>
            <a:xfrm>
              <a:off x="5701067" y="2608994"/>
              <a:ext cx="1296009" cy="2165174"/>
              <a:chOff x="5016672" y="7030749"/>
              <a:chExt cx="2260600" cy="3776663"/>
            </a:xfrm>
          </p:grpSpPr>
          <p:sp>
            <p:nvSpPr>
              <p:cNvPr id="41" name="任意多边形: 形状 40">
                <a:extLst>
                  <a:ext uri="{FF2B5EF4-FFF2-40B4-BE49-F238E27FC236}">
                    <a16:creationId xmlns:a16="http://schemas.microsoft.com/office/drawing/2014/main" id="{9F44C610-E442-49CF-A44C-7BF0D186935F}"/>
                  </a:ext>
                </a:extLst>
              </p:cNvPr>
              <p:cNvSpPr/>
              <p:nvPr/>
            </p:nvSpPr>
            <p:spPr bwMode="auto">
              <a:xfrm>
                <a:off x="6213647" y="7718137"/>
                <a:ext cx="328613" cy="368300"/>
              </a:xfrm>
              <a:custGeom>
                <a:avLst/>
                <a:gdLst>
                  <a:gd name="T0" fmla="*/ 28 w 196"/>
                  <a:gd name="T1" fmla="*/ 0 h 220"/>
                  <a:gd name="T2" fmla="*/ 0 w 196"/>
                  <a:gd name="T3" fmla="*/ 168 h 220"/>
                  <a:gd name="T4" fmla="*/ 148 w 196"/>
                  <a:gd name="T5" fmla="*/ 208 h 220"/>
                  <a:gd name="T6" fmla="*/ 196 w 196"/>
                  <a:gd name="T7" fmla="*/ 160 h 220"/>
                  <a:gd name="T8" fmla="*/ 168 w 196"/>
                  <a:gd name="T9" fmla="*/ 148 h 220"/>
                  <a:gd name="T10" fmla="*/ 156 w 196"/>
                  <a:gd name="T11" fmla="*/ 20 h 220"/>
                  <a:gd name="T12" fmla="*/ 28 w 196"/>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196" h="220">
                    <a:moveTo>
                      <a:pt x="28" y="0"/>
                    </a:moveTo>
                    <a:cubicBezTo>
                      <a:pt x="28" y="0"/>
                      <a:pt x="84" y="136"/>
                      <a:pt x="0" y="168"/>
                    </a:cubicBezTo>
                    <a:cubicBezTo>
                      <a:pt x="0" y="168"/>
                      <a:pt x="120" y="220"/>
                      <a:pt x="148" y="208"/>
                    </a:cubicBezTo>
                    <a:cubicBezTo>
                      <a:pt x="176" y="196"/>
                      <a:pt x="196" y="168"/>
                      <a:pt x="196" y="160"/>
                    </a:cubicBezTo>
                    <a:cubicBezTo>
                      <a:pt x="196" y="152"/>
                      <a:pt x="168" y="148"/>
                      <a:pt x="168" y="148"/>
                    </a:cubicBezTo>
                    <a:cubicBezTo>
                      <a:pt x="168" y="148"/>
                      <a:pt x="116" y="152"/>
                      <a:pt x="156" y="20"/>
                    </a:cubicBezTo>
                    <a:lnTo>
                      <a:pt x="28"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椭圆 41">
                <a:extLst>
                  <a:ext uri="{FF2B5EF4-FFF2-40B4-BE49-F238E27FC236}">
                    <a16:creationId xmlns:a16="http://schemas.microsoft.com/office/drawing/2014/main" id="{54D530AC-4B8F-4890-BEBB-8E34B1336214}"/>
                  </a:ext>
                </a:extLst>
              </p:cNvPr>
              <p:cNvSpPr/>
              <p:nvPr/>
            </p:nvSpPr>
            <p:spPr bwMode="auto">
              <a:xfrm>
                <a:off x="6200947" y="7503824"/>
                <a:ext cx="333375" cy="3349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椭圆 42">
                <a:extLst>
                  <a:ext uri="{FF2B5EF4-FFF2-40B4-BE49-F238E27FC236}">
                    <a16:creationId xmlns:a16="http://schemas.microsoft.com/office/drawing/2014/main" id="{F2BDF692-C707-4F56-9DFB-F9C121C82E93}"/>
                  </a:ext>
                </a:extLst>
              </p:cNvPr>
              <p:cNvSpPr/>
              <p:nvPr/>
            </p:nvSpPr>
            <p:spPr bwMode="auto">
              <a:xfrm>
                <a:off x="6110460" y="7427624"/>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椭圆 43">
                <a:extLst>
                  <a:ext uri="{FF2B5EF4-FFF2-40B4-BE49-F238E27FC236}">
                    <a16:creationId xmlns:a16="http://schemas.microsoft.com/office/drawing/2014/main" id="{158F0B81-C298-41D1-94EC-E4A747FF3A31}"/>
                  </a:ext>
                </a:extLst>
              </p:cNvPr>
              <p:cNvSpPr/>
              <p:nvPr/>
            </p:nvSpPr>
            <p:spPr bwMode="auto">
              <a:xfrm>
                <a:off x="6004097" y="7360949"/>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5" name="椭圆 44">
                <a:extLst>
                  <a:ext uri="{FF2B5EF4-FFF2-40B4-BE49-F238E27FC236}">
                    <a16:creationId xmlns:a16="http://schemas.microsoft.com/office/drawing/2014/main" id="{7E9951F1-6ED6-458D-95BF-5A841F27085F}"/>
                  </a:ext>
                </a:extLst>
              </p:cNvPr>
              <p:cNvSpPr/>
              <p:nvPr/>
            </p:nvSpPr>
            <p:spPr bwMode="auto">
              <a:xfrm>
                <a:off x="5929485" y="7313324"/>
                <a:ext cx="147638" cy="207963"/>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任意多边形: 形状 45">
                <a:extLst>
                  <a:ext uri="{FF2B5EF4-FFF2-40B4-BE49-F238E27FC236}">
                    <a16:creationId xmlns:a16="http://schemas.microsoft.com/office/drawing/2014/main" id="{B1EB5E4B-C384-4110-B1B2-266D1473CF23}"/>
                  </a:ext>
                </a:extLst>
              </p:cNvPr>
              <p:cNvSpPr/>
              <p:nvPr/>
            </p:nvSpPr>
            <p:spPr bwMode="auto">
              <a:xfrm>
                <a:off x="6534322" y="7030749"/>
                <a:ext cx="742950" cy="1068388"/>
              </a:xfrm>
              <a:custGeom>
                <a:avLst/>
                <a:gdLst>
                  <a:gd name="T0" fmla="*/ 0 w 444"/>
                  <a:gd name="T1" fmla="*/ 556 h 640"/>
                  <a:gd name="T2" fmla="*/ 112 w 444"/>
                  <a:gd name="T3" fmla="*/ 484 h 640"/>
                  <a:gd name="T4" fmla="*/ 372 w 444"/>
                  <a:gd name="T5" fmla="*/ 172 h 640"/>
                  <a:gd name="T6" fmla="*/ 404 w 444"/>
                  <a:gd name="T7" fmla="*/ 52 h 640"/>
                  <a:gd name="T8" fmla="*/ 412 w 444"/>
                  <a:gd name="T9" fmla="*/ 208 h 640"/>
                  <a:gd name="T10" fmla="*/ 309 w 444"/>
                  <a:gd name="T11" fmla="*/ 386 h 640"/>
                  <a:gd name="T12" fmla="*/ 237 w 444"/>
                  <a:gd name="T13" fmla="*/ 476 h 640"/>
                  <a:gd name="T14" fmla="*/ 48 w 444"/>
                  <a:gd name="T15" fmla="*/ 640 h 640"/>
                  <a:gd name="T16" fmla="*/ 0 w 444"/>
                  <a:gd name="T17" fmla="*/ 55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640">
                    <a:moveTo>
                      <a:pt x="0" y="556"/>
                    </a:moveTo>
                    <a:cubicBezTo>
                      <a:pt x="0" y="556"/>
                      <a:pt x="24" y="508"/>
                      <a:pt x="112" y="484"/>
                    </a:cubicBezTo>
                    <a:cubicBezTo>
                      <a:pt x="200" y="460"/>
                      <a:pt x="372" y="172"/>
                      <a:pt x="372" y="172"/>
                    </a:cubicBezTo>
                    <a:cubicBezTo>
                      <a:pt x="372" y="172"/>
                      <a:pt x="364" y="0"/>
                      <a:pt x="404" y="52"/>
                    </a:cubicBezTo>
                    <a:cubicBezTo>
                      <a:pt x="444" y="104"/>
                      <a:pt x="412" y="208"/>
                      <a:pt x="412" y="208"/>
                    </a:cubicBezTo>
                    <a:cubicBezTo>
                      <a:pt x="309" y="386"/>
                      <a:pt x="309" y="386"/>
                      <a:pt x="309" y="386"/>
                    </a:cubicBezTo>
                    <a:cubicBezTo>
                      <a:pt x="290" y="419"/>
                      <a:pt x="266" y="450"/>
                      <a:pt x="237" y="476"/>
                    </a:cubicBezTo>
                    <a:cubicBezTo>
                      <a:pt x="174" y="535"/>
                      <a:pt x="60" y="640"/>
                      <a:pt x="48" y="640"/>
                    </a:cubicBezTo>
                    <a:cubicBezTo>
                      <a:pt x="32" y="640"/>
                      <a:pt x="0" y="556"/>
                      <a:pt x="0" y="556"/>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任意多边形: 形状 46">
                <a:extLst>
                  <a:ext uri="{FF2B5EF4-FFF2-40B4-BE49-F238E27FC236}">
                    <a16:creationId xmlns:a16="http://schemas.microsoft.com/office/drawing/2014/main" id="{3A0AFA53-0E61-41EE-B9D2-7CD0EA3C00F1}"/>
                  </a:ext>
                </a:extLst>
              </p:cNvPr>
              <p:cNvSpPr/>
              <p:nvPr/>
            </p:nvSpPr>
            <p:spPr bwMode="auto">
              <a:xfrm>
                <a:off x="6280322" y="9100849"/>
                <a:ext cx="301625" cy="1482725"/>
              </a:xfrm>
              <a:custGeom>
                <a:avLst/>
                <a:gdLst>
                  <a:gd name="T0" fmla="*/ 12 w 180"/>
                  <a:gd name="T1" fmla="*/ 0 h 888"/>
                  <a:gd name="T2" fmla="*/ 32 w 180"/>
                  <a:gd name="T3" fmla="*/ 372 h 888"/>
                  <a:gd name="T4" fmla="*/ 40 w 180"/>
                  <a:gd name="T5" fmla="*/ 656 h 888"/>
                  <a:gd name="T6" fmla="*/ 32 w 180"/>
                  <a:gd name="T7" fmla="*/ 832 h 888"/>
                  <a:gd name="T8" fmla="*/ 160 w 180"/>
                  <a:gd name="T9" fmla="*/ 888 h 888"/>
                  <a:gd name="T10" fmla="*/ 124 w 180"/>
                  <a:gd name="T11" fmla="*/ 612 h 888"/>
                  <a:gd name="T12" fmla="*/ 152 w 180"/>
                  <a:gd name="T13" fmla="*/ 344 h 888"/>
                  <a:gd name="T14" fmla="*/ 180 w 180"/>
                  <a:gd name="T15" fmla="*/ 24 h 888"/>
                  <a:gd name="T16" fmla="*/ 12 w 180"/>
                  <a:gd name="T1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888">
                    <a:moveTo>
                      <a:pt x="12" y="0"/>
                    </a:moveTo>
                    <a:cubicBezTo>
                      <a:pt x="12" y="0"/>
                      <a:pt x="40" y="340"/>
                      <a:pt x="32" y="372"/>
                    </a:cubicBezTo>
                    <a:cubicBezTo>
                      <a:pt x="24" y="404"/>
                      <a:pt x="0" y="468"/>
                      <a:pt x="40" y="656"/>
                    </a:cubicBezTo>
                    <a:cubicBezTo>
                      <a:pt x="80" y="844"/>
                      <a:pt x="32" y="832"/>
                      <a:pt x="32" y="832"/>
                    </a:cubicBezTo>
                    <a:cubicBezTo>
                      <a:pt x="160" y="888"/>
                      <a:pt x="160" y="888"/>
                      <a:pt x="160" y="888"/>
                    </a:cubicBezTo>
                    <a:cubicBezTo>
                      <a:pt x="160" y="888"/>
                      <a:pt x="116" y="672"/>
                      <a:pt x="124" y="612"/>
                    </a:cubicBezTo>
                    <a:cubicBezTo>
                      <a:pt x="132" y="552"/>
                      <a:pt x="128" y="428"/>
                      <a:pt x="152" y="344"/>
                    </a:cubicBezTo>
                    <a:cubicBezTo>
                      <a:pt x="176" y="260"/>
                      <a:pt x="180" y="24"/>
                      <a:pt x="180" y="24"/>
                    </a:cubicBezTo>
                    <a:cubicBezTo>
                      <a:pt x="12" y="0"/>
                      <a:pt x="12" y="0"/>
                      <a:pt x="12" y="0"/>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任意多边形: 形状 47">
                <a:extLst>
                  <a:ext uri="{FF2B5EF4-FFF2-40B4-BE49-F238E27FC236}">
                    <a16:creationId xmlns:a16="http://schemas.microsoft.com/office/drawing/2014/main" id="{26923DE2-7970-4B8E-84B2-B7E7EC1757A8}"/>
                  </a:ext>
                </a:extLst>
              </p:cNvPr>
              <p:cNvSpPr/>
              <p:nvPr/>
            </p:nvSpPr>
            <p:spPr bwMode="auto">
              <a:xfrm>
                <a:off x="6300960" y="9100849"/>
                <a:ext cx="280988" cy="1482725"/>
              </a:xfrm>
              <a:custGeom>
                <a:avLst/>
                <a:gdLst>
                  <a:gd name="T0" fmla="*/ 0 w 168"/>
                  <a:gd name="T1" fmla="*/ 0 h 888"/>
                  <a:gd name="T2" fmla="*/ 22 w 168"/>
                  <a:gd name="T3" fmla="*/ 347 h 888"/>
                  <a:gd name="T4" fmla="*/ 20 w 168"/>
                  <a:gd name="T5" fmla="*/ 372 h 888"/>
                  <a:gd name="T6" fmla="*/ 6 w 168"/>
                  <a:gd name="T7" fmla="*/ 476 h 888"/>
                  <a:gd name="T8" fmla="*/ 28 w 168"/>
                  <a:gd name="T9" fmla="*/ 656 h 888"/>
                  <a:gd name="T10" fmla="*/ 44 w 168"/>
                  <a:gd name="T11" fmla="*/ 775 h 888"/>
                  <a:gd name="T12" fmla="*/ 22 w 168"/>
                  <a:gd name="T13" fmla="*/ 832 h 888"/>
                  <a:gd name="T14" fmla="*/ 20 w 168"/>
                  <a:gd name="T15" fmla="*/ 832 h 888"/>
                  <a:gd name="T16" fmla="*/ 148 w 168"/>
                  <a:gd name="T17" fmla="*/ 888 h 888"/>
                  <a:gd name="T18" fmla="*/ 111 w 168"/>
                  <a:gd name="T19" fmla="*/ 630 h 888"/>
                  <a:gd name="T20" fmla="*/ 112 w 168"/>
                  <a:gd name="T21" fmla="*/ 612 h 888"/>
                  <a:gd name="T22" fmla="*/ 140 w 168"/>
                  <a:gd name="T23" fmla="*/ 344 h 888"/>
                  <a:gd name="T24" fmla="*/ 168 w 168"/>
                  <a:gd name="T25" fmla="*/ 24 h 888"/>
                  <a:gd name="T26" fmla="*/ 0 w 168"/>
                  <a:gd name="T2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88">
                    <a:moveTo>
                      <a:pt x="0" y="0"/>
                    </a:moveTo>
                    <a:cubicBezTo>
                      <a:pt x="0" y="0"/>
                      <a:pt x="22" y="260"/>
                      <a:pt x="22" y="347"/>
                    </a:cubicBezTo>
                    <a:cubicBezTo>
                      <a:pt x="22" y="359"/>
                      <a:pt x="21" y="368"/>
                      <a:pt x="20" y="372"/>
                    </a:cubicBezTo>
                    <a:cubicBezTo>
                      <a:pt x="16" y="390"/>
                      <a:pt x="6" y="419"/>
                      <a:pt x="6" y="476"/>
                    </a:cubicBezTo>
                    <a:cubicBezTo>
                      <a:pt x="6" y="518"/>
                      <a:pt x="11" y="576"/>
                      <a:pt x="28" y="656"/>
                    </a:cubicBezTo>
                    <a:cubicBezTo>
                      <a:pt x="40" y="711"/>
                      <a:pt x="44" y="749"/>
                      <a:pt x="44" y="775"/>
                    </a:cubicBezTo>
                    <a:cubicBezTo>
                      <a:pt x="44" y="828"/>
                      <a:pt x="27" y="832"/>
                      <a:pt x="22" y="832"/>
                    </a:cubicBezTo>
                    <a:cubicBezTo>
                      <a:pt x="21" y="832"/>
                      <a:pt x="20" y="832"/>
                      <a:pt x="20" y="832"/>
                    </a:cubicBezTo>
                    <a:cubicBezTo>
                      <a:pt x="148" y="888"/>
                      <a:pt x="148" y="888"/>
                      <a:pt x="148" y="888"/>
                    </a:cubicBezTo>
                    <a:cubicBezTo>
                      <a:pt x="148" y="888"/>
                      <a:pt x="111" y="706"/>
                      <a:pt x="111" y="630"/>
                    </a:cubicBezTo>
                    <a:cubicBezTo>
                      <a:pt x="111" y="623"/>
                      <a:pt x="111" y="617"/>
                      <a:pt x="112" y="612"/>
                    </a:cubicBezTo>
                    <a:cubicBezTo>
                      <a:pt x="120" y="552"/>
                      <a:pt x="116" y="428"/>
                      <a:pt x="140" y="344"/>
                    </a:cubicBezTo>
                    <a:cubicBezTo>
                      <a:pt x="164" y="260"/>
                      <a:pt x="168" y="24"/>
                      <a:pt x="168" y="24"/>
                    </a:cubicBezTo>
                    <a:cubicBezTo>
                      <a:pt x="0" y="0"/>
                      <a:pt x="0" y="0"/>
                      <a:pt x="0" y="0"/>
                    </a:cubicBezTo>
                  </a:path>
                </a:pathLst>
              </a:custGeom>
              <a:solidFill>
                <a:srgbClr val="E1AB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任意多边形: 形状 48">
                <a:extLst>
                  <a:ext uri="{FF2B5EF4-FFF2-40B4-BE49-F238E27FC236}">
                    <a16:creationId xmlns:a16="http://schemas.microsoft.com/office/drawing/2014/main" id="{45BE9F44-51E8-41E9-96BD-6051B78D2036}"/>
                  </a:ext>
                </a:extLst>
              </p:cNvPr>
              <p:cNvSpPr/>
              <p:nvPr/>
            </p:nvSpPr>
            <p:spPr bwMode="auto">
              <a:xfrm>
                <a:off x="6273972" y="10383549"/>
                <a:ext cx="461963" cy="423863"/>
              </a:xfrm>
              <a:custGeom>
                <a:avLst/>
                <a:gdLst>
                  <a:gd name="T0" fmla="*/ 159 w 276"/>
                  <a:gd name="T1" fmla="*/ 76 h 254"/>
                  <a:gd name="T2" fmla="*/ 76 w 276"/>
                  <a:gd name="T3" fmla="*/ 40 h 254"/>
                  <a:gd name="T4" fmla="*/ 24 w 276"/>
                  <a:gd name="T5" fmla="*/ 40 h 254"/>
                  <a:gd name="T6" fmla="*/ 32 w 276"/>
                  <a:gd name="T7" fmla="*/ 104 h 254"/>
                  <a:gd name="T8" fmla="*/ 223 w 276"/>
                  <a:gd name="T9" fmla="*/ 249 h 254"/>
                  <a:gd name="T10" fmla="*/ 228 w 276"/>
                  <a:gd name="T11" fmla="*/ 248 h 254"/>
                  <a:gd name="T12" fmla="*/ 208 w 276"/>
                  <a:gd name="T13" fmla="*/ 180 h 254"/>
                  <a:gd name="T14" fmla="*/ 163 w 276"/>
                  <a:gd name="T15" fmla="*/ 79 h 254"/>
                  <a:gd name="T16" fmla="*/ 161 w 276"/>
                  <a:gd name="T17" fmla="*/ 76 h 254"/>
                  <a:gd name="T18" fmla="*/ 159 w 276"/>
                  <a:gd name="T19" fmla="*/ 7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54">
                    <a:moveTo>
                      <a:pt x="159" y="76"/>
                    </a:moveTo>
                    <a:cubicBezTo>
                      <a:pt x="149" y="83"/>
                      <a:pt x="124" y="90"/>
                      <a:pt x="76" y="40"/>
                    </a:cubicBezTo>
                    <a:cubicBezTo>
                      <a:pt x="76" y="40"/>
                      <a:pt x="48" y="0"/>
                      <a:pt x="24" y="40"/>
                    </a:cubicBezTo>
                    <a:cubicBezTo>
                      <a:pt x="0" y="80"/>
                      <a:pt x="16" y="84"/>
                      <a:pt x="32" y="104"/>
                    </a:cubicBezTo>
                    <a:cubicBezTo>
                      <a:pt x="48" y="123"/>
                      <a:pt x="171" y="254"/>
                      <a:pt x="223" y="249"/>
                    </a:cubicBezTo>
                    <a:cubicBezTo>
                      <a:pt x="225" y="249"/>
                      <a:pt x="226" y="248"/>
                      <a:pt x="228" y="248"/>
                    </a:cubicBezTo>
                    <a:cubicBezTo>
                      <a:pt x="276" y="232"/>
                      <a:pt x="208" y="180"/>
                      <a:pt x="208" y="180"/>
                    </a:cubicBezTo>
                    <a:cubicBezTo>
                      <a:pt x="208" y="180"/>
                      <a:pt x="164" y="111"/>
                      <a:pt x="163" y="79"/>
                    </a:cubicBezTo>
                    <a:cubicBezTo>
                      <a:pt x="163" y="77"/>
                      <a:pt x="162" y="76"/>
                      <a:pt x="161" y="76"/>
                    </a:cubicBezTo>
                    <a:cubicBezTo>
                      <a:pt x="160" y="76"/>
                      <a:pt x="160" y="76"/>
                      <a:pt x="159" y="76"/>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任意多边形: 形状 49">
                <a:extLst>
                  <a:ext uri="{FF2B5EF4-FFF2-40B4-BE49-F238E27FC236}">
                    <a16:creationId xmlns:a16="http://schemas.microsoft.com/office/drawing/2014/main" id="{1DC8C563-8CAE-484F-9185-7EECCD678B34}"/>
                  </a:ext>
                </a:extLst>
              </p:cNvPr>
              <p:cNvSpPr/>
              <p:nvPr/>
            </p:nvSpPr>
            <p:spPr bwMode="auto">
              <a:xfrm>
                <a:off x="5143672" y="9034174"/>
                <a:ext cx="1331913" cy="862013"/>
              </a:xfrm>
              <a:custGeom>
                <a:avLst/>
                <a:gdLst>
                  <a:gd name="T0" fmla="*/ 596 w 796"/>
                  <a:gd name="T1" fmla="*/ 0 h 516"/>
                  <a:gd name="T2" fmla="*/ 500 w 796"/>
                  <a:gd name="T3" fmla="*/ 236 h 516"/>
                  <a:gd name="T4" fmla="*/ 402 w 796"/>
                  <a:gd name="T5" fmla="*/ 294 h 516"/>
                  <a:gd name="T6" fmla="*/ 265 w 796"/>
                  <a:gd name="T7" fmla="*/ 336 h 516"/>
                  <a:gd name="T8" fmla="*/ 84 w 796"/>
                  <a:gd name="T9" fmla="*/ 396 h 516"/>
                  <a:gd name="T10" fmla="*/ 68 w 796"/>
                  <a:gd name="T11" fmla="*/ 516 h 516"/>
                  <a:gd name="T12" fmla="*/ 308 w 796"/>
                  <a:gd name="T13" fmla="*/ 432 h 516"/>
                  <a:gd name="T14" fmla="*/ 604 w 796"/>
                  <a:gd name="T15" fmla="*/ 340 h 516"/>
                  <a:gd name="T16" fmla="*/ 796 w 796"/>
                  <a:gd name="T17" fmla="*/ 40 h 516"/>
                  <a:gd name="T18" fmla="*/ 596 w 796"/>
                  <a:gd name="T1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516">
                    <a:moveTo>
                      <a:pt x="596" y="0"/>
                    </a:moveTo>
                    <a:cubicBezTo>
                      <a:pt x="596" y="0"/>
                      <a:pt x="528" y="156"/>
                      <a:pt x="500" y="236"/>
                    </a:cubicBezTo>
                    <a:cubicBezTo>
                      <a:pt x="485" y="278"/>
                      <a:pt x="441" y="291"/>
                      <a:pt x="402" y="294"/>
                    </a:cubicBezTo>
                    <a:cubicBezTo>
                      <a:pt x="354" y="298"/>
                      <a:pt x="307" y="312"/>
                      <a:pt x="265" y="336"/>
                    </a:cubicBezTo>
                    <a:cubicBezTo>
                      <a:pt x="209" y="367"/>
                      <a:pt x="133" y="403"/>
                      <a:pt x="84" y="396"/>
                    </a:cubicBezTo>
                    <a:cubicBezTo>
                      <a:pt x="0" y="384"/>
                      <a:pt x="68" y="516"/>
                      <a:pt x="68" y="516"/>
                    </a:cubicBezTo>
                    <a:cubicBezTo>
                      <a:pt x="68" y="516"/>
                      <a:pt x="192" y="440"/>
                      <a:pt x="308" y="432"/>
                    </a:cubicBezTo>
                    <a:cubicBezTo>
                      <a:pt x="424" y="424"/>
                      <a:pt x="548" y="412"/>
                      <a:pt x="604" y="340"/>
                    </a:cubicBezTo>
                    <a:cubicBezTo>
                      <a:pt x="660" y="268"/>
                      <a:pt x="796" y="40"/>
                      <a:pt x="796" y="40"/>
                    </a:cubicBezTo>
                    <a:lnTo>
                      <a:pt x="596"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任意多边形: 形状 50">
                <a:extLst>
                  <a:ext uri="{FF2B5EF4-FFF2-40B4-BE49-F238E27FC236}">
                    <a16:creationId xmlns:a16="http://schemas.microsoft.com/office/drawing/2014/main" id="{F8D02336-9B70-4D99-A63A-8666FBA3B171}"/>
                  </a:ext>
                </a:extLst>
              </p:cNvPr>
              <p:cNvSpPr/>
              <p:nvPr/>
            </p:nvSpPr>
            <p:spPr bwMode="auto">
              <a:xfrm>
                <a:off x="5016672" y="9581862"/>
                <a:ext cx="307975" cy="514350"/>
              </a:xfrm>
              <a:custGeom>
                <a:avLst/>
                <a:gdLst>
                  <a:gd name="T0" fmla="*/ 148 w 184"/>
                  <a:gd name="T1" fmla="*/ 168 h 308"/>
                  <a:gd name="T2" fmla="*/ 140 w 184"/>
                  <a:gd name="T3" fmla="*/ 112 h 308"/>
                  <a:gd name="T4" fmla="*/ 184 w 184"/>
                  <a:gd name="T5" fmla="*/ 60 h 308"/>
                  <a:gd name="T6" fmla="*/ 108 w 184"/>
                  <a:gd name="T7" fmla="*/ 32 h 308"/>
                  <a:gd name="T8" fmla="*/ 20 w 184"/>
                  <a:gd name="T9" fmla="*/ 252 h 308"/>
                  <a:gd name="T10" fmla="*/ 84 w 184"/>
                  <a:gd name="T11" fmla="*/ 260 h 308"/>
                  <a:gd name="T12" fmla="*/ 169 w 184"/>
                  <a:gd name="T13" fmla="*/ 174 h 308"/>
                  <a:gd name="T14" fmla="*/ 148 w 184"/>
                  <a:gd name="T15" fmla="*/ 16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8">
                    <a:moveTo>
                      <a:pt x="148" y="168"/>
                    </a:moveTo>
                    <a:cubicBezTo>
                      <a:pt x="148" y="168"/>
                      <a:pt x="108" y="140"/>
                      <a:pt x="140" y="112"/>
                    </a:cubicBezTo>
                    <a:cubicBezTo>
                      <a:pt x="172" y="84"/>
                      <a:pt x="184" y="60"/>
                      <a:pt x="184" y="60"/>
                    </a:cubicBezTo>
                    <a:cubicBezTo>
                      <a:pt x="184" y="60"/>
                      <a:pt x="128" y="0"/>
                      <a:pt x="108" y="32"/>
                    </a:cubicBezTo>
                    <a:cubicBezTo>
                      <a:pt x="88" y="64"/>
                      <a:pt x="0" y="208"/>
                      <a:pt x="20" y="252"/>
                    </a:cubicBezTo>
                    <a:cubicBezTo>
                      <a:pt x="40" y="296"/>
                      <a:pt x="60" y="308"/>
                      <a:pt x="84" y="260"/>
                    </a:cubicBezTo>
                    <a:cubicBezTo>
                      <a:pt x="108" y="212"/>
                      <a:pt x="169" y="174"/>
                      <a:pt x="169" y="174"/>
                    </a:cubicBezTo>
                    <a:lnTo>
                      <a:pt x="148" y="168"/>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任意多边形: 形状 51">
                <a:extLst>
                  <a:ext uri="{FF2B5EF4-FFF2-40B4-BE49-F238E27FC236}">
                    <a16:creationId xmlns:a16="http://schemas.microsoft.com/office/drawing/2014/main" id="{09E34FA7-2AB7-4013-8D3A-84A4AD583603}"/>
                  </a:ext>
                </a:extLst>
              </p:cNvPr>
              <p:cNvSpPr/>
              <p:nvPr/>
            </p:nvSpPr>
            <p:spPr bwMode="auto">
              <a:xfrm>
                <a:off x="6110460" y="7941974"/>
                <a:ext cx="587375" cy="665163"/>
              </a:xfrm>
              <a:custGeom>
                <a:avLst/>
                <a:gdLst>
                  <a:gd name="T0" fmla="*/ 238 w 351"/>
                  <a:gd name="T1" fmla="*/ 30 h 398"/>
                  <a:gd name="T2" fmla="*/ 101 w 351"/>
                  <a:gd name="T3" fmla="*/ 31 h 398"/>
                  <a:gd name="T4" fmla="*/ 18 w 351"/>
                  <a:gd name="T5" fmla="*/ 70 h 398"/>
                  <a:gd name="T6" fmla="*/ 54 w 351"/>
                  <a:gd name="T7" fmla="*/ 202 h 398"/>
                  <a:gd name="T8" fmla="*/ 102 w 351"/>
                  <a:gd name="T9" fmla="*/ 354 h 398"/>
                  <a:gd name="T10" fmla="*/ 330 w 351"/>
                  <a:gd name="T11" fmla="*/ 326 h 398"/>
                  <a:gd name="T12" fmla="*/ 326 w 351"/>
                  <a:gd name="T13" fmla="*/ 230 h 398"/>
                  <a:gd name="T14" fmla="*/ 330 w 351"/>
                  <a:gd name="T15" fmla="*/ 117 h 398"/>
                  <a:gd name="T16" fmla="*/ 306 w 351"/>
                  <a:gd name="T17" fmla="*/ 64 h 398"/>
                  <a:gd name="T18" fmla="*/ 254 w 351"/>
                  <a:gd name="T19" fmla="*/ 2 h 398"/>
                  <a:gd name="T20" fmla="*/ 217 w 351"/>
                  <a:gd name="T21" fmla="*/ 9 h 398"/>
                  <a:gd name="T22" fmla="*/ 238 w 351"/>
                  <a:gd name="T23" fmla="*/ 3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98">
                    <a:moveTo>
                      <a:pt x="238" y="30"/>
                    </a:moveTo>
                    <a:cubicBezTo>
                      <a:pt x="238" y="30"/>
                      <a:pt x="225" y="56"/>
                      <a:pt x="101" y="31"/>
                    </a:cubicBezTo>
                    <a:cubicBezTo>
                      <a:pt x="68" y="23"/>
                      <a:pt x="33" y="39"/>
                      <a:pt x="18" y="70"/>
                    </a:cubicBezTo>
                    <a:cubicBezTo>
                      <a:pt x="2" y="101"/>
                      <a:pt x="0" y="146"/>
                      <a:pt x="54" y="202"/>
                    </a:cubicBezTo>
                    <a:cubicBezTo>
                      <a:pt x="54" y="202"/>
                      <a:pt x="150" y="310"/>
                      <a:pt x="102" y="354"/>
                    </a:cubicBezTo>
                    <a:cubicBezTo>
                      <a:pt x="54" y="398"/>
                      <a:pt x="330" y="326"/>
                      <a:pt x="330" y="326"/>
                    </a:cubicBezTo>
                    <a:cubicBezTo>
                      <a:pt x="330" y="326"/>
                      <a:pt x="294" y="302"/>
                      <a:pt x="326" y="230"/>
                    </a:cubicBezTo>
                    <a:cubicBezTo>
                      <a:pt x="351" y="173"/>
                      <a:pt x="349" y="141"/>
                      <a:pt x="330" y="117"/>
                    </a:cubicBezTo>
                    <a:cubicBezTo>
                      <a:pt x="318" y="101"/>
                      <a:pt x="310" y="83"/>
                      <a:pt x="306" y="64"/>
                    </a:cubicBezTo>
                    <a:cubicBezTo>
                      <a:pt x="301" y="38"/>
                      <a:pt x="287" y="4"/>
                      <a:pt x="254" y="2"/>
                    </a:cubicBezTo>
                    <a:cubicBezTo>
                      <a:pt x="254" y="2"/>
                      <a:pt x="219" y="0"/>
                      <a:pt x="217" y="9"/>
                    </a:cubicBezTo>
                    <a:cubicBezTo>
                      <a:pt x="214" y="18"/>
                      <a:pt x="246" y="26"/>
                      <a:pt x="238" y="3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任意多边形: 形状 52">
                <a:extLst>
                  <a:ext uri="{FF2B5EF4-FFF2-40B4-BE49-F238E27FC236}">
                    <a16:creationId xmlns:a16="http://schemas.microsoft.com/office/drawing/2014/main" id="{0F82B6C6-9128-47D0-8A0E-C7F94F5495CD}"/>
                  </a:ext>
                </a:extLst>
              </p:cNvPr>
              <p:cNvSpPr/>
              <p:nvPr/>
            </p:nvSpPr>
            <p:spPr bwMode="auto">
              <a:xfrm>
                <a:off x="5370685" y="7995949"/>
                <a:ext cx="896938" cy="877888"/>
              </a:xfrm>
              <a:custGeom>
                <a:avLst/>
                <a:gdLst>
                  <a:gd name="T0" fmla="*/ 534 w 536"/>
                  <a:gd name="T1" fmla="*/ 83 h 526"/>
                  <a:gd name="T2" fmla="*/ 531 w 536"/>
                  <a:gd name="T3" fmla="*/ 66 h 526"/>
                  <a:gd name="T4" fmla="*/ 488 w 536"/>
                  <a:gd name="T5" fmla="*/ 8 h 526"/>
                  <a:gd name="T6" fmla="*/ 404 w 536"/>
                  <a:gd name="T7" fmla="*/ 118 h 526"/>
                  <a:gd name="T8" fmla="*/ 316 w 536"/>
                  <a:gd name="T9" fmla="*/ 258 h 526"/>
                  <a:gd name="T10" fmla="*/ 120 w 536"/>
                  <a:gd name="T11" fmla="*/ 430 h 526"/>
                  <a:gd name="T12" fmla="*/ 44 w 536"/>
                  <a:gd name="T13" fmla="*/ 494 h 526"/>
                  <a:gd name="T14" fmla="*/ 144 w 536"/>
                  <a:gd name="T15" fmla="*/ 474 h 526"/>
                  <a:gd name="T16" fmla="*/ 286 w 536"/>
                  <a:gd name="T17" fmla="*/ 389 h 526"/>
                  <a:gd name="T18" fmla="*/ 410 w 536"/>
                  <a:gd name="T19" fmla="*/ 272 h 526"/>
                  <a:gd name="T20" fmla="*/ 500 w 536"/>
                  <a:gd name="T21" fmla="*/ 163 h 526"/>
                  <a:gd name="T22" fmla="*/ 530 w 536"/>
                  <a:gd name="T23" fmla="*/ 124 h 526"/>
                  <a:gd name="T24" fmla="*/ 534 w 536"/>
                  <a:gd name="T25" fmla="*/ 8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526">
                    <a:moveTo>
                      <a:pt x="534" y="83"/>
                    </a:moveTo>
                    <a:cubicBezTo>
                      <a:pt x="533" y="77"/>
                      <a:pt x="532" y="71"/>
                      <a:pt x="531" y="66"/>
                    </a:cubicBezTo>
                    <a:cubicBezTo>
                      <a:pt x="529" y="46"/>
                      <a:pt x="520" y="0"/>
                      <a:pt x="488" y="8"/>
                    </a:cubicBezTo>
                    <a:cubicBezTo>
                      <a:pt x="448" y="18"/>
                      <a:pt x="404" y="118"/>
                      <a:pt x="404" y="118"/>
                    </a:cubicBezTo>
                    <a:cubicBezTo>
                      <a:pt x="404" y="118"/>
                      <a:pt x="368" y="230"/>
                      <a:pt x="316" y="258"/>
                    </a:cubicBezTo>
                    <a:cubicBezTo>
                      <a:pt x="264" y="286"/>
                      <a:pt x="120" y="430"/>
                      <a:pt x="120" y="430"/>
                    </a:cubicBezTo>
                    <a:cubicBezTo>
                      <a:pt x="120" y="430"/>
                      <a:pt x="0" y="462"/>
                      <a:pt x="44" y="494"/>
                    </a:cubicBezTo>
                    <a:cubicBezTo>
                      <a:pt x="88" y="526"/>
                      <a:pt x="144" y="474"/>
                      <a:pt x="144" y="474"/>
                    </a:cubicBezTo>
                    <a:cubicBezTo>
                      <a:pt x="286" y="389"/>
                      <a:pt x="286" y="389"/>
                      <a:pt x="286" y="389"/>
                    </a:cubicBezTo>
                    <a:cubicBezTo>
                      <a:pt x="335" y="359"/>
                      <a:pt x="378" y="319"/>
                      <a:pt x="410" y="272"/>
                    </a:cubicBezTo>
                    <a:cubicBezTo>
                      <a:pt x="440" y="229"/>
                      <a:pt x="477" y="180"/>
                      <a:pt x="500" y="163"/>
                    </a:cubicBezTo>
                    <a:cubicBezTo>
                      <a:pt x="514" y="154"/>
                      <a:pt x="525" y="140"/>
                      <a:pt x="530" y="124"/>
                    </a:cubicBezTo>
                    <a:cubicBezTo>
                      <a:pt x="535" y="110"/>
                      <a:pt x="536" y="96"/>
                      <a:pt x="534" y="83"/>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任意多边形: 形状 53">
                <a:extLst>
                  <a:ext uri="{FF2B5EF4-FFF2-40B4-BE49-F238E27FC236}">
                    <a16:creationId xmlns:a16="http://schemas.microsoft.com/office/drawing/2014/main" id="{CC77E140-11F6-4242-A441-B04BDBA111A4}"/>
                  </a:ext>
                </a:extLst>
              </p:cNvPr>
              <p:cNvSpPr/>
              <p:nvPr/>
            </p:nvSpPr>
            <p:spPr bwMode="auto">
              <a:xfrm>
                <a:off x="5538960" y="8440449"/>
                <a:ext cx="1584325" cy="854075"/>
              </a:xfrm>
              <a:custGeom>
                <a:avLst/>
                <a:gdLst>
                  <a:gd name="T0" fmla="*/ 468 w 948"/>
                  <a:gd name="T1" fmla="*/ 48 h 512"/>
                  <a:gd name="T2" fmla="*/ 180 w 948"/>
                  <a:gd name="T3" fmla="*/ 148 h 512"/>
                  <a:gd name="T4" fmla="*/ 8 w 948"/>
                  <a:gd name="T5" fmla="*/ 256 h 512"/>
                  <a:gd name="T6" fmla="*/ 624 w 948"/>
                  <a:gd name="T7" fmla="*/ 484 h 512"/>
                  <a:gd name="T8" fmla="*/ 869 w 948"/>
                  <a:gd name="T9" fmla="*/ 442 h 512"/>
                  <a:gd name="T10" fmla="*/ 908 w 948"/>
                  <a:gd name="T11" fmla="*/ 416 h 512"/>
                  <a:gd name="T12" fmla="*/ 927 w 948"/>
                  <a:gd name="T13" fmla="*/ 398 h 512"/>
                  <a:gd name="T14" fmla="*/ 937 w 948"/>
                  <a:gd name="T15" fmla="*/ 350 h 512"/>
                  <a:gd name="T16" fmla="*/ 936 w 948"/>
                  <a:gd name="T17" fmla="*/ 349 h 512"/>
                  <a:gd name="T18" fmla="*/ 652 w 948"/>
                  <a:gd name="T19" fmla="*/ 8 h 512"/>
                  <a:gd name="T20" fmla="*/ 468 w 948"/>
                  <a:gd name="T21" fmla="*/ 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512">
                    <a:moveTo>
                      <a:pt x="468" y="48"/>
                    </a:moveTo>
                    <a:cubicBezTo>
                      <a:pt x="468" y="48"/>
                      <a:pt x="284" y="24"/>
                      <a:pt x="180" y="148"/>
                    </a:cubicBezTo>
                    <a:cubicBezTo>
                      <a:pt x="76" y="272"/>
                      <a:pt x="0" y="236"/>
                      <a:pt x="8" y="256"/>
                    </a:cubicBezTo>
                    <a:cubicBezTo>
                      <a:pt x="16" y="276"/>
                      <a:pt x="400" y="512"/>
                      <a:pt x="624" y="484"/>
                    </a:cubicBezTo>
                    <a:cubicBezTo>
                      <a:pt x="760" y="467"/>
                      <a:pt x="833" y="451"/>
                      <a:pt x="869" y="442"/>
                    </a:cubicBezTo>
                    <a:cubicBezTo>
                      <a:pt x="884" y="438"/>
                      <a:pt x="898" y="428"/>
                      <a:pt x="908" y="416"/>
                    </a:cubicBezTo>
                    <a:cubicBezTo>
                      <a:pt x="913" y="409"/>
                      <a:pt x="920" y="403"/>
                      <a:pt x="927" y="398"/>
                    </a:cubicBezTo>
                    <a:cubicBezTo>
                      <a:pt x="943" y="387"/>
                      <a:pt x="948" y="366"/>
                      <a:pt x="937" y="350"/>
                    </a:cubicBezTo>
                    <a:cubicBezTo>
                      <a:pt x="936" y="349"/>
                      <a:pt x="936" y="349"/>
                      <a:pt x="936" y="349"/>
                    </a:cubicBezTo>
                    <a:cubicBezTo>
                      <a:pt x="873" y="257"/>
                      <a:pt x="701" y="14"/>
                      <a:pt x="652" y="8"/>
                    </a:cubicBezTo>
                    <a:cubicBezTo>
                      <a:pt x="592" y="0"/>
                      <a:pt x="468" y="48"/>
                      <a:pt x="468" y="4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椭圆 54">
                <a:extLst>
                  <a:ext uri="{FF2B5EF4-FFF2-40B4-BE49-F238E27FC236}">
                    <a16:creationId xmlns:a16="http://schemas.microsoft.com/office/drawing/2014/main" id="{4FBBE537-40D0-4E92-A994-E636066CB6C8}"/>
                  </a:ext>
                </a:extLst>
              </p:cNvPr>
              <p:cNvSpPr/>
              <p:nvPr/>
            </p:nvSpPr>
            <p:spPr bwMode="auto">
              <a:xfrm>
                <a:off x="6264447" y="7414924"/>
                <a:ext cx="214313" cy="152400"/>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56" name="组合 55">
              <a:extLst>
                <a:ext uri="{FF2B5EF4-FFF2-40B4-BE49-F238E27FC236}">
                  <a16:creationId xmlns:a16="http://schemas.microsoft.com/office/drawing/2014/main" id="{3C6693CA-AD98-4359-810F-DFA30D687E45}"/>
                </a:ext>
              </a:extLst>
            </p:cNvPr>
            <p:cNvGrpSpPr/>
            <p:nvPr userDrawn="1"/>
          </p:nvGrpSpPr>
          <p:grpSpPr>
            <a:xfrm rot="552067">
              <a:off x="6286960" y="1289267"/>
              <a:ext cx="419101" cy="678269"/>
              <a:chOff x="6308743" y="5908512"/>
              <a:chExt cx="690563" cy="1117600"/>
            </a:xfrm>
          </p:grpSpPr>
          <p:sp>
            <p:nvSpPr>
              <p:cNvPr id="57" name="任意多边形: 形状 56">
                <a:extLst>
                  <a:ext uri="{FF2B5EF4-FFF2-40B4-BE49-F238E27FC236}">
                    <a16:creationId xmlns:a16="http://schemas.microsoft.com/office/drawing/2014/main" id="{5F9C4BC4-424E-4493-A048-3B123FA5E45C}"/>
                  </a:ext>
                </a:extLst>
              </p:cNvPr>
              <p:cNvSpPr/>
              <p:nvPr/>
            </p:nvSpPr>
            <p:spPr bwMode="auto">
              <a:xfrm>
                <a:off x="6308743" y="5908512"/>
                <a:ext cx="690563" cy="1117600"/>
              </a:xfrm>
              <a:custGeom>
                <a:avLst/>
                <a:gdLst>
                  <a:gd name="T0" fmla="*/ 398 w 469"/>
                  <a:gd name="T1" fmla="*/ 213 h 759"/>
                  <a:gd name="T2" fmla="*/ 363 w 469"/>
                  <a:gd name="T3" fmla="*/ 179 h 759"/>
                  <a:gd name="T4" fmla="*/ 340 w 469"/>
                  <a:gd name="T5" fmla="*/ 154 h 759"/>
                  <a:gd name="T6" fmla="*/ 310 w 469"/>
                  <a:gd name="T7" fmla="*/ 100 h 759"/>
                  <a:gd name="T8" fmla="*/ 296 w 469"/>
                  <a:gd name="T9" fmla="*/ 14 h 759"/>
                  <a:gd name="T10" fmla="*/ 296 w 469"/>
                  <a:gd name="T11" fmla="*/ 9 h 759"/>
                  <a:gd name="T12" fmla="*/ 285 w 469"/>
                  <a:gd name="T13" fmla="*/ 0 h 759"/>
                  <a:gd name="T14" fmla="*/ 285 w 469"/>
                  <a:gd name="T15" fmla="*/ 0 h 759"/>
                  <a:gd name="T16" fmla="*/ 221 w 469"/>
                  <a:gd name="T17" fmla="*/ 0 h 759"/>
                  <a:gd name="T18" fmla="*/ 209 w 469"/>
                  <a:gd name="T19" fmla="*/ 13 h 759"/>
                  <a:gd name="T20" fmla="*/ 209 w 469"/>
                  <a:gd name="T21" fmla="*/ 517 h 759"/>
                  <a:gd name="T22" fmla="*/ 195 w 469"/>
                  <a:gd name="T23" fmla="*/ 529 h 759"/>
                  <a:gd name="T24" fmla="*/ 112 w 469"/>
                  <a:gd name="T25" fmla="*/ 542 h 759"/>
                  <a:gd name="T26" fmla="*/ 22 w 469"/>
                  <a:gd name="T27" fmla="*/ 698 h 759"/>
                  <a:gd name="T28" fmla="*/ 128 w 469"/>
                  <a:gd name="T29" fmla="*/ 759 h 759"/>
                  <a:gd name="T30" fmla="*/ 194 w 469"/>
                  <a:gd name="T31" fmla="*/ 746 h 759"/>
                  <a:gd name="T32" fmla="*/ 291 w 469"/>
                  <a:gd name="T33" fmla="*/ 629 h 759"/>
                  <a:gd name="T34" fmla="*/ 291 w 469"/>
                  <a:gd name="T35" fmla="*/ 627 h 759"/>
                  <a:gd name="T36" fmla="*/ 291 w 469"/>
                  <a:gd name="T37" fmla="*/ 239 h 759"/>
                  <a:gd name="T38" fmla="*/ 296 w 469"/>
                  <a:gd name="T39" fmla="*/ 241 h 759"/>
                  <a:gd name="T40" fmla="*/ 330 w 469"/>
                  <a:gd name="T41" fmla="*/ 259 h 759"/>
                  <a:gd name="T42" fmla="*/ 362 w 469"/>
                  <a:gd name="T43" fmla="*/ 289 h 759"/>
                  <a:gd name="T44" fmla="*/ 384 w 469"/>
                  <a:gd name="T45" fmla="*/ 548 h 759"/>
                  <a:gd name="T46" fmla="*/ 384 w 469"/>
                  <a:gd name="T47" fmla="*/ 548 h 759"/>
                  <a:gd name="T48" fmla="*/ 392 w 469"/>
                  <a:gd name="T49" fmla="*/ 562 h 759"/>
                  <a:gd name="T50" fmla="*/ 401 w 469"/>
                  <a:gd name="T51" fmla="*/ 560 h 759"/>
                  <a:gd name="T52" fmla="*/ 405 w 469"/>
                  <a:gd name="T53" fmla="*/ 554 h 759"/>
                  <a:gd name="T54" fmla="*/ 406 w 469"/>
                  <a:gd name="T55" fmla="*/ 554 h 759"/>
                  <a:gd name="T56" fmla="*/ 411 w 469"/>
                  <a:gd name="T57" fmla="*/ 546 h 759"/>
                  <a:gd name="T58" fmla="*/ 447 w 469"/>
                  <a:gd name="T59" fmla="*/ 472 h 759"/>
                  <a:gd name="T60" fmla="*/ 465 w 469"/>
                  <a:gd name="T61" fmla="*/ 396 h 759"/>
                  <a:gd name="T62" fmla="*/ 453 w 469"/>
                  <a:gd name="T63" fmla="*/ 291 h 759"/>
                  <a:gd name="T64" fmla="*/ 398 w 469"/>
                  <a:gd name="T65" fmla="*/ 213 h 759"/>
                  <a:gd name="T66" fmla="*/ 286 w 469"/>
                  <a:gd name="T67" fmla="*/ 23 h 759"/>
                  <a:gd name="T68" fmla="*/ 286 w 469"/>
                  <a:gd name="T69" fmla="*/ 23 h 759"/>
                  <a:gd name="T70" fmla="*/ 286 w 469"/>
                  <a:gd name="T71" fmla="*/ 23 h 759"/>
                  <a:gd name="T72" fmla="*/ 286 w 469"/>
                  <a:gd name="T73" fmla="*/ 2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759">
                    <a:moveTo>
                      <a:pt x="398" y="213"/>
                    </a:moveTo>
                    <a:cubicBezTo>
                      <a:pt x="387" y="202"/>
                      <a:pt x="376" y="190"/>
                      <a:pt x="363" y="179"/>
                    </a:cubicBezTo>
                    <a:cubicBezTo>
                      <a:pt x="355" y="171"/>
                      <a:pt x="347" y="163"/>
                      <a:pt x="340" y="154"/>
                    </a:cubicBezTo>
                    <a:cubicBezTo>
                      <a:pt x="329" y="139"/>
                      <a:pt x="319" y="122"/>
                      <a:pt x="310" y="100"/>
                    </a:cubicBezTo>
                    <a:cubicBezTo>
                      <a:pt x="301" y="76"/>
                      <a:pt x="296" y="24"/>
                      <a:pt x="296" y="14"/>
                    </a:cubicBezTo>
                    <a:cubicBezTo>
                      <a:pt x="296" y="12"/>
                      <a:pt x="296" y="10"/>
                      <a:pt x="296" y="9"/>
                    </a:cubicBezTo>
                    <a:cubicBezTo>
                      <a:pt x="294" y="4"/>
                      <a:pt x="290" y="0"/>
                      <a:pt x="285" y="0"/>
                    </a:cubicBezTo>
                    <a:cubicBezTo>
                      <a:pt x="285" y="0"/>
                      <a:pt x="285" y="0"/>
                      <a:pt x="285" y="0"/>
                    </a:cubicBezTo>
                    <a:cubicBezTo>
                      <a:pt x="221" y="0"/>
                      <a:pt x="221" y="0"/>
                      <a:pt x="221" y="0"/>
                    </a:cubicBezTo>
                    <a:cubicBezTo>
                      <a:pt x="214" y="0"/>
                      <a:pt x="209" y="6"/>
                      <a:pt x="209" y="13"/>
                    </a:cubicBezTo>
                    <a:cubicBezTo>
                      <a:pt x="209" y="517"/>
                      <a:pt x="209" y="517"/>
                      <a:pt x="209" y="517"/>
                    </a:cubicBezTo>
                    <a:cubicBezTo>
                      <a:pt x="209" y="524"/>
                      <a:pt x="202" y="530"/>
                      <a:pt x="195" y="529"/>
                    </a:cubicBezTo>
                    <a:cubicBezTo>
                      <a:pt x="169" y="527"/>
                      <a:pt x="140" y="531"/>
                      <a:pt x="112" y="542"/>
                    </a:cubicBezTo>
                    <a:cubicBezTo>
                      <a:pt x="40" y="572"/>
                      <a:pt x="0" y="642"/>
                      <a:pt x="22" y="698"/>
                    </a:cubicBezTo>
                    <a:cubicBezTo>
                      <a:pt x="38" y="737"/>
                      <a:pt x="80" y="759"/>
                      <a:pt x="128" y="759"/>
                    </a:cubicBezTo>
                    <a:cubicBezTo>
                      <a:pt x="149" y="759"/>
                      <a:pt x="172" y="755"/>
                      <a:pt x="194" y="746"/>
                    </a:cubicBezTo>
                    <a:cubicBezTo>
                      <a:pt x="249" y="723"/>
                      <a:pt x="287" y="676"/>
                      <a:pt x="291" y="629"/>
                    </a:cubicBezTo>
                    <a:cubicBezTo>
                      <a:pt x="291" y="628"/>
                      <a:pt x="291" y="627"/>
                      <a:pt x="291" y="627"/>
                    </a:cubicBezTo>
                    <a:cubicBezTo>
                      <a:pt x="291" y="239"/>
                      <a:pt x="291" y="239"/>
                      <a:pt x="291" y="239"/>
                    </a:cubicBezTo>
                    <a:cubicBezTo>
                      <a:pt x="293" y="240"/>
                      <a:pt x="295" y="240"/>
                      <a:pt x="296" y="241"/>
                    </a:cubicBezTo>
                    <a:cubicBezTo>
                      <a:pt x="308" y="244"/>
                      <a:pt x="319" y="251"/>
                      <a:pt x="330" y="259"/>
                    </a:cubicBezTo>
                    <a:cubicBezTo>
                      <a:pt x="341" y="267"/>
                      <a:pt x="352" y="277"/>
                      <a:pt x="362" y="289"/>
                    </a:cubicBezTo>
                    <a:cubicBezTo>
                      <a:pt x="434" y="376"/>
                      <a:pt x="385" y="546"/>
                      <a:pt x="384" y="548"/>
                    </a:cubicBezTo>
                    <a:cubicBezTo>
                      <a:pt x="384" y="548"/>
                      <a:pt x="384" y="548"/>
                      <a:pt x="384" y="548"/>
                    </a:cubicBezTo>
                    <a:cubicBezTo>
                      <a:pt x="383" y="553"/>
                      <a:pt x="386" y="560"/>
                      <a:pt x="392" y="562"/>
                    </a:cubicBezTo>
                    <a:cubicBezTo>
                      <a:pt x="395" y="563"/>
                      <a:pt x="399" y="562"/>
                      <a:pt x="401" y="560"/>
                    </a:cubicBezTo>
                    <a:cubicBezTo>
                      <a:pt x="403" y="559"/>
                      <a:pt x="404" y="558"/>
                      <a:pt x="405" y="554"/>
                    </a:cubicBezTo>
                    <a:cubicBezTo>
                      <a:pt x="406" y="554"/>
                      <a:pt x="406" y="554"/>
                      <a:pt x="406" y="554"/>
                    </a:cubicBezTo>
                    <a:cubicBezTo>
                      <a:pt x="406" y="553"/>
                      <a:pt x="408" y="549"/>
                      <a:pt x="411" y="546"/>
                    </a:cubicBezTo>
                    <a:cubicBezTo>
                      <a:pt x="418" y="533"/>
                      <a:pt x="433" y="510"/>
                      <a:pt x="447" y="472"/>
                    </a:cubicBezTo>
                    <a:cubicBezTo>
                      <a:pt x="457" y="447"/>
                      <a:pt x="463" y="421"/>
                      <a:pt x="465" y="396"/>
                    </a:cubicBezTo>
                    <a:cubicBezTo>
                      <a:pt x="469" y="360"/>
                      <a:pt x="465" y="324"/>
                      <a:pt x="453" y="291"/>
                    </a:cubicBezTo>
                    <a:cubicBezTo>
                      <a:pt x="441" y="257"/>
                      <a:pt x="419" y="234"/>
                      <a:pt x="398" y="213"/>
                    </a:cubicBezTo>
                    <a:moveTo>
                      <a:pt x="286" y="23"/>
                    </a:moveTo>
                    <a:cubicBezTo>
                      <a:pt x="286" y="23"/>
                      <a:pt x="286" y="23"/>
                      <a:pt x="286" y="23"/>
                    </a:cubicBezTo>
                    <a:cubicBezTo>
                      <a:pt x="286" y="23"/>
                      <a:pt x="286" y="23"/>
                      <a:pt x="286" y="23"/>
                    </a:cubicBezTo>
                    <a:cubicBezTo>
                      <a:pt x="286" y="23"/>
                      <a:pt x="286" y="23"/>
                      <a:pt x="286" y="2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任意多边形: 形状 57">
                <a:extLst>
                  <a:ext uri="{FF2B5EF4-FFF2-40B4-BE49-F238E27FC236}">
                    <a16:creationId xmlns:a16="http://schemas.microsoft.com/office/drawing/2014/main" id="{7971F0AE-24B4-4BB3-8E3B-DC078D370C54}"/>
                  </a:ext>
                </a:extLst>
              </p:cNvPr>
              <p:cNvSpPr/>
              <p:nvPr/>
            </p:nvSpPr>
            <p:spPr bwMode="auto">
              <a:xfrm>
                <a:off x="6383356" y="6678449"/>
                <a:ext cx="354013" cy="347663"/>
              </a:xfrm>
              <a:custGeom>
                <a:avLst/>
                <a:gdLst>
                  <a:gd name="T0" fmla="*/ 240 w 240"/>
                  <a:gd name="T1" fmla="*/ 0 h 236"/>
                  <a:gd name="T2" fmla="*/ 0 w 240"/>
                  <a:gd name="T3" fmla="*/ 212 h 236"/>
                  <a:gd name="T4" fmla="*/ 74 w 240"/>
                  <a:gd name="T5" fmla="*/ 236 h 236"/>
                  <a:gd name="T6" fmla="*/ 74 w 240"/>
                  <a:gd name="T7" fmla="*/ 236 h 236"/>
                  <a:gd name="T8" fmla="*/ 75 w 240"/>
                  <a:gd name="T9" fmla="*/ 236 h 236"/>
                  <a:gd name="T10" fmla="*/ 75 w 240"/>
                  <a:gd name="T11" fmla="*/ 236 h 236"/>
                  <a:gd name="T12" fmla="*/ 75 w 240"/>
                  <a:gd name="T13" fmla="*/ 236 h 236"/>
                  <a:gd name="T14" fmla="*/ 75 w 240"/>
                  <a:gd name="T15" fmla="*/ 236 h 236"/>
                  <a:gd name="T16" fmla="*/ 75 w 240"/>
                  <a:gd name="T17" fmla="*/ 236 h 236"/>
                  <a:gd name="T18" fmla="*/ 75 w 240"/>
                  <a:gd name="T19" fmla="*/ 236 h 236"/>
                  <a:gd name="T20" fmla="*/ 76 w 240"/>
                  <a:gd name="T21" fmla="*/ 236 h 236"/>
                  <a:gd name="T22" fmla="*/ 76 w 240"/>
                  <a:gd name="T23" fmla="*/ 236 h 236"/>
                  <a:gd name="T24" fmla="*/ 76 w 240"/>
                  <a:gd name="T25" fmla="*/ 236 h 236"/>
                  <a:gd name="T26" fmla="*/ 76 w 240"/>
                  <a:gd name="T27" fmla="*/ 236 h 236"/>
                  <a:gd name="T28" fmla="*/ 76 w 240"/>
                  <a:gd name="T29" fmla="*/ 236 h 236"/>
                  <a:gd name="T30" fmla="*/ 76 w 240"/>
                  <a:gd name="T31" fmla="*/ 236 h 236"/>
                  <a:gd name="T32" fmla="*/ 77 w 240"/>
                  <a:gd name="T33" fmla="*/ 236 h 236"/>
                  <a:gd name="T34" fmla="*/ 77 w 240"/>
                  <a:gd name="T35" fmla="*/ 236 h 236"/>
                  <a:gd name="T36" fmla="*/ 77 w 240"/>
                  <a:gd name="T37" fmla="*/ 236 h 236"/>
                  <a:gd name="T38" fmla="*/ 77 w 240"/>
                  <a:gd name="T39" fmla="*/ 236 h 236"/>
                  <a:gd name="T40" fmla="*/ 77 w 240"/>
                  <a:gd name="T41" fmla="*/ 236 h 236"/>
                  <a:gd name="T42" fmla="*/ 143 w 240"/>
                  <a:gd name="T43" fmla="*/ 223 h 236"/>
                  <a:gd name="T44" fmla="*/ 240 w 240"/>
                  <a:gd name="T45" fmla="*/ 106 h 236"/>
                  <a:gd name="T46" fmla="*/ 240 w 240"/>
                  <a:gd name="T47" fmla="*/ 104 h 236"/>
                  <a:gd name="T48" fmla="*/ 240 w 24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6">
                    <a:moveTo>
                      <a:pt x="240" y="0"/>
                    </a:moveTo>
                    <a:cubicBezTo>
                      <a:pt x="167" y="146"/>
                      <a:pt x="64" y="196"/>
                      <a:pt x="0" y="212"/>
                    </a:cubicBezTo>
                    <a:cubicBezTo>
                      <a:pt x="20" y="227"/>
                      <a:pt x="46" y="236"/>
                      <a:pt x="74" y="236"/>
                    </a:cubicBezTo>
                    <a:cubicBezTo>
                      <a:pt x="74" y="236"/>
                      <a:pt x="74" y="236"/>
                      <a:pt x="74" y="236"/>
                    </a:cubicBezTo>
                    <a:cubicBezTo>
                      <a:pt x="74"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98" y="236"/>
                      <a:pt x="121" y="232"/>
                      <a:pt x="143" y="223"/>
                    </a:cubicBezTo>
                    <a:cubicBezTo>
                      <a:pt x="198" y="200"/>
                      <a:pt x="236" y="153"/>
                      <a:pt x="240" y="106"/>
                    </a:cubicBezTo>
                    <a:cubicBezTo>
                      <a:pt x="240" y="105"/>
                      <a:pt x="240" y="104"/>
                      <a:pt x="240" y="104"/>
                    </a:cubicBezTo>
                    <a:cubicBezTo>
                      <a:pt x="240" y="0"/>
                      <a:pt x="240" y="0"/>
                      <a:pt x="2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59" name="组合 58">
              <a:extLst>
                <a:ext uri="{FF2B5EF4-FFF2-40B4-BE49-F238E27FC236}">
                  <a16:creationId xmlns:a16="http://schemas.microsoft.com/office/drawing/2014/main" id="{FCC66CCC-E6A8-4A98-9776-21E4CBE8B79C}"/>
                </a:ext>
              </a:extLst>
            </p:cNvPr>
            <p:cNvGrpSpPr/>
            <p:nvPr userDrawn="1"/>
          </p:nvGrpSpPr>
          <p:grpSpPr>
            <a:xfrm>
              <a:off x="7654942" y="1151746"/>
              <a:ext cx="457907" cy="713948"/>
              <a:chOff x="4732356" y="5914862"/>
              <a:chExt cx="979488" cy="1527175"/>
            </a:xfrm>
          </p:grpSpPr>
          <p:sp>
            <p:nvSpPr>
              <p:cNvPr id="60" name="任意多边形: 形状 59">
                <a:extLst>
                  <a:ext uri="{FF2B5EF4-FFF2-40B4-BE49-F238E27FC236}">
                    <a16:creationId xmlns:a16="http://schemas.microsoft.com/office/drawing/2014/main" id="{2B6B13B8-AE7C-4886-93CF-A224375708BD}"/>
                  </a:ext>
                </a:extLst>
              </p:cNvPr>
              <p:cNvSpPr/>
              <p:nvPr/>
            </p:nvSpPr>
            <p:spPr bwMode="auto">
              <a:xfrm>
                <a:off x="4732356" y="5914862"/>
                <a:ext cx="979488" cy="1527175"/>
              </a:xfrm>
              <a:custGeom>
                <a:avLst/>
                <a:gdLst>
                  <a:gd name="T0" fmla="*/ 450 w 664"/>
                  <a:gd name="T1" fmla="*/ 1 h 1038"/>
                  <a:gd name="T2" fmla="*/ 440 w 664"/>
                  <a:gd name="T3" fmla="*/ 3 h 1038"/>
                  <a:gd name="T4" fmla="*/ 23 w 664"/>
                  <a:gd name="T5" fmla="*/ 279 h 1038"/>
                  <a:gd name="T6" fmla="*/ 18 w 664"/>
                  <a:gd name="T7" fmla="*/ 282 h 1038"/>
                  <a:gd name="T8" fmla="*/ 16 w 664"/>
                  <a:gd name="T9" fmla="*/ 293 h 1038"/>
                  <a:gd name="T10" fmla="*/ 166 w 664"/>
                  <a:gd name="T11" fmla="*/ 777 h 1038"/>
                  <a:gd name="T12" fmla="*/ 158 w 664"/>
                  <a:gd name="T13" fmla="*/ 790 h 1038"/>
                  <a:gd name="T14" fmla="*/ 79 w 664"/>
                  <a:gd name="T15" fmla="*/ 827 h 1038"/>
                  <a:gd name="T16" fmla="*/ 38 w 664"/>
                  <a:gd name="T17" fmla="*/ 1003 h 1038"/>
                  <a:gd name="T18" fmla="*/ 121 w 664"/>
                  <a:gd name="T19" fmla="*/ 1036 h 1038"/>
                  <a:gd name="T20" fmla="*/ 159 w 664"/>
                  <a:gd name="T21" fmla="*/ 1030 h 1038"/>
                  <a:gd name="T22" fmla="*/ 219 w 664"/>
                  <a:gd name="T23" fmla="*/ 997 h 1038"/>
                  <a:gd name="T24" fmla="*/ 277 w 664"/>
                  <a:gd name="T25" fmla="*/ 853 h 1038"/>
                  <a:gd name="T26" fmla="*/ 277 w 664"/>
                  <a:gd name="T27" fmla="*/ 852 h 1038"/>
                  <a:gd name="T28" fmla="*/ 158 w 664"/>
                  <a:gd name="T29" fmla="*/ 470 h 1038"/>
                  <a:gd name="T30" fmla="*/ 162 w 664"/>
                  <a:gd name="T31" fmla="*/ 458 h 1038"/>
                  <a:gd name="T32" fmla="*/ 438 w 664"/>
                  <a:gd name="T33" fmla="*/ 275 h 1038"/>
                  <a:gd name="T34" fmla="*/ 454 w 664"/>
                  <a:gd name="T35" fmla="*/ 280 h 1038"/>
                  <a:gd name="T36" fmla="*/ 539 w 664"/>
                  <a:gd name="T37" fmla="*/ 556 h 1038"/>
                  <a:gd name="T38" fmla="*/ 531 w 664"/>
                  <a:gd name="T39" fmla="*/ 569 h 1038"/>
                  <a:gd name="T40" fmla="*/ 453 w 664"/>
                  <a:gd name="T41" fmla="*/ 606 h 1038"/>
                  <a:gd name="T42" fmla="*/ 395 w 664"/>
                  <a:gd name="T43" fmla="*/ 694 h 1038"/>
                  <a:gd name="T44" fmla="*/ 411 w 664"/>
                  <a:gd name="T45" fmla="*/ 782 h 1038"/>
                  <a:gd name="T46" fmla="*/ 495 w 664"/>
                  <a:gd name="T47" fmla="*/ 815 h 1038"/>
                  <a:gd name="T48" fmla="*/ 592 w 664"/>
                  <a:gd name="T49" fmla="*/ 776 h 1038"/>
                  <a:gd name="T50" fmla="*/ 650 w 664"/>
                  <a:gd name="T51" fmla="*/ 631 h 1038"/>
                  <a:gd name="T52" fmla="*/ 650 w 664"/>
                  <a:gd name="T53" fmla="*/ 630 h 1038"/>
                  <a:gd name="T54" fmla="*/ 457 w 664"/>
                  <a:gd name="T55" fmla="*/ 9 h 1038"/>
                  <a:gd name="T56" fmla="*/ 450 w 664"/>
                  <a:gd name="T57" fmla="*/ 1 h 1038"/>
                  <a:gd name="T58" fmla="*/ 416 w 664"/>
                  <a:gd name="T59" fmla="*/ 158 h 1038"/>
                  <a:gd name="T60" fmla="*/ 422 w 664"/>
                  <a:gd name="T61" fmla="*/ 178 h 1038"/>
                  <a:gd name="T62" fmla="*/ 418 w 664"/>
                  <a:gd name="T63" fmla="*/ 190 h 1038"/>
                  <a:gd name="T64" fmla="*/ 142 w 664"/>
                  <a:gd name="T65" fmla="*/ 374 h 1038"/>
                  <a:gd name="T66" fmla="*/ 127 w 664"/>
                  <a:gd name="T67" fmla="*/ 368 h 1038"/>
                  <a:gd name="T68" fmla="*/ 120 w 664"/>
                  <a:gd name="T69" fmla="*/ 348 h 1038"/>
                  <a:gd name="T70" fmla="*/ 124 w 664"/>
                  <a:gd name="T71" fmla="*/ 336 h 1038"/>
                  <a:gd name="T72" fmla="*/ 400 w 664"/>
                  <a:gd name="T73" fmla="*/ 153 h 1038"/>
                  <a:gd name="T74" fmla="*/ 416 w 664"/>
                  <a:gd name="T75" fmla="*/ 15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4" h="1038">
                    <a:moveTo>
                      <a:pt x="450" y="1"/>
                    </a:moveTo>
                    <a:cubicBezTo>
                      <a:pt x="446" y="0"/>
                      <a:pt x="443" y="1"/>
                      <a:pt x="440" y="3"/>
                    </a:cubicBezTo>
                    <a:cubicBezTo>
                      <a:pt x="440" y="3"/>
                      <a:pt x="32" y="273"/>
                      <a:pt x="23" y="279"/>
                    </a:cubicBezTo>
                    <a:cubicBezTo>
                      <a:pt x="21" y="280"/>
                      <a:pt x="19" y="281"/>
                      <a:pt x="18" y="282"/>
                    </a:cubicBezTo>
                    <a:cubicBezTo>
                      <a:pt x="16" y="285"/>
                      <a:pt x="15" y="289"/>
                      <a:pt x="16" y="293"/>
                    </a:cubicBezTo>
                    <a:cubicBezTo>
                      <a:pt x="166" y="777"/>
                      <a:pt x="166" y="777"/>
                      <a:pt x="166" y="777"/>
                    </a:cubicBezTo>
                    <a:cubicBezTo>
                      <a:pt x="168" y="783"/>
                      <a:pt x="164" y="789"/>
                      <a:pt x="158" y="790"/>
                    </a:cubicBezTo>
                    <a:cubicBezTo>
                      <a:pt x="131" y="795"/>
                      <a:pt x="103" y="808"/>
                      <a:pt x="79" y="827"/>
                    </a:cubicBezTo>
                    <a:cubicBezTo>
                      <a:pt x="18" y="877"/>
                      <a:pt x="0" y="956"/>
                      <a:pt x="38" y="1003"/>
                    </a:cubicBezTo>
                    <a:cubicBezTo>
                      <a:pt x="57" y="1026"/>
                      <a:pt x="87" y="1038"/>
                      <a:pt x="121" y="1036"/>
                    </a:cubicBezTo>
                    <a:cubicBezTo>
                      <a:pt x="134" y="1036"/>
                      <a:pt x="146" y="1033"/>
                      <a:pt x="159" y="1030"/>
                    </a:cubicBezTo>
                    <a:cubicBezTo>
                      <a:pt x="180" y="1023"/>
                      <a:pt x="200" y="1012"/>
                      <a:pt x="219" y="997"/>
                    </a:cubicBezTo>
                    <a:cubicBezTo>
                      <a:pt x="267" y="958"/>
                      <a:pt x="290" y="900"/>
                      <a:pt x="277" y="853"/>
                    </a:cubicBezTo>
                    <a:cubicBezTo>
                      <a:pt x="277" y="852"/>
                      <a:pt x="277" y="852"/>
                      <a:pt x="277" y="852"/>
                    </a:cubicBezTo>
                    <a:cubicBezTo>
                      <a:pt x="158" y="470"/>
                      <a:pt x="158" y="470"/>
                      <a:pt x="158" y="470"/>
                    </a:cubicBezTo>
                    <a:cubicBezTo>
                      <a:pt x="157" y="465"/>
                      <a:pt x="158" y="461"/>
                      <a:pt x="162" y="458"/>
                    </a:cubicBezTo>
                    <a:cubicBezTo>
                      <a:pt x="438" y="275"/>
                      <a:pt x="438" y="275"/>
                      <a:pt x="438" y="275"/>
                    </a:cubicBezTo>
                    <a:cubicBezTo>
                      <a:pt x="444" y="271"/>
                      <a:pt x="452" y="274"/>
                      <a:pt x="454" y="280"/>
                    </a:cubicBezTo>
                    <a:cubicBezTo>
                      <a:pt x="539" y="556"/>
                      <a:pt x="539" y="556"/>
                      <a:pt x="539" y="556"/>
                    </a:cubicBezTo>
                    <a:cubicBezTo>
                      <a:pt x="541" y="562"/>
                      <a:pt x="537" y="568"/>
                      <a:pt x="531" y="569"/>
                    </a:cubicBezTo>
                    <a:cubicBezTo>
                      <a:pt x="504" y="574"/>
                      <a:pt x="476" y="587"/>
                      <a:pt x="453" y="606"/>
                    </a:cubicBezTo>
                    <a:cubicBezTo>
                      <a:pt x="424" y="630"/>
                      <a:pt x="403" y="661"/>
                      <a:pt x="395" y="694"/>
                    </a:cubicBezTo>
                    <a:cubicBezTo>
                      <a:pt x="386" y="728"/>
                      <a:pt x="392" y="759"/>
                      <a:pt x="411" y="782"/>
                    </a:cubicBezTo>
                    <a:cubicBezTo>
                      <a:pt x="430" y="805"/>
                      <a:pt x="460" y="817"/>
                      <a:pt x="495" y="815"/>
                    </a:cubicBezTo>
                    <a:cubicBezTo>
                      <a:pt x="528" y="814"/>
                      <a:pt x="563" y="800"/>
                      <a:pt x="592" y="776"/>
                    </a:cubicBezTo>
                    <a:cubicBezTo>
                      <a:pt x="641" y="736"/>
                      <a:pt x="664" y="678"/>
                      <a:pt x="650" y="631"/>
                    </a:cubicBezTo>
                    <a:cubicBezTo>
                      <a:pt x="650" y="630"/>
                      <a:pt x="650" y="630"/>
                      <a:pt x="650" y="630"/>
                    </a:cubicBezTo>
                    <a:cubicBezTo>
                      <a:pt x="457" y="9"/>
                      <a:pt x="457" y="9"/>
                      <a:pt x="457" y="9"/>
                    </a:cubicBezTo>
                    <a:cubicBezTo>
                      <a:pt x="456" y="5"/>
                      <a:pt x="453" y="2"/>
                      <a:pt x="450" y="1"/>
                    </a:cubicBezTo>
                    <a:moveTo>
                      <a:pt x="416" y="158"/>
                    </a:moveTo>
                    <a:cubicBezTo>
                      <a:pt x="422" y="178"/>
                      <a:pt x="422" y="178"/>
                      <a:pt x="422" y="178"/>
                    </a:cubicBezTo>
                    <a:cubicBezTo>
                      <a:pt x="423" y="182"/>
                      <a:pt x="422" y="187"/>
                      <a:pt x="418" y="190"/>
                    </a:cubicBezTo>
                    <a:cubicBezTo>
                      <a:pt x="142" y="374"/>
                      <a:pt x="142" y="374"/>
                      <a:pt x="142" y="374"/>
                    </a:cubicBezTo>
                    <a:cubicBezTo>
                      <a:pt x="136" y="378"/>
                      <a:pt x="129" y="375"/>
                      <a:pt x="127" y="368"/>
                    </a:cubicBezTo>
                    <a:cubicBezTo>
                      <a:pt x="120" y="348"/>
                      <a:pt x="120" y="348"/>
                      <a:pt x="120" y="348"/>
                    </a:cubicBezTo>
                    <a:cubicBezTo>
                      <a:pt x="119" y="343"/>
                      <a:pt x="120" y="338"/>
                      <a:pt x="124" y="336"/>
                    </a:cubicBezTo>
                    <a:cubicBezTo>
                      <a:pt x="400" y="153"/>
                      <a:pt x="400" y="153"/>
                      <a:pt x="400" y="153"/>
                    </a:cubicBezTo>
                    <a:cubicBezTo>
                      <a:pt x="406" y="149"/>
                      <a:pt x="414" y="152"/>
                      <a:pt x="416" y="15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任意多边形: 形状 60">
                <a:extLst>
                  <a:ext uri="{FF2B5EF4-FFF2-40B4-BE49-F238E27FC236}">
                    <a16:creationId xmlns:a16="http://schemas.microsoft.com/office/drawing/2014/main" id="{0B90FC9F-66DD-4B82-A28A-A060330E3D0E}"/>
                  </a:ext>
                </a:extLst>
              </p:cNvPr>
              <p:cNvSpPr/>
              <p:nvPr/>
            </p:nvSpPr>
            <p:spPr bwMode="auto">
              <a:xfrm>
                <a:off x="4843481" y="7011824"/>
                <a:ext cx="303213" cy="428625"/>
              </a:xfrm>
              <a:custGeom>
                <a:avLst/>
                <a:gdLst>
                  <a:gd name="T0" fmla="*/ 169 w 206"/>
                  <a:gd name="T1" fmla="*/ 0 h 291"/>
                  <a:gd name="T2" fmla="*/ 0 w 206"/>
                  <a:gd name="T3" fmla="*/ 284 h 291"/>
                  <a:gd name="T4" fmla="*/ 40 w 206"/>
                  <a:gd name="T5" fmla="*/ 291 h 291"/>
                  <a:gd name="T6" fmla="*/ 45 w 206"/>
                  <a:gd name="T7" fmla="*/ 291 h 291"/>
                  <a:gd name="T8" fmla="*/ 46 w 206"/>
                  <a:gd name="T9" fmla="*/ 291 h 291"/>
                  <a:gd name="T10" fmla="*/ 46 w 206"/>
                  <a:gd name="T11" fmla="*/ 291 h 291"/>
                  <a:gd name="T12" fmla="*/ 46 w 206"/>
                  <a:gd name="T13" fmla="*/ 291 h 291"/>
                  <a:gd name="T14" fmla="*/ 46 w 206"/>
                  <a:gd name="T15" fmla="*/ 291 h 291"/>
                  <a:gd name="T16" fmla="*/ 84 w 206"/>
                  <a:gd name="T17" fmla="*/ 285 h 291"/>
                  <a:gd name="T18" fmla="*/ 144 w 206"/>
                  <a:gd name="T19" fmla="*/ 252 h 291"/>
                  <a:gd name="T20" fmla="*/ 206 w 206"/>
                  <a:gd name="T21" fmla="*/ 135 h 291"/>
                  <a:gd name="T22" fmla="*/ 202 w 206"/>
                  <a:gd name="T23" fmla="*/ 108 h 291"/>
                  <a:gd name="T24" fmla="*/ 202 w 206"/>
                  <a:gd name="T25" fmla="*/ 107 h 291"/>
                  <a:gd name="T26" fmla="*/ 169 w 206"/>
                  <a:gd name="T2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91">
                    <a:moveTo>
                      <a:pt x="169" y="0"/>
                    </a:moveTo>
                    <a:cubicBezTo>
                      <a:pt x="144" y="166"/>
                      <a:pt x="59" y="247"/>
                      <a:pt x="0" y="284"/>
                    </a:cubicBezTo>
                    <a:cubicBezTo>
                      <a:pt x="12" y="289"/>
                      <a:pt x="26" y="291"/>
                      <a:pt x="40" y="291"/>
                    </a:cubicBezTo>
                    <a:cubicBezTo>
                      <a:pt x="42" y="291"/>
                      <a:pt x="44" y="291"/>
                      <a:pt x="45" y="291"/>
                    </a:cubicBezTo>
                    <a:cubicBezTo>
                      <a:pt x="45" y="291"/>
                      <a:pt x="45" y="291"/>
                      <a:pt x="46" y="291"/>
                    </a:cubicBezTo>
                    <a:cubicBezTo>
                      <a:pt x="46" y="291"/>
                      <a:pt x="46" y="291"/>
                      <a:pt x="46" y="291"/>
                    </a:cubicBezTo>
                    <a:cubicBezTo>
                      <a:pt x="46" y="291"/>
                      <a:pt x="46" y="291"/>
                      <a:pt x="46" y="291"/>
                    </a:cubicBezTo>
                    <a:cubicBezTo>
                      <a:pt x="46" y="291"/>
                      <a:pt x="46" y="291"/>
                      <a:pt x="46" y="291"/>
                    </a:cubicBezTo>
                    <a:cubicBezTo>
                      <a:pt x="59" y="291"/>
                      <a:pt x="71" y="288"/>
                      <a:pt x="84" y="285"/>
                    </a:cubicBezTo>
                    <a:cubicBezTo>
                      <a:pt x="105" y="278"/>
                      <a:pt x="125" y="267"/>
                      <a:pt x="144" y="252"/>
                    </a:cubicBezTo>
                    <a:cubicBezTo>
                      <a:pt x="183" y="220"/>
                      <a:pt x="206" y="176"/>
                      <a:pt x="206" y="135"/>
                    </a:cubicBezTo>
                    <a:cubicBezTo>
                      <a:pt x="206" y="126"/>
                      <a:pt x="204" y="117"/>
                      <a:pt x="202" y="108"/>
                    </a:cubicBezTo>
                    <a:cubicBezTo>
                      <a:pt x="202" y="107"/>
                      <a:pt x="202" y="107"/>
                      <a:pt x="202" y="107"/>
                    </a:cubicBezTo>
                    <a:cubicBezTo>
                      <a:pt x="169" y="0"/>
                      <a:pt x="169" y="0"/>
                      <a:pt x="16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任意多边形: 形状 61">
                <a:extLst>
                  <a:ext uri="{FF2B5EF4-FFF2-40B4-BE49-F238E27FC236}">
                    <a16:creationId xmlns:a16="http://schemas.microsoft.com/office/drawing/2014/main" id="{CF33A6C2-7BD3-4C8A-9751-65A5B30CC6D7}"/>
                  </a:ext>
                </a:extLst>
              </p:cNvPr>
              <p:cNvSpPr/>
              <p:nvPr/>
            </p:nvSpPr>
            <p:spPr bwMode="auto">
              <a:xfrm>
                <a:off x="5391168" y="6716549"/>
                <a:ext cx="304800" cy="400050"/>
              </a:xfrm>
              <a:custGeom>
                <a:avLst/>
                <a:gdLst>
                  <a:gd name="T0" fmla="*/ 176 w 207"/>
                  <a:gd name="T1" fmla="*/ 0 h 271"/>
                  <a:gd name="T2" fmla="*/ 0 w 207"/>
                  <a:gd name="T3" fmla="*/ 263 h 271"/>
                  <a:gd name="T4" fmla="*/ 41 w 207"/>
                  <a:gd name="T5" fmla="*/ 271 h 271"/>
                  <a:gd name="T6" fmla="*/ 48 w 207"/>
                  <a:gd name="T7" fmla="*/ 270 h 271"/>
                  <a:gd name="T8" fmla="*/ 145 w 207"/>
                  <a:gd name="T9" fmla="*/ 231 h 271"/>
                  <a:gd name="T10" fmla="*/ 207 w 207"/>
                  <a:gd name="T11" fmla="*/ 114 h 271"/>
                  <a:gd name="T12" fmla="*/ 207 w 207"/>
                  <a:gd name="T13" fmla="*/ 112 h 271"/>
                  <a:gd name="T14" fmla="*/ 203 w 207"/>
                  <a:gd name="T15" fmla="*/ 86 h 271"/>
                  <a:gd name="T16" fmla="*/ 203 w 207"/>
                  <a:gd name="T17" fmla="*/ 85 h 271"/>
                  <a:gd name="T18" fmla="*/ 180 w 207"/>
                  <a:gd name="T19" fmla="*/ 13 h 271"/>
                  <a:gd name="T20" fmla="*/ 178 w 207"/>
                  <a:gd name="T21" fmla="*/ 5 h 271"/>
                  <a:gd name="T22" fmla="*/ 176 w 207"/>
                  <a:gd name="T2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1">
                    <a:moveTo>
                      <a:pt x="176" y="0"/>
                    </a:moveTo>
                    <a:cubicBezTo>
                      <a:pt x="144" y="159"/>
                      <a:pt x="54" y="232"/>
                      <a:pt x="0" y="263"/>
                    </a:cubicBezTo>
                    <a:cubicBezTo>
                      <a:pt x="12" y="268"/>
                      <a:pt x="26" y="271"/>
                      <a:pt x="41" y="271"/>
                    </a:cubicBezTo>
                    <a:cubicBezTo>
                      <a:pt x="44" y="271"/>
                      <a:pt x="46" y="271"/>
                      <a:pt x="48" y="270"/>
                    </a:cubicBezTo>
                    <a:cubicBezTo>
                      <a:pt x="81" y="269"/>
                      <a:pt x="116" y="255"/>
                      <a:pt x="145" y="231"/>
                    </a:cubicBezTo>
                    <a:cubicBezTo>
                      <a:pt x="184" y="199"/>
                      <a:pt x="207" y="155"/>
                      <a:pt x="207" y="114"/>
                    </a:cubicBezTo>
                    <a:cubicBezTo>
                      <a:pt x="207" y="114"/>
                      <a:pt x="207" y="113"/>
                      <a:pt x="207" y="112"/>
                    </a:cubicBezTo>
                    <a:cubicBezTo>
                      <a:pt x="207" y="103"/>
                      <a:pt x="205" y="94"/>
                      <a:pt x="203" y="86"/>
                    </a:cubicBezTo>
                    <a:cubicBezTo>
                      <a:pt x="203" y="85"/>
                      <a:pt x="203" y="85"/>
                      <a:pt x="203" y="85"/>
                    </a:cubicBezTo>
                    <a:cubicBezTo>
                      <a:pt x="180" y="13"/>
                      <a:pt x="180" y="13"/>
                      <a:pt x="180" y="13"/>
                    </a:cubicBezTo>
                    <a:cubicBezTo>
                      <a:pt x="178" y="5"/>
                      <a:pt x="178" y="5"/>
                      <a:pt x="178" y="5"/>
                    </a:cubicBezTo>
                    <a:cubicBezTo>
                      <a:pt x="176" y="0"/>
                      <a:pt x="176" y="0"/>
                      <a:pt x="17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3" name="组合 62">
              <a:extLst>
                <a:ext uri="{FF2B5EF4-FFF2-40B4-BE49-F238E27FC236}">
                  <a16:creationId xmlns:a16="http://schemas.microsoft.com/office/drawing/2014/main" id="{63D7FA88-6C3E-4148-B15D-84B1E39E00D5}"/>
                </a:ext>
              </a:extLst>
            </p:cNvPr>
            <p:cNvGrpSpPr/>
            <p:nvPr userDrawn="1"/>
          </p:nvGrpSpPr>
          <p:grpSpPr>
            <a:xfrm rot="21095048">
              <a:off x="7335259" y="2286486"/>
              <a:ext cx="275123" cy="616655"/>
              <a:chOff x="7258068" y="6646699"/>
              <a:chExt cx="460375" cy="1031875"/>
            </a:xfrm>
          </p:grpSpPr>
          <p:sp>
            <p:nvSpPr>
              <p:cNvPr id="64" name="任意多边形: 形状 63">
                <a:extLst>
                  <a:ext uri="{FF2B5EF4-FFF2-40B4-BE49-F238E27FC236}">
                    <a16:creationId xmlns:a16="http://schemas.microsoft.com/office/drawing/2014/main" id="{45C35020-2F8A-469C-9E78-22600CF28F4C}"/>
                  </a:ext>
                </a:extLst>
              </p:cNvPr>
              <p:cNvSpPr/>
              <p:nvPr/>
            </p:nvSpPr>
            <p:spPr bwMode="auto">
              <a:xfrm>
                <a:off x="7258068" y="6646699"/>
                <a:ext cx="460375" cy="1031875"/>
              </a:xfrm>
              <a:custGeom>
                <a:avLst/>
                <a:gdLst>
                  <a:gd name="T0" fmla="*/ 303 w 313"/>
                  <a:gd name="T1" fmla="*/ 5 h 701"/>
                  <a:gd name="T2" fmla="*/ 246 w 313"/>
                  <a:gd name="T3" fmla="*/ 0 h 701"/>
                  <a:gd name="T4" fmla="*/ 235 w 313"/>
                  <a:gd name="T5" fmla="*/ 10 h 701"/>
                  <a:gd name="T6" fmla="*/ 198 w 313"/>
                  <a:gd name="T7" fmla="*/ 479 h 701"/>
                  <a:gd name="T8" fmla="*/ 183 w 313"/>
                  <a:gd name="T9" fmla="*/ 490 h 701"/>
                  <a:gd name="T10" fmla="*/ 105 w 313"/>
                  <a:gd name="T11" fmla="*/ 496 h 701"/>
                  <a:gd name="T12" fmla="*/ 25 w 313"/>
                  <a:gd name="T13" fmla="*/ 552 h 701"/>
                  <a:gd name="T14" fmla="*/ 8 w 313"/>
                  <a:gd name="T15" fmla="*/ 635 h 701"/>
                  <a:gd name="T16" fmla="*/ 104 w 313"/>
                  <a:gd name="T17" fmla="*/ 700 h 701"/>
                  <a:gd name="T18" fmla="*/ 168 w 313"/>
                  <a:gd name="T19" fmla="*/ 692 h 701"/>
                  <a:gd name="T20" fmla="*/ 268 w 313"/>
                  <a:gd name="T21" fmla="*/ 587 h 701"/>
                  <a:gd name="T22" fmla="*/ 268 w 313"/>
                  <a:gd name="T23" fmla="*/ 586 h 701"/>
                  <a:gd name="T24" fmla="*/ 313 w 313"/>
                  <a:gd name="T25" fmla="*/ 16 h 701"/>
                  <a:gd name="T26" fmla="*/ 303 w 313"/>
                  <a:gd name="T27"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701">
                    <a:moveTo>
                      <a:pt x="303" y="5"/>
                    </a:moveTo>
                    <a:cubicBezTo>
                      <a:pt x="246" y="0"/>
                      <a:pt x="246" y="0"/>
                      <a:pt x="246" y="0"/>
                    </a:cubicBezTo>
                    <a:cubicBezTo>
                      <a:pt x="240" y="0"/>
                      <a:pt x="235" y="4"/>
                      <a:pt x="235" y="10"/>
                    </a:cubicBezTo>
                    <a:cubicBezTo>
                      <a:pt x="198" y="479"/>
                      <a:pt x="198" y="479"/>
                      <a:pt x="198" y="479"/>
                    </a:cubicBezTo>
                    <a:cubicBezTo>
                      <a:pt x="198" y="486"/>
                      <a:pt x="191" y="492"/>
                      <a:pt x="183" y="490"/>
                    </a:cubicBezTo>
                    <a:cubicBezTo>
                      <a:pt x="159" y="486"/>
                      <a:pt x="131" y="488"/>
                      <a:pt x="105" y="496"/>
                    </a:cubicBezTo>
                    <a:cubicBezTo>
                      <a:pt x="72" y="507"/>
                      <a:pt x="43" y="527"/>
                      <a:pt x="25" y="552"/>
                    </a:cubicBezTo>
                    <a:cubicBezTo>
                      <a:pt x="6" y="579"/>
                      <a:pt x="0" y="608"/>
                      <a:pt x="8" y="635"/>
                    </a:cubicBezTo>
                    <a:cubicBezTo>
                      <a:pt x="20" y="672"/>
                      <a:pt x="59" y="696"/>
                      <a:pt x="104" y="700"/>
                    </a:cubicBezTo>
                    <a:cubicBezTo>
                      <a:pt x="125" y="701"/>
                      <a:pt x="146" y="699"/>
                      <a:pt x="168" y="692"/>
                    </a:cubicBezTo>
                    <a:cubicBezTo>
                      <a:pt x="223" y="674"/>
                      <a:pt x="263" y="632"/>
                      <a:pt x="268" y="587"/>
                    </a:cubicBezTo>
                    <a:cubicBezTo>
                      <a:pt x="268" y="586"/>
                      <a:pt x="268" y="586"/>
                      <a:pt x="268" y="586"/>
                    </a:cubicBezTo>
                    <a:cubicBezTo>
                      <a:pt x="313" y="16"/>
                      <a:pt x="313" y="16"/>
                      <a:pt x="313" y="16"/>
                    </a:cubicBezTo>
                    <a:cubicBezTo>
                      <a:pt x="313" y="10"/>
                      <a:pt x="309" y="5"/>
                      <a:pt x="303" y="5"/>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任意多边形: 形状 64">
                <a:extLst>
                  <a:ext uri="{FF2B5EF4-FFF2-40B4-BE49-F238E27FC236}">
                    <a16:creationId xmlns:a16="http://schemas.microsoft.com/office/drawing/2014/main" id="{1A2778B5-8536-44E1-9C44-4DEE31359909}"/>
                  </a:ext>
                </a:extLst>
              </p:cNvPr>
              <p:cNvSpPr/>
              <p:nvPr/>
            </p:nvSpPr>
            <p:spPr bwMode="auto">
              <a:xfrm>
                <a:off x="7310456" y="7407112"/>
                <a:ext cx="350838" cy="269875"/>
              </a:xfrm>
              <a:custGeom>
                <a:avLst/>
                <a:gdLst>
                  <a:gd name="T0" fmla="*/ 238 w 238"/>
                  <a:gd name="T1" fmla="*/ 0 h 183"/>
                  <a:gd name="T2" fmla="*/ 0 w 238"/>
                  <a:gd name="T3" fmla="*/ 157 h 183"/>
                  <a:gd name="T4" fmla="*/ 66 w 238"/>
                  <a:gd name="T5" fmla="*/ 182 h 183"/>
                  <a:gd name="T6" fmla="*/ 66 w 238"/>
                  <a:gd name="T7" fmla="*/ 182 h 183"/>
                  <a:gd name="T8" fmla="*/ 66 w 238"/>
                  <a:gd name="T9" fmla="*/ 182 h 183"/>
                  <a:gd name="T10" fmla="*/ 66 w 238"/>
                  <a:gd name="T11" fmla="*/ 182 h 183"/>
                  <a:gd name="T12" fmla="*/ 67 w 238"/>
                  <a:gd name="T13" fmla="*/ 182 h 183"/>
                  <a:gd name="T14" fmla="*/ 67 w 238"/>
                  <a:gd name="T15" fmla="*/ 182 h 183"/>
                  <a:gd name="T16" fmla="*/ 67 w 238"/>
                  <a:gd name="T17" fmla="*/ 182 h 183"/>
                  <a:gd name="T18" fmla="*/ 67 w 238"/>
                  <a:gd name="T19" fmla="*/ 182 h 183"/>
                  <a:gd name="T20" fmla="*/ 67 w 238"/>
                  <a:gd name="T21" fmla="*/ 182 h 183"/>
                  <a:gd name="T22" fmla="*/ 67 w 238"/>
                  <a:gd name="T23" fmla="*/ 182 h 183"/>
                  <a:gd name="T24" fmla="*/ 67 w 238"/>
                  <a:gd name="T25" fmla="*/ 182 h 183"/>
                  <a:gd name="T26" fmla="*/ 68 w 238"/>
                  <a:gd name="T27" fmla="*/ 183 h 183"/>
                  <a:gd name="T28" fmla="*/ 68 w 238"/>
                  <a:gd name="T29" fmla="*/ 183 h 183"/>
                  <a:gd name="T30" fmla="*/ 68 w 238"/>
                  <a:gd name="T31" fmla="*/ 183 h 183"/>
                  <a:gd name="T32" fmla="*/ 68 w 238"/>
                  <a:gd name="T33" fmla="*/ 183 h 183"/>
                  <a:gd name="T34" fmla="*/ 68 w 238"/>
                  <a:gd name="T35" fmla="*/ 183 h 183"/>
                  <a:gd name="T36" fmla="*/ 68 w 238"/>
                  <a:gd name="T37" fmla="*/ 183 h 183"/>
                  <a:gd name="T38" fmla="*/ 80 w 238"/>
                  <a:gd name="T39" fmla="*/ 183 h 183"/>
                  <a:gd name="T40" fmla="*/ 132 w 238"/>
                  <a:gd name="T41" fmla="*/ 175 h 183"/>
                  <a:gd name="T42" fmla="*/ 232 w 238"/>
                  <a:gd name="T43" fmla="*/ 70 h 183"/>
                  <a:gd name="T44" fmla="*/ 232 w 238"/>
                  <a:gd name="T45" fmla="*/ 69 h 183"/>
                  <a:gd name="T46" fmla="*/ 238 w 238"/>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83">
                    <a:moveTo>
                      <a:pt x="238" y="0"/>
                    </a:moveTo>
                    <a:cubicBezTo>
                      <a:pt x="156" y="118"/>
                      <a:pt x="57" y="150"/>
                      <a:pt x="0" y="157"/>
                    </a:cubicBezTo>
                    <a:cubicBezTo>
                      <a:pt x="17" y="171"/>
                      <a:pt x="40" y="180"/>
                      <a:pt x="66" y="182"/>
                    </a:cubicBezTo>
                    <a:cubicBezTo>
                      <a:pt x="66" y="182"/>
                      <a:pt x="66" y="182"/>
                      <a:pt x="66" y="182"/>
                    </a:cubicBezTo>
                    <a:cubicBezTo>
                      <a:pt x="66" y="182"/>
                      <a:pt x="66" y="182"/>
                      <a:pt x="66" y="182"/>
                    </a:cubicBezTo>
                    <a:cubicBezTo>
                      <a:pt x="66" y="182"/>
                      <a:pt x="66" y="182"/>
                      <a:pt x="66" y="182"/>
                    </a:cubicBezTo>
                    <a:cubicBezTo>
                      <a:pt x="66" y="182"/>
                      <a:pt x="66"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72" y="183"/>
                      <a:pt x="76" y="183"/>
                      <a:pt x="80" y="183"/>
                    </a:cubicBezTo>
                    <a:cubicBezTo>
                      <a:pt x="97" y="183"/>
                      <a:pt x="115" y="180"/>
                      <a:pt x="132" y="175"/>
                    </a:cubicBezTo>
                    <a:cubicBezTo>
                      <a:pt x="187" y="157"/>
                      <a:pt x="227" y="115"/>
                      <a:pt x="232" y="70"/>
                    </a:cubicBezTo>
                    <a:cubicBezTo>
                      <a:pt x="232" y="69"/>
                      <a:pt x="232" y="69"/>
                      <a:pt x="232" y="69"/>
                    </a:cubicBezTo>
                    <a:cubicBezTo>
                      <a:pt x="238" y="0"/>
                      <a:pt x="238" y="0"/>
                      <a:pt x="23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368222882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E115B22-8194-4FC8-9614-86C592EEABA0}" type="slidenum">
              <a:rPr lang="en-US" altLang="zh-CN"/>
              <a:pPr>
                <a:defRPr/>
              </a:pPr>
              <a:t>‹#›</a:t>
            </a:fld>
            <a:endParaRPr lang="en-US" altLang="zh-CN"/>
          </a:p>
        </p:txBody>
      </p:sp>
    </p:spTree>
    <p:extLst>
      <p:ext uri="{BB962C8B-B14F-4D97-AF65-F5344CB8AC3E}">
        <p14:creationId xmlns:p14="http://schemas.microsoft.com/office/powerpoint/2010/main" val="311700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B5F2CA6-A39B-48F7-84D1-AF91BD07D67D}" type="slidenum">
              <a:rPr lang="en-US" altLang="zh-CN"/>
              <a:pPr>
                <a:defRPr/>
              </a:pPr>
              <a:t>‹#›</a:t>
            </a:fld>
            <a:endParaRPr lang="en-US" altLang="zh-CN"/>
          </a:p>
        </p:txBody>
      </p:sp>
    </p:spTree>
    <p:extLst>
      <p:ext uri="{BB962C8B-B14F-4D97-AF65-F5344CB8AC3E}">
        <p14:creationId xmlns:p14="http://schemas.microsoft.com/office/powerpoint/2010/main" val="3141970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AC41597-7941-4461-A03D-7D307C3317F5}" type="slidenum">
              <a:rPr lang="en-US" altLang="zh-CN"/>
              <a:pPr>
                <a:defRPr/>
              </a:pPr>
              <a:t>‹#›</a:t>
            </a:fld>
            <a:endParaRPr lang="en-US" altLang="zh-CN"/>
          </a:p>
        </p:txBody>
      </p:sp>
    </p:spTree>
    <p:extLst>
      <p:ext uri="{BB962C8B-B14F-4D97-AF65-F5344CB8AC3E}">
        <p14:creationId xmlns:p14="http://schemas.microsoft.com/office/powerpoint/2010/main" val="4126116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E7E5104-8735-46A8-9820-8BD5C44B645E}" type="slidenum">
              <a:rPr lang="en-US" altLang="zh-CN"/>
              <a:pPr>
                <a:defRPr/>
              </a:pPr>
              <a:t>‹#›</a:t>
            </a:fld>
            <a:endParaRPr lang="en-US" altLang="zh-CN"/>
          </a:p>
        </p:txBody>
      </p:sp>
    </p:spTree>
    <p:extLst>
      <p:ext uri="{BB962C8B-B14F-4D97-AF65-F5344CB8AC3E}">
        <p14:creationId xmlns:p14="http://schemas.microsoft.com/office/powerpoint/2010/main" val="3739321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8BB04D0-EC69-4E34-9026-1132273F6FE6}" type="slidenum">
              <a:rPr lang="en-US" altLang="zh-CN"/>
              <a:pPr>
                <a:defRPr/>
              </a:pPr>
              <a:t>‹#›</a:t>
            </a:fld>
            <a:endParaRPr lang="en-US" altLang="zh-CN"/>
          </a:p>
        </p:txBody>
      </p:sp>
    </p:spTree>
    <p:extLst>
      <p:ext uri="{BB962C8B-B14F-4D97-AF65-F5344CB8AC3E}">
        <p14:creationId xmlns:p14="http://schemas.microsoft.com/office/powerpoint/2010/main" val="2884281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F34D7FE-E00D-4DCA-A0A7-A306174DC0C2}" type="slidenum">
              <a:rPr lang="en-US" altLang="zh-CN"/>
              <a:pPr>
                <a:defRPr/>
              </a:pPr>
              <a:t>‹#›</a:t>
            </a:fld>
            <a:endParaRPr lang="en-US" altLang="zh-CN"/>
          </a:p>
        </p:txBody>
      </p:sp>
    </p:spTree>
    <p:extLst>
      <p:ext uri="{BB962C8B-B14F-4D97-AF65-F5344CB8AC3E}">
        <p14:creationId xmlns:p14="http://schemas.microsoft.com/office/powerpoint/2010/main" val="1675756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FE46EFE-F103-4F45-8883-0DE6C66B1B8E}" type="slidenum">
              <a:rPr lang="en-US" altLang="zh-CN"/>
              <a:pPr>
                <a:defRPr/>
              </a:pPr>
              <a:t>‹#›</a:t>
            </a:fld>
            <a:endParaRPr lang="en-US" altLang="zh-CN"/>
          </a:p>
        </p:txBody>
      </p:sp>
    </p:spTree>
    <p:extLst>
      <p:ext uri="{BB962C8B-B14F-4D97-AF65-F5344CB8AC3E}">
        <p14:creationId xmlns:p14="http://schemas.microsoft.com/office/powerpoint/2010/main" val="2143979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675AF18-52E2-4048-A908-642605843CBF}" type="slidenum">
              <a:rPr lang="en-US" altLang="zh-CN"/>
              <a:pPr>
                <a:defRPr/>
              </a:pPr>
              <a:t>‹#›</a:t>
            </a:fld>
            <a:endParaRPr lang="en-US" altLang="zh-CN"/>
          </a:p>
        </p:txBody>
      </p:sp>
    </p:spTree>
    <p:extLst>
      <p:ext uri="{BB962C8B-B14F-4D97-AF65-F5344CB8AC3E}">
        <p14:creationId xmlns:p14="http://schemas.microsoft.com/office/powerpoint/2010/main" val="988747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72A61F9-4BE0-4887-A67C-4D288CA56997}" type="slidenum">
              <a:rPr lang="en-US" altLang="zh-CN"/>
              <a:pPr>
                <a:defRPr/>
              </a:pPr>
              <a:t>‹#›</a:t>
            </a:fld>
            <a:endParaRPr lang="en-US" altLang="zh-CN"/>
          </a:p>
        </p:txBody>
      </p:sp>
    </p:spTree>
    <p:extLst>
      <p:ext uri="{BB962C8B-B14F-4D97-AF65-F5344CB8AC3E}">
        <p14:creationId xmlns:p14="http://schemas.microsoft.com/office/powerpoint/2010/main" val="1826292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91DF81D-FF47-450A-8278-E98146055B13}"/>
              </a:ext>
            </a:extLst>
          </p:cNvPr>
          <p:cNvSpPr/>
          <p:nvPr userDrawn="1"/>
        </p:nvSpPr>
        <p:spPr>
          <a:xfrm flipV="1">
            <a:off x="11582400" y="6764020"/>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15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37B2B09-852B-4EAA-A08A-0953A9F63347}" type="slidenum">
              <a:rPr lang="en-US" altLang="zh-CN"/>
              <a:pPr>
                <a:defRPr/>
              </a:pPr>
              <a:t>‹#›</a:t>
            </a:fld>
            <a:endParaRPr lang="en-US" altLang="zh-CN"/>
          </a:p>
        </p:txBody>
      </p:sp>
    </p:spTree>
    <p:extLst>
      <p:ext uri="{BB962C8B-B14F-4D97-AF65-F5344CB8AC3E}">
        <p14:creationId xmlns:p14="http://schemas.microsoft.com/office/powerpoint/2010/main" val="4118358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61CDC42-DFEF-458F-BD1B-2EFAEEF68015}" type="slidenum">
              <a:rPr lang="en-US" altLang="zh-CN"/>
              <a:pPr>
                <a:defRPr/>
              </a:pPr>
              <a:t>‹#›</a:t>
            </a:fld>
            <a:endParaRPr lang="en-US" altLang="zh-CN"/>
          </a:p>
        </p:txBody>
      </p:sp>
    </p:spTree>
    <p:extLst>
      <p:ext uri="{BB962C8B-B14F-4D97-AF65-F5344CB8AC3E}">
        <p14:creationId xmlns:p14="http://schemas.microsoft.com/office/powerpoint/2010/main" val="3318520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A12E6EC-216D-470E-A96A-BC8CC8B96ADB}" type="slidenum">
              <a:rPr lang="en-US" altLang="zh-CN"/>
              <a:pPr>
                <a:defRPr/>
              </a:pPr>
              <a:t>‹#›</a:t>
            </a:fld>
            <a:endParaRPr lang="en-US" altLang="zh-CN"/>
          </a:p>
        </p:txBody>
      </p:sp>
    </p:spTree>
    <p:extLst>
      <p:ext uri="{BB962C8B-B14F-4D97-AF65-F5344CB8AC3E}">
        <p14:creationId xmlns:p14="http://schemas.microsoft.com/office/powerpoint/2010/main" val="38875919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8E28A78-612C-405C-9C40-0619174AABB0}" type="slidenum">
              <a:rPr lang="en-US" altLang="zh-CN"/>
              <a:pPr>
                <a:defRPr/>
              </a:pPr>
              <a:t>‹#›</a:t>
            </a:fld>
            <a:endParaRPr lang="en-US" altLang="zh-CN"/>
          </a:p>
        </p:txBody>
      </p:sp>
    </p:spTree>
    <p:extLst>
      <p:ext uri="{BB962C8B-B14F-4D97-AF65-F5344CB8AC3E}">
        <p14:creationId xmlns:p14="http://schemas.microsoft.com/office/powerpoint/2010/main" val="3568098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B67344-9CCA-4817-A165-2280803A3BBC}" type="slidenum">
              <a:rPr lang="en-US" altLang="zh-CN"/>
              <a:pPr>
                <a:defRPr/>
              </a:pPr>
              <a:t>‹#›</a:t>
            </a:fld>
            <a:endParaRPr lang="en-US" altLang="zh-CN"/>
          </a:p>
        </p:txBody>
      </p:sp>
    </p:spTree>
    <p:extLst>
      <p:ext uri="{BB962C8B-B14F-4D97-AF65-F5344CB8AC3E}">
        <p14:creationId xmlns:p14="http://schemas.microsoft.com/office/powerpoint/2010/main" val="380805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6CE27D7-7FC2-48E5-AC23-EE005EF046DB}" type="slidenum">
              <a:rPr lang="en-US" altLang="zh-CN"/>
              <a:pPr>
                <a:defRPr/>
              </a:pPr>
              <a:t>‹#›</a:t>
            </a:fld>
            <a:endParaRPr lang="en-US" altLang="zh-CN"/>
          </a:p>
        </p:txBody>
      </p:sp>
    </p:spTree>
    <p:extLst>
      <p:ext uri="{BB962C8B-B14F-4D97-AF65-F5344CB8AC3E}">
        <p14:creationId xmlns:p14="http://schemas.microsoft.com/office/powerpoint/2010/main" val="320319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10BEE40-6653-4306-94D9-CE901F87AD53}" type="slidenum">
              <a:rPr lang="en-US" altLang="zh-CN"/>
              <a:pPr>
                <a:defRPr/>
              </a:pPr>
              <a:t>‹#›</a:t>
            </a:fld>
            <a:endParaRPr lang="en-US" altLang="zh-CN"/>
          </a:p>
        </p:txBody>
      </p:sp>
    </p:spTree>
    <p:extLst>
      <p:ext uri="{BB962C8B-B14F-4D97-AF65-F5344CB8AC3E}">
        <p14:creationId xmlns:p14="http://schemas.microsoft.com/office/powerpoint/2010/main" val="2319481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0208D2F-C807-4635-ADFC-DDA32FA08C24}" type="slidenum">
              <a:rPr lang="en-US" altLang="zh-CN"/>
              <a:pPr>
                <a:defRPr/>
              </a:pPr>
              <a:t>‹#›</a:t>
            </a:fld>
            <a:endParaRPr lang="en-US" altLang="zh-CN"/>
          </a:p>
        </p:txBody>
      </p:sp>
    </p:spTree>
    <p:extLst>
      <p:ext uri="{BB962C8B-B14F-4D97-AF65-F5344CB8AC3E}">
        <p14:creationId xmlns:p14="http://schemas.microsoft.com/office/powerpoint/2010/main" val="3705996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6C667F2-D47F-4AFE-AD36-03B6E7972723}" type="slidenum">
              <a:rPr lang="en-US" altLang="zh-CN"/>
              <a:pPr>
                <a:defRPr/>
              </a:pPr>
              <a:t>‹#›</a:t>
            </a:fld>
            <a:endParaRPr lang="en-US" altLang="zh-CN"/>
          </a:p>
        </p:txBody>
      </p:sp>
    </p:spTree>
    <p:extLst>
      <p:ext uri="{BB962C8B-B14F-4D97-AF65-F5344CB8AC3E}">
        <p14:creationId xmlns:p14="http://schemas.microsoft.com/office/powerpoint/2010/main" val="2832143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79831D1-1FD2-4C1F-81EF-D089EAA70AC9}" type="slidenum">
              <a:rPr lang="en-US" altLang="zh-CN"/>
              <a:pPr>
                <a:defRPr/>
              </a:pPr>
              <a:t>‹#›</a:t>
            </a:fld>
            <a:endParaRPr lang="en-US" altLang="zh-CN"/>
          </a:p>
        </p:txBody>
      </p:sp>
    </p:spTree>
    <p:extLst>
      <p:ext uri="{BB962C8B-B14F-4D97-AF65-F5344CB8AC3E}">
        <p14:creationId xmlns:p14="http://schemas.microsoft.com/office/powerpoint/2010/main" val="491206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74A1EEB-5D10-40D5-B298-48A81D1185EC}"/>
              </a:ext>
            </a:extLst>
          </p:cNvPr>
          <p:cNvSpPr txBox="1"/>
          <p:nvPr userDrawn="1"/>
        </p:nvSpPr>
        <p:spPr>
          <a:xfrm>
            <a:off x="11276365" y="1774276"/>
            <a:ext cx="915635" cy="923330"/>
          </a:xfrm>
          <a:prstGeom prst="rect">
            <a:avLst/>
          </a:prstGeom>
          <a:solidFill>
            <a:schemeClr val="accent5">
              <a:lumMod val="40000"/>
              <a:lumOff val="60000"/>
            </a:schemeClr>
          </a:solidFill>
        </p:spPr>
        <p:txBody>
          <a:bodyPr wrap="square" rtlCol="0">
            <a:spAutoFit/>
          </a:bodyPr>
          <a:lstStyle/>
          <a:p>
            <a:endParaRPr lang="zh-CN" altLang="en-US" sz="5400" dirty="0">
              <a:solidFill>
                <a:schemeClr val="bg1"/>
              </a:solidFill>
              <a:latin typeface="+mj-ea"/>
              <a:ea typeface="+mj-ea"/>
            </a:endParaRPr>
          </a:p>
        </p:txBody>
      </p:sp>
    </p:spTree>
    <p:extLst>
      <p:ext uri="{BB962C8B-B14F-4D97-AF65-F5344CB8AC3E}">
        <p14:creationId xmlns:p14="http://schemas.microsoft.com/office/powerpoint/2010/main" val="518980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4296484-9390-436A-B97F-750A172083C1}" type="slidenum">
              <a:rPr lang="en-US" altLang="zh-CN"/>
              <a:pPr>
                <a:defRPr/>
              </a:pPr>
              <a:t>‹#›</a:t>
            </a:fld>
            <a:endParaRPr lang="en-US" altLang="zh-CN"/>
          </a:p>
        </p:txBody>
      </p:sp>
    </p:spTree>
    <p:extLst>
      <p:ext uri="{BB962C8B-B14F-4D97-AF65-F5344CB8AC3E}">
        <p14:creationId xmlns:p14="http://schemas.microsoft.com/office/powerpoint/2010/main" val="36806490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705A884-3C3A-4699-8B3B-C69DDDD69516}" type="slidenum">
              <a:rPr lang="en-US" altLang="zh-CN"/>
              <a:pPr>
                <a:defRPr/>
              </a:pPr>
              <a:t>‹#›</a:t>
            </a:fld>
            <a:endParaRPr lang="en-US" altLang="zh-CN"/>
          </a:p>
        </p:txBody>
      </p:sp>
    </p:spTree>
    <p:extLst>
      <p:ext uri="{BB962C8B-B14F-4D97-AF65-F5344CB8AC3E}">
        <p14:creationId xmlns:p14="http://schemas.microsoft.com/office/powerpoint/2010/main" val="2459144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13CE23E-6955-41AF-80A9-A97169205E6A}" type="slidenum">
              <a:rPr lang="en-US" altLang="zh-CN"/>
              <a:pPr>
                <a:defRPr/>
              </a:pPr>
              <a:t>‹#›</a:t>
            </a:fld>
            <a:endParaRPr lang="en-US" altLang="zh-CN"/>
          </a:p>
        </p:txBody>
      </p:sp>
    </p:spTree>
    <p:extLst>
      <p:ext uri="{BB962C8B-B14F-4D97-AF65-F5344CB8AC3E}">
        <p14:creationId xmlns:p14="http://schemas.microsoft.com/office/powerpoint/2010/main" val="95189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C2CC16F-7842-432E-9487-04C98B180115}"/>
              </a:ext>
            </a:extLst>
          </p:cNvPr>
          <p:cNvSpPr/>
          <p:nvPr userDrawn="1"/>
        </p:nvSpPr>
        <p:spPr>
          <a:xfrm flipV="1">
            <a:off x="0" y="1052513"/>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15DE0AD-1CEE-4CC2-B547-9CB9F4ACB242}"/>
              </a:ext>
            </a:extLst>
          </p:cNvPr>
          <p:cNvSpPr/>
          <p:nvPr userDrawn="1"/>
        </p:nvSpPr>
        <p:spPr>
          <a:xfrm flipV="1">
            <a:off x="11582400" y="0"/>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CAA45CF-F299-4458-8441-FC3CA2AFB146}"/>
              </a:ext>
            </a:extLst>
          </p:cNvPr>
          <p:cNvSpPr/>
          <p:nvPr userDrawn="1"/>
        </p:nvSpPr>
        <p:spPr>
          <a:xfrm rot="16200000" flipV="1">
            <a:off x="-252730" y="6501130"/>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9564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945839A-1541-43BE-9F45-6E3B96724896}"/>
              </a:ext>
            </a:extLst>
          </p:cNvPr>
          <p:cNvGrpSpPr/>
          <p:nvPr userDrawn="1"/>
        </p:nvGrpSpPr>
        <p:grpSpPr>
          <a:xfrm>
            <a:off x="6531078" y="-5714"/>
            <a:ext cx="5679972" cy="6234611"/>
            <a:chOff x="6531078" y="-5714"/>
            <a:chExt cx="5679972" cy="6234611"/>
          </a:xfrm>
        </p:grpSpPr>
        <p:sp>
          <p:nvSpPr>
            <p:cNvPr id="8" name="任意多边形: 形状 7">
              <a:extLst>
                <a:ext uri="{FF2B5EF4-FFF2-40B4-BE49-F238E27FC236}">
                  <a16:creationId xmlns:a16="http://schemas.microsoft.com/office/drawing/2014/main" id="{FD1F4E68-9E46-4367-A3D0-7CEE6E1738C8}"/>
                </a:ext>
              </a:extLst>
            </p:cNvPr>
            <p:cNvSpPr/>
            <p:nvPr/>
          </p:nvSpPr>
          <p:spPr bwMode="auto">
            <a:xfrm>
              <a:off x="10262095" y="5209309"/>
              <a:ext cx="1652363" cy="1019588"/>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bg1">
                <a:lumMod val="95000"/>
              </a:schemeClr>
            </a:solidFill>
            <a:ln>
              <a:noFill/>
            </a:ln>
            <a:effectLst>
              <a:innerShdw blurRad="317500" dist="50800" dir="13500000">
                <a:prstClr val="black">
                  <a:alpha val="26000"/>
                </a:prstClr>
              </a:innerShdw>
            </a:effectLst>
          </p:spPr>
          <p:txBody>
            <a:bodyPr vert="horz" wrap="square" lIns="91440" tIns="45720" rIns="91440" bIns="45720" numCol="1" anchor="t" anchorCtr="0" compatLnSpc="1"/>
            <a:lstStyle/>
            <a:p>
              <a:endParaRPr lang="zh-CN" altLang="en-US"/>
            </a:p>
          </p:txBody>
        </p:sp>
        <p:grpSp>
          <p:nvGrpSpPr>
            <p:cNvPr id="9" name="组合 8">
              <a:extLst>
                <a:ext uri="{FF2B5EF4-FFF2-40B4-BE49-F238E27FC236}">
                  <a16:creationId xmlns:a16="http://schemas.microsoft.com/office/drawing/2014/main" id="{CB549D68-A837-43CE-98E9-BF76ACE14A73}"/>
                </a:ext>
              </a:extLst>
            </p:cNvPr>
            <p:cNvGrpSpPr/>
            <p:nvPr/>
          </p:nvGrpSpPr>
          <p:grpSpPr>
            <a:xfrm>
              <a:off x="6531078" y="-5714"/>
              <a:ext cx="5679972" cy="5825944"/>
              <a:chOff x="6355080" y="-5715"/>
              <a:chExt cx="5855970" cy="6006465"/>
            </a:xfrm>
          </p:grpSpPr>
          <p:sp>
            <p:nvSpPr>
              <p:cNvPr id="38" name="任意多边形: 形状 37">
                <a:extLst>
                  <a:ext uri="{FF2B5EF4-FFF2-40B4-BE49-F238E27FC236}">
                    <a16:creationId xmlns:a16="http://schemas.microsoft.com/office/drawing/2014/main" id="{3354DDFE-21A1-49CE-9CA4-3839EBFAE6AE}"/>
                  </a:ext>
                </a:extLst>
              </p:cNvPr>
              <p:cNvSpPr/>
              <p:nvPr/>
            </p:nvSpPr>
            <p:spPr>
              <a:xfrm>
                <a:off x="6355080" y="-5715"/>
                <a:ext cx="5855970" cy="600646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9" h="11118">
                    <a:moveTo>
                      <a:pt x="25" y="0"/>
                    </a:moveTo>
                    <a:lnTo>
                      <a:pt x="10135" y="0"/>
                    </a:lnTo>
                    <a:lnTo>
                      <a:pt x="10159" y="9060"/>
                    </a:lnTo>
                    <a:cubicBezTo>
                      <a:pt x="9259" y="9110"/>
                      <a:pt x="8725" y="8327"/>
                      <a:pt x="7387" y="9197"/>
                    </a:cubicBezTo>
                    <a:cubicBezTo>
                      <a:pt x="6049" y="10067"/>
                      <a:pt x="6109" y="11147"/>
                      <a:pt x="4327" y="11117"/>
                    </a:cubicBezTo>
                    <a:cubicBezTo>
                      <a:pt x="2545" y="11087"/>
                      <a:pt x="1763" y="9707"/>
                      <a:pt x="1914" y="8357"/>
                    </a:cubicBezTo>
                    <a:cubicBezTo>
                      <a:pt x="2065" y="7007"/>
                      <a:pt x="3830" y="6047"/>
                      <a:pt x="3397" y="5057"/>
                    </a:cubicBezTo>
                    <a:cubicBezTo>
                      <a:pt x="2964" y="4067"/>
                      <a:pt x="1441" y="3509"/>
                      <a:pt x="715" y="2747"/>
                    </a:cubicBezTo>
                    <a:cubicBezTo>
                      <a:pt x="-11" y="1985"/>
                      <a:pt x="-45" y="359"/>
                      <a:pt x="25" y="0"/>
                    </a:cubicBezTo>
                    <a:close/>
                  </a:path>
                </a:pathLst>
              </a:custGeom>
              <a:solidFill>
                <a:schemeClr val="bg1">
                  <a:lumMod val="95000"/>
                </a:schemeClr>
              </a:solidFill>
              <a:ln>
                <a:noFill/>
              </a:ln>
              <a:effectLst>
                <a:outerShdw blurRad="3810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sym typeface="+mn-ea"/>
                </a:endParaRPr>
              </a:p>
            </p:txBody>
          </p:sp>
          <p:sp>
            <p:nvSpPr>
              <p:cNvPr id="39" name="任意多边形: 形状 38">
                <a:extLst>
                  <a:ext uri="{FF2B5EF4-FFF2-40B4-BE49-F238E27FC236}">
                    <a16:creationId xmlns:a16="http://schemas.microsoft.com/office/drawing/2014/main" id="{F6D3414C-7E5A-4F76-B677-70B8A0C65687}"/>
                  </a:ext>
                </a:extLst>
              </p:cNvPr>
              <p:cNvSpPr/>
              <p:nvPr/>
            </p:nvSpPr>
            <p:spPr>
              <a:xfrm>
                <a:off x="6795421" y="-5715"/>
                <a:ext cx="5415629" cy="555007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 name="connsiteX0-115" fmla="*/ 25 w 10159"/>
                  <a:gd name="connsiteY0-116" fmla="*/ 0 h 11437"/>
                  <a:gd name="connsiteX1-117" fmla="*/ 10135 w 10159"/>
                  <a:gd name="connsiteY1-118" fmla="*/ 0 h 11437"/>
                  <a:gd name="connsiteX2-119" fmla="*/ 10159 w 10159"/>
                  <a:gd name="connsiteY2-120" fmla="*/ 9060 h 11437"/>
                  <a:gd name="connsiteX3-121" fmla="*/ 7387 w 10159"/>
                  <a:gd name="connsiteY3-122" fmla="*/ 9197 h 11437"/>
                  <a:gd name="connsiteX4-123" fmla="*/ 4362 w 10159"/>
                  <a:gd name="connsiteY4-124" fmla="*/ 11311 h 11437"/>
                  <a:gd name="connsiteX5-125" fmla="*/ 2611 w 10159"/>
                  <a:gd name="connsiteY5-126" fmla="*/ 10939 h 11437"/>
                  <a:gd name="connsiteX6-127" fmla="*/ 2149 w 10159"/>
                  <a:gd name="connsiteY6-128" fmla="*/ 8615 h 11437"/>
                  <a:gd name="connsiteX7-129" fmla="*/ 3397 w 10159"/>
                  <a:gd name="connsiteY7-130" fmla="*/ 5057 h 11437"/>
                  <a:gd name="connsiteX8-131" fmla="*/ 715 w 10159"/>
                  <a:gd name="connsiteY8-132" fmla="*/ 2747 h 11437"/>
                  <a:gd name="connsiteX9-133" fmla="*/ 25 w 10159"/>
                  <a:gd name="connsiteY9-13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1765" y="9718"/>
                      <a:pt x="2149" y="8615"/>
                    </a:cubicBezTo>
                    <a:cubicBezTo>
                      <a:pt x="2533" y="7512"/>
                      <a:pt x="3830" y="6047"/>
                      <a:pt x="3397" y="5057"/>
                    </a:cubicBezTo>
                    <a:cubicBezTo>
                      <a:pt x="2964" y="4067"/>
                      <a:pt x="1441" y="3509"/>
                      <a:pt x="715" y="2747"/>
                    </a:cubicBezTo>
                    <a:cubicBezTo>
                      <a:pt x="-11" y="1985"/>
                      <a:pt x="-45" y="359"/>
                      <a:pt x="2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ym typeface="+mn-ea"/>
                </a:endParaRPr>
              </a:p>
            </p:txBody>
          </p:sp>
          <p:sp>
            <p:nvSpPr>
              <p:cNvPr id="40" name="任意多边形: 形状 39">
                <a:extLst>
                  <a:ext uri="{FF2B5EF4-FFF2-40B4-BE49-F238E27FC236}">
                    <a16:creationId xmlns:a16="http://schemas.microsoft.com/office/drawing/2014/main" id="{BC977DCA-E060-43A6-9FC0-9F66ECF71147}"/>
                  </a:ext>
                </a:extLst>
              </p:cNvPr>
              <p:cNvSpPr/>
              <p:nvPr/>
            </p:nvSpPr>
            <p:spPr>
              <a:xfrm>
                <a:off x="7868247" y="-5715"/>
                <a:ext cx="4342803" cy="445061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2"/>
              </a:solidFill>
              <a:ln>
                <a:noFill/>
              </a:ln>
              <a:effectLst>
                <a:innerShdw blurRad="444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sp>
            <p:nvSpPr>
              <p:cNvPr id="41" name="任意多边形: 形状 40">
                <a:extLst>
                  <a:ext uri="{FF2B5EF4-FFF2-40B4-BE49-F238E27FC236}">
                    <a16:creationId xmlns:a16="http://schemas.microsoft.com/office/drawing/2014/main" id="{CCB75FC6-F402-4849-8FCF-C60A97CD7EFE}"/>
                  </a:ext>
                </a:extLst>
              </p:cNvPr>
              <p:cNvSpPr/>
              <p:nvPr/>
            </p:nvSpPr>
            <p:spPr>
              <a:xfrm>
                <a:off x="9008249" y="-5715"/>
                <a:ext cx="3202801" cy="328231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1"/>
              </a:solidFill>
              <a:ln>
                <a:noFill/>
              </a:ln>
              <a:effectLst>
                <a:innerShdw blurRad="292100">
                  <a:schemeClr val="tx1">
                    <a:lumMod val="95000"/>
                    <a:lumOff val="5000"/>
                    <a:alpha val="52000"/>
                  </a:scheme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grpSp>
        <p:grpSp>
          <p:nvGrpSpPr>
            <p:cNvPr id="10" name="组合 9">
              <a:extLst>
                <a:ext uri="{FF2B5EF4-FFF2-40B4-BE49-F238E27FC236}">
                  <a16:creationId xmlns:a16="http://schemas.microsoft.com/office/drawing/2014/main" id="{20880201-57A0-4C64-A3B1-23B5995A4B5D}"/>
                </a:ext>
              </a:extLst>
            </p:cNvPr>
            <p:cNvGrpSpPr/>
            <p:nvPr/>
          </p:nvGrpSpPr>
          <p:grpSpPr>
            <a:xfrm>
              <a:off x="8936612" y="2095366"/>
              <a:ext cx="1296009" cy="2165174"/>
              <a:chOff x="5016672" y="7030749"/>
              <a:chExt cx="2260600" cy="3776663"/>
            </a:xfrm>
          </p:grpSpPr>
          <p:sp>
            <p:nvSpPr>
              <p:cNvPr id="23" name="任意多边形: 形状 22">
                <a:extLst>
                  <a:ext uri="{FF2B5EF4-FFF2-40B4-BE49-F238E27FC236}">
                    <a16:creationId xmlns:a16="http://schemas.microsoft.com/office/drawing/2014/main" id="{E7C53386-6332-46B8-AB80-30F2390E74CD}"/>
                  </a:ext>
                </a:extLst>
              </p:cNvPr>
              <p:cNvSpPr/>
              <p:nvPr/>
            </p:nvSpPr>
            <p:spPr bwMode="auto">
              <a:xfrm>
                <a:off x="6213647" y="7718137"/>
                <a:ext cx="328613" cy="368300"/>
              </a:xfrm>
              <a:custGeom>
                <a:avLst/>
                <a:gdLst>
                  <a:gd name="T0" fmla="*/ 28 w 196"/>
                  <a:gd name="T1" fmla="*/ 0 h 220"/>
                  <a:gd name="T2" fmla="*/ 0 w 196"/>
                  <a:gd name="T3" fmla="*/ 168 h 220"/>
                  <a:gd name="T4" fmla="*/ 148 w 196"/>
                  <a:gd name="T5" fmla="*/ 208 h 220"/>
                  <a:gd name="T6" fmla="*/ 196 w 196"/>
                  <a:gd name="T7" fmla="*/ 160 h 220"/>
                  <a:gd name="T8" fmla="*/ 168 w 196"/>
                  <a:gd name="T9" fmla="*/ 148 h 220"/>
                  <a:gd name="T10" fmla="*/ 156 w 196"/>
                  <a:gd name="T11" fmla="*/ 20 h 220"/>
                  <a:gd name="T12" fmla="*/ 28 w 196"/>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196" h="220">
                    <a:moveTo>
                      <a:pt x="28" y="0"/>
                    </a:moveTo>
                    <a:cubicBezTo>
                      <a:pt x="28" y="0"/>
                      <a:pt x="84" y="136"/>
                      <a:pt x="0" y="168"/>
                    </a:cubicBezTo>
                    <a:cubicBezTo>
                      <a:pt x="0" y="168"/>
                      <a:pt x="120" y="220"/>
                      <a:pt x="148" y="208"/>
                    </a:cubicBezTo>
                    <a:cubicBezTo>
                      <a:pt x="176" y="196"/>
                      <a:pt x="196" y="168"/>
                      <a:pt x="196" y="160"/>
                    </a:cubicBezTo>
                    <a:cubicBezTo>
                      <a:pt x="196" y="152"/>
                      <a:pt x="168" y="148"/>
                      <a:pt x="168" y="148"/>
                    </a:cubicBezTo>
                    <a:cubicBezTo>
                      <a:pt x="168" y="148"/>
                      <a:pt x="116" y="152"/>
                      <a:pt x="156" y="20"/>
                    </a:cubicBezTo>
                    <a:lnTo>
                      <a:pt x="28"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椭圆 23">
                <a:extLst>
                  <a:ext uri="{FF2B5EF4-FFF2-40B4-BE49-F238E27FC236}">
                    <a16:creationId xmlns:a16="http://schemas.microsoft.com/office/drawing/2014/main" id="{D0F1F05F-D27B-41B0-A0C8-F90FC6802D95}"/>
                  </a:ext>
                </a:extLst>
              </p:cNvPr>
              <p:cNvSpPr/>
              <p:nvPr/>
            </p:nvSpPr>
            <p:spPr bwMode="auto">
              <a:xfrm>
                <a:off x="6200947" y="7503824"/>
                <a:ext cx="333375" cy="3349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椭圆 24">
                <a:extLst>
                  <a:ext uri="{FF2B5EF4-FFF2-40B4-BE49-F238E27FC236}">
                    <a16:creationId xmlns:a16="http://schemas.microsoft.com/office/drawing/2014/main" id="{9DF1517F-1221-43B6-A514-1D0BA3B95F4D}"/>
                  </a:ext>
                </a:extLst>
              </p:cNvPr>
              <p:cNvSpPr/>
              <p:nvPr/>
            </p:nvSpPr>
            <p:spPr bwMode="auto">
              <a:xfrm>
                <a:off x="6110460" y="7427624"/>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椭圆 25">
                <a:extLst>
                  <a:ext uri="{FF2B5EF4-FFF2-40B4-BE49-F238E27FC236}">
                    <a16:creationId xmlns:a16="http://schemas.microsoft.com/office/drawing/2014/main" id="{04E25EDC-9BAE-4223-A45B-27D344F2AEC5}"/>
                  </a:ext>
                </a:extLst>
              </p:cNvPr>
              <p:cNvSpPr/>
              <p:nvPr/>
            </p:nvSpPr>
            <p:spPr bwMode="auto">
              <a:xfrm>
                <a:off x="6004097" y="7360949"/>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27" name="椭圆 26">
                <a:extLst>
                  <a:ext uri="{FF2B5EF4-FFF2-40B4-BE49-F238E27FC236}">
                    <a16:creationId xmlns:a16="http://schemas.microsoft.com/office/drawing/2014/main" id="{25DF66D8-B2C1-416E-A644-61DA3084B80A}"/>
                  </a:ext>
                </a:extLst>
              </p:cNvPr>
              <p:cNvSpPr/>
              <p:nvPr/>
            </p:nvSpPr>
            <p:spPr bwMode="auto">
              <a:xfrm>
                <a:off x="5929485" y="7313324"/>
                <a:ext cx="147638" cy="207963"/>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任意多边形: 形状 27">
                <a:extLst>
                  <a:ext uri="{FF2B5EF4-FFF2-40B4-BE49-F238E27FC236}">
                    <a16:creationId xmlns:a16="http://schemas.microsoft.com/office/drawing/2014/main" id="{17584A1A-070B-456C-927C-73DE9ED31047}"/>
                  </a:ext>
                </a:extLst>
              </p:cNvPr>
              <p:cNvSpPr/>
              <p:nvPr/>
            </p:nvSpPr>
            <p:spPr bwMode="auto">
              <a:xfrm>
                <a:off x="6534322" y="7030749"/>
                <a:ext cx="742950" cy="1068388"/>
              </a:xfrm>
              <a:custGeom>
                <a:avLst/>
                <a:gdLst>
                  <a:gd name="T0" fmla="*/ 0 w 444"/>
                  <a:gd name="T1" fmla="*/ 556 h 640"/>
                  <a:gd name="T2" fmla="*/ 112 w 444"/>
                  <a:gd name="T3" fmla="*/ 484 h 640"/>
                  <a:gd name="T4" fmla="*/ 372 w 444"/>
                  <a:gd name="T5" fmla="*/ 172 h 640"/>
                  <a:gd name="T6" fmla="*/ 404 w 444"/>
                  <a:gd name="T7" fmla="*/ 52 h 640"/>
                  <a:gd name="T8" fmla="*/ 412 w 444"/>
                  <a:gd name="T9" fmla="*/ 208 h 640"/>
                  <a:gd name="T10" fmla="*/ 309 w 444"/>
                  <a:gd name="T11" fmla="*/ 386 h 640"/>
                  <a:gd name="T12" fmla="*/ 237 w 444"/>
                  <a:gd name="T13" fmla="*/ 476 h 640"/>
                  <a:gd name="T14" fmla="*/ 48 w 444"/>
                  <a:gd name="T15" fmla="*/ 640 h 640"/>
                  <a:gd name="T16" fmla="*/ 0 w 444"/>
                  <a:gd name="T17" fmla="*/ 55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640">
                    <a:moveTo>
                      <a:pt x="0" y="556"/>
                    </a:moveTo>
                    <a:cubicBezTo>
                      <a:pt x="0" y="556"/>
                      <a:pt x="24" y="508"/>
                      <a:pt x="112" y="484"/>
                    </a:cubicBezTo>
                    <a:cubicBezTo>
                      <a:pt x="200" y="460"/>
                      <a:pt x="372" y="172"/>
                      <a:pt x="372" y="172"/>
                    </a:cubicBezTo>
                    <a:cubicBezTo>
                      <a:pt x="372" y="172"/>
                      <a:pt x="364" y="0"/>
                      <a:pt x="404" y="52"/>
                    </a:cubicBezTo>
                    <a:cubicBezTo>
                      <a:pt x="444" y="104"/>
                      <a:pt x="412" y="208"/>
                      <a:pt x="412" y="208"/>
                    </a:cubicBezTo>
                    <a:cubicBezTo>
                      <a:pt x="309" y="386"/>
                      <a:pt x="309" y="386"/>
                      <a:pt x="309" y="386"/>
                    </a:cubicBezTo>
                    <a:cubicBezTo>
                      <a:pt x="290" y="419"/>
                      <a:pt x="266" y="450"/>
                      <a:pt x="237" y="476"/>
                    </a:cubicBezTo>
                    <a:cubicBezTo>
                      <a:pt x="174" y="535"/>
                      <a:pt x="60" y="640"/>
                      <a:pt x="48" y="640"/>
                    </a:cubicBezTo>
                    <a:cubicBezTo>
                      <a:pt x="32" y="640"/>
                      <a:pt x="0" y="556"/>
                      <a:pt x="0" y="556"/>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任意多边形: 形状 28">
                <a:extLst>
                  <a:ext uri="{FF2B5EF4-FFF2-40B4-BE49-F238E27FC236}">
                    <a16:creationId xmlns:a16="http://schemas.microsoft.com/office/drawing/2014/main" id="{47891C95-56F4-42EA-B8CC-361BFC35D2D8}"/>
                  </a:ext>
                </a:extLst>
              </p:cNvPr>
              <p:cNvSpPr/>
              <p:nvPr/>
            </p:nvSpPr>
            <p:spPr bwMode="auto">
              <a:xfrm>
                <a:off x="6280322" y="9100849"/>
                <a:ext cx="301625" cy="1482725"/>
              </a:xfrm>
              <a:custGeom>
                <a:avLst/>
                <a:gdLst>
                  <a:gd name="T0" fmla="*/ 12 w 180"/>
                  <a:gd name="T1" fmla="*/ 0 h 888"/>
                  <a:gd name="T2" fmla="*/ 32 w 180"/>
                  <a:gd name="T3" fmla="*/ 372 h 888"/>
                  <a:gd name="T4" fmla="*/ 40 w 180"/>
                  <a:gd name="T5" fmla="*/ 656 h 888"/>
                  <a:gd name="T6" fmla="*/ 32 w 180"/>
                  <a:gd name="T7" fmla="*/ 832 h 888"/>
                  <a:gd name="T8" fmla="*/ 160 w 180"/>
                  <a:gd name="T9" fmla="*/ 888 h 888"/>
                  <a:gd name="T10" fmla="*/ 124 w 180"/>
                  <a:gd name="T11" fmla="*/ 612 h 888"/>
                  <a:gd name="T12" fmla="*/ 152 w 180"/>
                  <a:gd name="T13" fmla="*/ 344 h 888"/>
                  <a:gd name="T14" fmla="*/ 180 w 180"/>
                  <a:gd name="T15" fmla="*/ 24 h 888"/>
                  <a:gd name="T16" fmla="*/ 12 w 180"/>
                  <a:gd name="T1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888">
                    <a:moveTo>
                      <a:pt x="12" y="0"/>
                    </a:moveTo>
                    <a:cubicBezTo>
                      <a:pt x="12" y="0"/>
                      <a:pt x="40" y="340"/>
                      <a:pt x="32" y="372"/>
                    </a:cubicBezTo>
                    <a:cubicBezTo>
                      <a:pt x="24" y="404"/>
                      <a:pt x="0" y="468"/>
                      <a:pt x="40" y="656"/>
                    </a:cubicBezTo>
                    <a:cubicBezTo>
                      <a:pt x="80" y="844"/>
                      <a:pt x="32" y="832"/>
                      <a:pt x="32" y="832"/>
                    </a:cubicBezTo>
                    <a:cubicBezTo>
                      <a:pt x="160" y="888"/>
                      <a:pt x="160" y="888"/>
                      <a:pt x="160" y="888"/>
                    </a:cubicBezTo>
                    <a:cubicBezTo>
                      <a:pt x="160" y="888"/>
                      <a:pt x="116" y="672"/>
                      <a:pt x="124" y="612"/>
                    </a:cubicBezTo>
                    <a:cubicBezTo>
                      <a:pt x="132" y="552"/>
                      <a:pt x="128" y="428"/>
                      <a:pt x="152" y="344"/>
                    </a:cubicBezTo>
                    <a:cubicBezTo>
                      <a:pt x="176" y="260"/>
                      <a:pt x="180" y="24"/>
                      <a:pt x="180" y="24"/>
                    </a:cubicBezTo>
                    <a:cubicBezTo>
                      <a:pt x="12" y="0"/>
                      <a:pt x="12" y="0"/>
                      <a:pt x="12" y="0"/>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任意多边形: 形状 29">
                <a:extLst>
                  <a:ext uri="{FF2B5EF4-FFF2-40B4-BE49-F238E27FC236}">
                    <a16:creationId xmlns:a16="http://schemas.microsoft.com/office/drawing/2014/main" id="{E4BE3C1B-F5D6-4647-B952-ACF4513DCE71}"/>
                  </a:ext>
                </a:extLst>
              </p:cNvPr>
              <p:cNvSpPr/>
              <p:nvPr/>
            </p:nvSpPr>
            <p:spPr bwMode="auto">
              <a:xfrm>
                <a:off x="6300960" y="9100849"/>
                <a:ext cx="280988" cy="1482725"/>
              </a:xfrm>
              <a:custGeom>
                <a:avLst/>
                <a:gdLst>
                  <a:gd name="T0" fmla="*/ 0 w 168"/>
                  <a:gd name="T1" fmla="*/ 0 h 888"/>
                  <a:gd name="T2" fmla="*/ 22 w 168"/>
                  <a:gd name="T3" fmla="*/ 347 h 888"/>
                  <a:gd name="T4" fmla="*/ 20 w 168"/>
                  <a:gd name="T5" fmla="*/ 372 h 888"/>
                  <a:gd name="T6" fmla="*/ 6 w 168"/>
                  <a:gd name="T7" fmla="*/ 476 h 888"/>
                  <a:gd name="T8" fmla="*/ 28 w 168"/>
                  <a:gd name="T9" fmla="*/ 656 h 888"/>
                  <a:gd name="T10" fmla="*/ 44 w 168"/>
                  <a:gd name="T11" fmla="*/ 775 h 888"/>
                  <a:gd name="T12" fmla="*/ 22 w 168"/>
                  <a:gd name="T13" fmla="*/ 832 h 888"/>
                  <a:gd name="T14" fmla="*/ 20 w 168"/>
                  <a:gd name="T15" fmla="*/ 832 h 888"/>
                  <a:gd name="T16" fmla="*/ 148 w 168"/>
                  <a:gd name="T17" fmla="*/ 888 h 888"/>
                  <a:gd name="T18" fmla="*/ 111 w 168"/>
                  <a:gd name="T19" fmla="*/ 630 h 888"/>
                  <a:gd name="T20" fmla="*/ 112 w 168"/>
                  <a:gd name="T21" fmla="*/ 612 h 888"/>
                  <a:gd name="T22" fmla="*/ 140 w 168"/>
                  <a:gd name="T23" fmla="*/ 344 h 888"/>
                  <a:gd name="T24" fmla="*/ 168 w 168"/>
                  <a:gd name="T25" fmla="*/ 24 h 888"/>
                  <a:gd name="T26" fmla="*/ 0 w 168"/>
                  <a:gd name="T2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88">
                    <a:moveTo>
                      <a:pt x="0" y="0"/>
                    </a:moveTo>
                    <a:cubicBezTo>
                      <a:pt x="0" y="0"/>
                      <a:pt x="22" y="260"/>
                      <a:pt x="22" y="347"/>
                    </a:cubicBezTo>
                    <a:cubicBezTo>
                      <a:pt x="22" y="359"/>
                      <a:pt x="21" y="368"/>
                      <a:pt x="20" y="372"/>
                    </a:cubicBezTo>
                    <a:cubicBezTo>
                      <a:pt x="16" y="390"/>
                      <a:pt x="6" y="419"/>
                      <a:pt x="6" y="476"/>
                    </a:cubicBezTo>
                    <a:cubicBezTo>
                      <a:pt x="6" y="518"/>
                      <a:pt x="11" y="576"/>
                      <a:pt x="28" y="656"/>
                    </a:cubicBezTo>
                    <a:cubicBezTo>
                      <a:pt x="40" y="711"/>
                      <a:pt x="44" y="749"/>
                      <a:pt x="44" y="775"/>
                    </a:cubicBezTo>
                    <a:cubicBezTo>
                      <a:pt x="44" y="828"/>
                      <a:pt x="27" y="832"/>
                      <a:pt x="22" y="832"/>
                    </a:cubicBezTo>
                    <a:cubicBezTo>
                      <a:pt x="21" y="832"/>
                      <a:pt x="20" y="832"/>
                      <a:pt x="20" y="832"/>
                    </a:cubicBezTo>
                    <a:cubicBezTo>
                      <a:pt x="148" y="888"/>
                      <a:pt x="148" y="888"/>
                      <a:pt x="148" y="888"/>
                    </a:cubicBezTo>
                    <a:cubicBezTo>
                      <a:pt x="148" y="888"/>
                      <a:pt x="111" y="706"/>
                      <a:pt x="111" y="630"/>
                    </a:cubicBezTo>
                    <a:cubicBezTo>
                      <a:pt x="111" y="623"/>
                      <a:pt x="111" y="617"/>
                      <a:pt x="112" y="612"/>
                    </a:cubicBezTo>
                    <a:cubicBezTo>
                      <a:pt x="120" y="552"/>
                      <a:pt x="116" y="428"/>
                      <a:pt x="140" y="344"/>
                    </a:cubicBezTo>
                    <a:cubicBezTo>
                      <a:pt x="164" y="260"/>
                      <a:pt x="168" y="24"/>
                      <a:pt x="168" y="24"/>
                    </a:cubicBezTo>
                    <a:cubicBezTo>
                      <a:pt x="0" y="0"/>
                      <a:pt x="0" y="0"/>
                      <a:pt x="0" y="0"/>
                    </a:cubicBezTo>
                  </a:path>
                </a:pathLst>
              </a:custGeom>
              <a:solidFill>
                <a:srgbClr val="E1AB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任意多边形: 形状 30">
                <a:extLst>
                  <a:ext uri="{FF2B5EF4-FFF2-40B4-BE49-F238E27FC236}">
                    <a16:creationId xmlns:a16="http://schemas.microsoft.com/office/drawing/2014/main" id="{B5361BF2-CC3D-4745-8CAD-4932F5198D12}"/>
                  </a:ext>
                </a:extLst>
              </p:cNvPr>
              <p:cNvSpPr/>
              <p:nvPr/>
            </p:nvSpPr>
            <p:spPr bwMode="auto">
              <a:xfrm>
                <a:off x="6273972" y="10383549"/>
                <a:ext cx="461963" cy="423863"/>
              </a:xfrm>
              <a:custGeom>
                <a:avLst/>
                <a:gdLst>
                  <a:gd name="T0" fmla="*/ 159 w 276"/>
                  <a:gd name="T1" fmla="*/ 76 h 254"/>
                  <a:gd name="T2" fmla="*/ 76 w 276"/>
                  <a:gd name="T3" fmla="*/ 40 h 254"/>
                  <a:gd name="T4" fmla="*/ 24 w 276"/>
                  <a:gd name="T5" fmla="*/ 40 h 254"/>
                  <a:gd name="T6" fmla="*/ 32 w 276"/>
                  <a:gd name="T7" fmla="*/ 104 h 254"/>
                  <a:gd name="T8" fmla="*/ 223 w 276"/>
                  <a:gd name="T9" fmla="*/ 249 h 254"/>
                  <a:gd name="T10" fmla="*/ 228 w 276"/>
                  <a:gd name="T11" fmla="*/ 248 h 254"/>
                  <a:gd name="T12" fmla="*/ 208 w 276"/>
                  <a:gd name="T13" fmla="*/ 180 h 254"/>
                  <a:gd name="T14" fmla="*/ 163 w 276"/>
                  <a:gd name="T15" fmla="*/ 79 h 254"/>
                  <a:gd name="T16" fmla="*/ 161 w 276"/>
                  <a:gd name="T17" fmla="*/ 76 h 254"/>
                  <a:gd name="T18" fmla="*/ 159 w 276"/>
                  <a:gd name="T19" fmla="*/ 7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54">
                    <a:moveTo>
                      <a:pt x="159" y="76"/>
                    </a:moveTo>
                    <a:cubicBezTo>
                      <a:pt x="149" y="83"/>
                      <a:pt x="124" y="90"/>
                      <a:pt x="76" y="40"/>
                    </a:cubicBezTo>
                    <a:cubicBezTo>
                      <a:pt x="76" y="40"/>
                      <a:pt x="48" y="0"/>
                      <a:pt x="24" y="40"/>
                    </a:cubicBezTo>
                    <a:cubicBezTo>
                      <a:pt x="0" y="80"/>
                      <a:pt x="16" y="84"/>
                      <a:pt x="32" y="104"/>
                    </a:cubicBezTo>
                    <a:cubicBezTo>
                      <a:pt x="48" y="123"/>
                      <a:pt x="171" y="254"/>
                      <a:pt x="223" y="249"/>
                    </a:cubicBezTo>
                    <a:cubicBezTo>
                      <a:pt x="225" y="249"/>
                      <a:pt x="226" y="248"/>
                      <a:pt x="228" y="248"/>
                    </a:cubicBezTo>
                    <a:cubicBezTo>
                      <a:pt x="276" y="232"/>
                      <a:pt x="208" y="180"/>
                      <a:pt x="208" y="180"/>
                    </a:cubicBezTo>
                    <a:cubicBezTo>
                      <a:pt x="208" y="180"/>
                      <a:pt x="164" y="111"/>
                      <a:pt x="163" y="79"/>
                    </a:cubicBezTo>
                    <a:cubicBezTo>
                      <a:pt x="163" y="77"/>
                      <a:pt x="162" y="76"/>
                      <a:pt x="161" y="76"/>
                    </a:cubicBezTo>
                    <a:cubicBezTo>
                      <a:pt x="160" y="76"/>
                      <a:pt x="160" y="76"/>
                      <a:pt x="159" y="76"/>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任意多边形: 形状 31">
                <a:extLst>
                  <a:ext uri="{FF2B5EF4-FFF2-40B4-BE49-F238E27FC236}">
                    <a16:creationId xmlns:a16="http://schemas.microsoft.com/office/drawing/2014/main" id="{FDFA440A-7E72-44BA-8686-0CABA422347C}"/>
                  </a:ext>
                </a:extLst>
              </p:cNvPr>
              <p:cNvSpPr/>
              <p:nvPr/>
            </p:nvSpPr>
            <p:spPr bwMode="auto">
              <a:xfrm>
                <a:off x="5143672" y="9034174"/>
                <a:ext cx="1331913" cy="862013"/>
              </a:xfrm>
              <a:custGeom>
                <a:avLst/>
                <a:gdLst>
                  <a:gd name="T0" fmla="*/ 596 w 796"/>
                  <a:gd name="T1" fmla="*/ 0 h 516"/>
                  <a:gd name="T2" fmla="*/ 500 w 796"/>
                  <a:gd name="T3" fmla="*/ 236 h 516"/>
                  <a:gd name="T4" fmla="*/ 402 w 796"/>
                  <a:gd name="T5" fmla="*/ 294 h 516"/>
                  <a:gd name="T6" fmla="*/ 265 w 796"/>
                  <a:gd name="T7" fmla="*/ 336 h 516"/>
                  <a:gd name="T8" fmla="*/ 84 w 796"/>
                  <a:gd name="T9" fmla="*/ 396 h 516"/>
                  <a:gd name="T10" fmla="*/ 68 w 796"/>
                  <a:gd name="T11" fmla="*/ 516 h 516"/>
                  <a:gd name="T12" fmla="*/ 308 w 796"/>
                  <a:gd name="T13" fmla="*/ 432 h 516"/>
                  <a:gd name="T14" fmla="*/ 604 w 796"/>
                  <a:gd name="T15" fmla="*/ 340 h 516"/>
                  <a:gd name="T16" fmla="*/ 796 w 796"/>
                  <a:gd name="T17" fmla="*/ 40 h 516"/>
                  <a:gd name="T18" fmla="*/ 596 w 796"/>
                  <a:gd name="T1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516">
                    <a:moveTo>
                      <a:pt x="596" y="0"/>
                    </a:moveTo>
                    <a:cubicBezTo>
                      <a:pt x="596" y="0"/>
                      <a:pt x="528" y="156"/>
                      <a:pt x="500" y="236"/>
                    </a:cubicBezTo>
                    <a:cubicBezTo>
                      <a:pt x="485" y="278"/>
                      <a:pt x="441" y="291"/>
                      <a:pt x="402" y="294"/>
                    </a:cubicBezTo>
                    <a:cubicBezTo>
                      <a:pt x="354" y="298"/>
                      <a:pt x="307" y="312"/>
                      <a:pt x="265" y="336"/>
                    </a:cubicBezTo>
                    <a:cubicBezTo>
                      <a:pt x="209" y="367"/>
                      <a:pt x="133" y="403"/>
                      <a:pt x="84" y="396"/>
                    </a:cubicBezTo>
                    <a:cubicBezTo>
                      <a:pt x="0" y="384"/>
                      <a:pt x="68" y="516"/>
                      <a:pt x="68" y="516"/>
                    </a:cubicBezTo>
                    <a:cubicBezTo>
                      <a:pt x="68" y="516"/>
                      <a:pt x="192" y="440"/>
                      <a:pt x="308" y="432"/>
                    </a:cubicBezTo>
                    <a:cubicBezTo>
                      <a:pt x="424" y="424"/>
                      <a:pt x="548" y="412"/>
                      <a:pt x="604" y="340"/>
                    </a:cubicBezTo>
                    <a:cubicBezTo>
                      <a:pt x="660" y="268"/>
                      <a:pt x="796" y="40"/>
                      <a:pt x="796" y="40"/>
                    </a:cubicBezTo>
                    <a:lnTo>
                      <a:pt x="596"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任意多边形: 形状 32">
                <a:extLst>
                  <a:ext uri="{FF2B5EF4-FFF2-40B4-BE49-F238E27FC236}">
                    <a16:creationId xmlns:a16="http://schemas.microsoft.com/office/drawing/2014/main" id="{B72F9207-C3C7-4F10-845A-7307A8DD6F61}"/>
                  </a:ext>
                </a:extLst>
              </p:cNvPr>
              <p:cNvSpPr/>
              <p:nvPr/>
            </p:nvSpPr>
            <p:spPr bwMode="auto">
              <a:xfrm>
                <a:off x="5016672" y="9581862"/>
                <a:ext cx="307975" cy="514350"/>
              </a:xfrm>
              <a:custGeom>
                <a:avLst/>
                <a:gdLst>
                  <a:gd name="T0" fmla="*/ 148 w 184"/>
                  <a:gd name="T1" fmla="*/ 168 h 308"/>
                  <a:gd name="T2" fmla="*/ 140 w 184"/>
                  <a:gd name="T3" fmla="*/ 112 h 308"/>
                  <a:gd name="T4" fmla="*/ 184 w 184"/>
                  <a:gd name="T5" fmla="*/ 60 h 308"/>
                  <a:gd name="T6" fmla="*/ 108 w 184"/>
                  <a:gd name="T7" fmla="*/ 32 h 308"/>
                  <a:gd name="T8" fmla="*/ 20 w 184"/>
                  <a:gd name="T9" fmla="*/ 252 h 308"/>
                  <a:gd name="T10" fmla="*/ 84 w 184"/>
                  <a:gd name="T11" fmla="*/ 260 h 308"/>
                  <a:gd name="T12" fmla="*/ 169 w 184"/>
                  <a:gd name="T13" fmla="*/ 174 h 308"/>
                  <a:gd name="T14" fmla="*/ 148 w 184"/>
                  <a:gd name="T15" fmla="*/ 16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8">
                    <a:moveTo>
                      <a:pt x="148" y="168"/>
                    </a:moveTo>
                    <a:cubicBezTo>
                      <a:pt x="148" y="168"/>
                      <a:pt x="108" y="140"/>
                      <a:pt x="140" y="112"/>
                    </a:cubicBezTo>
                    <a:cubicBezTo>
                      <a:pt x="172" y="84"/>
                      <a:pt x="184" y="60"/>
                      <a:pt x="184" y="60"/>
                    </a:cubicBezTo>
                    <a:cubicBezTo>
                      <a:pt x="184" y="60"/>
                      <a:pt x="128" y="0"/>
                      <a:pt x="108" y="32"/>
                    </a:cubicBezTo>
                    <a:cubicBezTo>
                      <a:pt x="88" y="64"/>
                      <a:pt x="0" y="208"/>
                      <a:pt x="20" y="252"/>
                    </a:cubicBezTo>
                    <a:cubicBezTo>
                      <a:pt x="40" y="296"/>
                      <a:pt x="60" y="308"/>
                      <a:pt x="84" y="260"/>
                    </a:cubicBezTo>
                    <a:cubicBezTo>
                      <a:pt x="108" y="212"/>
                      <a:pt x="169" y="174"/>
                      <a:pt x="169" y="174"/>
                    </a:cubicBezTo>
                    <a:lnTo>
                      <a:pt x="148" y="168"/>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任意多边形: 形状 33">
                <a:extLst>
                  <a:ext uri="{FF2B5EF4-FFF2-40B4-BE49-F238E27FC236}">
                    <a16:creationId xmlns:a16="http://schemas.microsoft.com/office/drawing/2014/main" id="{B04CCC01-6F04-4E35-97B5-73FDF2E4A879}"/>
                  </a:ext>
                </a:extLst>
              </p:cNvPr>
              <p:cNvSpPr/>
              <p:nvPr/>
            </p:nvSpPr>
            <p:spPr bwMode="auto">
              <a:xfrm>
                <a:off x="6110460" y="7941974"/>
                <a:ext cx="587375" cy="665163"/>
              </a:xfrm>
              <a:custGeom>
                <a:avLst/>
                <a:gdLst>
                  <a:gd name="T0" fmla="*/ 238 w 351"/>
                  <a:gd name="T1" fmla="*/ 30 h 398"/>
                  <a:gd name="T2" fmla="*/ 101 w 351"/>
                  <a:gd name="T3" fmla="*/ 31 h 398"/>
                  <a:gd name="T4" fmla="*/ 18 w 351"/>
                  <a:gd name="T5" fmla="*/ 70 h 398"/>
                  <a:gd name="T6" fmla="*/ 54 w 351"/>
                  <a:gd name="T7" fmla="*/ 202 h 398"/>
                  <a:gd name="T8" fmla="*/ 102 w 351"/>
                  <a:gd name="T9" fmla="*/ 354 h 398"/>
                  <a:gd name="T10" fmla="*/ 330 w 351"/>
                  <a:gd name="T11" fmla="*/ 326 h 398"/>
                  <a:gd name="T12" fmla="*/ 326 w 351"/>
                  <a:gd name="T13" fmla="*/ 230 h 398"/>
                  <a:gd name="T14" fmla="*/ 330 w 351"/>
                  <a:gd name="T15" fmla="*/ 117 h 398"/>
                  <a:gd name="T16" fmla="*/ 306 w 351"/>
                  <a:gd name="T17" fmla="*/ 64 h 398"/>
                  <a:gd name="T18" fmla="*/ 254 w 351"/>
                  <a:gd name="T19" fmla="*/ 2 h 398"/>
                  <a:gd name="T20" fmla="*/ 217 w 351"/>
                  <a:gd name="T21" fmla="*/ 9 h 398"/>
                  <a:gd name="T22" fmla="*/ 238 w 351"/>
                  <a:gd name="T23" fmla="*/ 3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98">
                    <a:moveTo>
                      <a:pt x="238" y="30"/>
                    </a:moveTo>
                    <a:cubicBezTo>
                      <a:pt x="238" y="30"/>
                      <a:pt x="225" y="56"/>
                      <a:pt x="101" y="31"/>
                    </a:cubicBezTo>
                    <a:cubicBezTo>
                      <a:pt x="68" y="23"/>
                      <a:pt x="33" y="39"/>
                      <a:pt x="18" y="70"/>
                    </a:cubicBezTo>
                    <a:cubicBezTo>
                      <a:pt x="2" y="101"/>
                      <a:pt x="0" y="146"/>
                      <a:pt x="54" y="202"/>
                    </a:cubicBezTo>
                    <a:cubicBezTo>
                      <a:pt x="54" y="202"/>
                      <a:pt x="150" y="310"/>
                      <a:pt x="102" y="354"/>
                    </a:cubicBezTo>
                    <a:cubicBezTo>
                      <a:pt x="54" y="398"/>
                      <a:pt x="330" y="326"/>
                      <a:pt x="330" y="326"/>
                    </a:cubicBezTo>
                    <a:cubicBezTo>
                      <a:pt x="330" y="326"/>
                      <a:pt x="294" y="302"/>
                      <a:pt x="326" y="230"/>
                    </a:cubicBezTo>
                    <a:cubicBezTo>
                      <a:pt x="351" y="173"/>
                      <a:pt x="349" y="141"/>
                      <a:pt x="330" y="117"/>
                    </a:cubicBezTo>
                    <a:cubicBezTo>
                      <a:pt x="318" y="101"/>
                      <a:pt x="310" y="83"/>
                      <a:pt x="306" y="64"/>
                    </a:cubicBezTo>
                    <a:cubicBezTo>
                      <a:pt x="301" y="38"/>
                      <a:pt x="287" y="4"/>
                      <a:pt x="254" y="2"/>
                    </a:cubicBezTo>
                    <a:cubicBezTo>
                      <a:pt x="254" y="2"/>
                      <a:pt x="219" y="0"/>
                      <a:pt x="217" y="9"/>
                    </a:cubicBezTo>
                    <a:cubicBezTo>
                      <a:pt x="214" y="18"/>
                      <a:pt x="246" y="26"/>
                      <a:pt x="238" y="3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任意多边形: 形状 34">
                <a:extLst>
                  <a:ext uri="{FF2B5EF4-FFF2-40B4-BE49-F238E27FC236}">
                    <a16:creationId xmlns:a16="http://schemas.microsoft.com/office/drawing/2014/main" id="{A59A3F7F-DA3F-49B7-9C76-6B981D0BCF36}"/>
                  </a:ext>
                </a:extLst>
              </p:cNvPr>
              <p:cNvSpPr/>
              <p:nvPr/>
            </p:nvSpPr>
            <p:spPr bwMode="auto">
              <a:xfrm>
                <a:off x="5370685" y="7995949"/>
                <a:ext cx="896938" cy="877888"/>
              </a:xfrm>
              <a:custGeom>
                <a:avLst/>
                <a:gdLst>
                  <a:gd name="T0" fmla="*/ 534 w 536"/>
                  <a:gd name="T1" fmla="*/ 83 h 526"/>
                  <a:gd name="T2" fmla="*/ 531 w 536"/>
                  <a:gd name="T3" fmla="*/ 66 h 526"/>
                  <a:gd name="T4" fmla="*/ 488 w 536"/>
                  <a:gd name="T5" fmla="*/ 8 h 526"/>
                  <a:gd name="T6" fmla="*/ 404 w 536"/>
                  <a:gd name="T7" fmla="*/ 118 h 526"/>
                  <a:gd name="T8" fmla="*/ 316 w 536"/>
                  <a:gd name="T9" fmla="*/ 258 h 526"/>
                  <a:gd name="T10" fmla="*/ 120 w 536"/>
                  <a:gd name="T11" fmla="*/ 430 h 526"/>
                  <a:gd name="T12" fmla="*/ 44 w 536"/>
                  <a:gd name="T13" fmla="*/ 494 h 526"/>
                  <a:gd name="T14" fmla="*/ 144 w 536"/>
                  <a:gd name="T15" fmla="*/ 474 h 526"/>
                  <a:gd name="T16" fmla="*/ 286 w 536"/>
                  <a:gd name="T17" fmla="*/ 389 h 526"/>
                  <a:gd name="T18" fmla="*/ 410 w 536"/>
                  <a:gd name="T19" fmla="*/ 272 h 526"/>
                  <a:gd name="T20" fmla="*/ 500 w 536"/>
                  <a:gd name="T21" fmla="*/ 163 h 526"/>
                  <a:gd name="T22" fmla="*/ 530 w 536"/>
                  <a:gd name="T23" fmla="*/ 124 h 526"/>
                  <a:gd name="T24" fmla="*/ 534 w 536"/>
                  <a:gd name="T25" fmla="*/ 8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526">
                    <a:moveTo>
                      <a:pt x="534" y="83"/>
                    </a:moveTo>
                    <a:cubicBezTo>
                      <a:pt x="533" y="77"/>
                      <a:pt x="532" y="71"/>
                      <a:pt x="531" y="66"/>
                    </a:cubicBezTo>
                    <a:cubicBezTo>
                      <a:pt x="529" y="46"/>
                      <a:pt x="520" y="0"/>
                      <a:pt x="488" y="8"/>
                    </a:cubicBezTo>
                    <a:cubicBezTo>
                      <a:pt x="448" y="18"/>
                      <a:pt x="404" y="118"/>
                      <a:pt x="404" y="118"/>
                    </a:cubicBezTo>
                    <a:cubicBezTo>
                      <a:pt x="404" y="118"/>
                      <a:pt x="368" y="230"/>
                      <a:pt x="316" y="258"/>
                    </a:cubicBezTo>
                    <a:cubicBezTo>
                      <a:pt x="264" y="286"/>
                      <a:pt x="120" y="430"/>
                      <a:pt x="120" y="430"/>
                    </a:cubicBezTo>
                    <a:cubicBezTo>
                      <a:pt x="120" y="430"/>
                      <a:pt x="0" y="462"/>
                      <a:pt x="44" y="494"/>
                    </a:cubicBezTo>
                    <a:cubicBezTo>
                      <a:pt x="88" y="526"/>
                      <a:pt x="144" y="474"/>
                      <a:pt x="144" y="474"/>
                    </a:cubicBezTo>
                    <a:cubicBezTo>
                      <a:pt x="286" y="389"/>
                      <a:pt x="286" y="389"/>
                      <a:pt x="286" y="389"/>
                    </a:cubicBezTo>
                    <a:cubicBezTo>
                      <a:pt x="335" y="359"/>
                      <a:pt x="378" y="319"/>
                      <a:pt x="410" y="272"/>
                    </a:cubicBezTo>
                    <a:cubicBezTo>
                      <a:pt x="440" y="229"/>
                      <a:pt x="477" y="180"/>
                      <a:pt x="500" y="163"/>
                    </a:cubicBezTo>
                    <a:cubicBezTo>
                      <a:pt x="514" y="154"/>
                      <a:pt x="525" y="140"/>
                      <a:pt x="530" y="124"/>
                    </a:cubicBezTo>
                    <a:cubicBezTo>
                      <a:pt x="535" y="110"/>
                      <a:pt x="536" y="96"/>
                      <a:pt x="534" y="83"/>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任意多边形: 形状 35">
                <a:extLst>
                  <a:ext uri="{FF2B5EF4-FFF2-40B4-BE49-F238E27FC236}">
                    <a16:creationId xmlns:a16="http://schemas.microsoft.com/office/drawing/2014/main" id="{CA00D01A-803F-4299-A9E2-7655F4F5486D}"/>
                  </a:ext>
                </a:extLst>
              </p:cNvPr>
              <p:cNvSpPr/>
              <p:nvPr/>
            </p:nvSpPr>
            <p:spPr bwMode="auto">
              <a:xfrm>
                <a:off x="5538960" y="8440449"/>
                <a:ext cx="1584325" cy="854075"/>
              </a:xfrm>
              <a:custGeom>
                <a:avLst/>
                <a:gdLst>
                  <a:gd name="T0" fmla="*/ 468 w 948"/>
                  <a:gd name="T1" fmla="*/ 48 h 512"/>
                  <a:gd name="T2" fmla="*/ 180 w 948"/>
                  <a:gd name="T3" fmla="*/ 148 h 512"/>
                  <a:gd name="T4" fmla="*/ 8 w 948"/>
                  <a:gd name="T5" fmla="*/ 256 h 512"/>
                  <a:gd name="T6" fmla="*/ 624 w 948"/>
                  <a:gd name="T7" fmla="*/ 484 h 512"/>
                  <a:gd name="T8" fmla="*/ 869 w 948"/>
                  <a:gd name="T9" fmla="*/ 442 h 512"/>
                  <a:gd name="T10" fmla="*/ 908 w 948"/>
                  <a:gd name="T11" fmla="*/ 416 h 512"/>
                  <a:gd name="T12" fmla="*/ 927 w 948"/>
                  <a:gd name="T13" fmla="*/ 398 h 512"/>
                  <a:gd name="T14" fmla="*/ 937 w 948"/>
                  <a:gd name="T15" fmla="*/ 350 h 512"/>
                  <a:gd name="T16" fmla="*/ 936 w 948"/>
                  <a:gd name="T17" fmla="*/ 349 h 512"/>
                  <a:gd name="T18" fmla="*/ 652 w 948"/>
                  <a:gd name="T19" fmla="*/ 8 h 512"/>
                  <a:gd name="T20" fmla="*/ 468 w 948"/>
                  <a:gd name="T21" fmla="*/ 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512">
                    <a:moveTo>
                      <a:pt x="468" y="48"/>
                    </a:moveTo>
                    <a:cubicBezTo>
                      <a:pt x="468" y="48"/>
                      <a:pt x="284" y="24"/>
                      <a:pt x="180" y="148"/>
                    </a:cubicBezTo>
                    <a:cubicBezTo>
                      <a:pt x="76" y="272"/>
                      <a:pt x="0" y="236"/>
                      <a:pt x="8" y="256"/>
                    </a:cubicBezTo>
                    <a:cubicBezTo>
                      <a:pt x="16" y="276"/>
                      <a:pt x="400" y="512"/>
                      <a:pt x="624" y="484"/>
                    </a:cubicBezTo>
                    <a:cubicBezTo>
                      <a:pt x="760" y="467"/>
                      <a:pt x="833" y="451"/>
                      <a:pt x="869" y="442"/>
                    </a:cubicBezTo>
                    <a:cubicBezTo>
                      <a:pt x="884" y="438"/>
                      <a:pt x="898" y="428"/>
                      <a:pt x="908" y="416"/>
                    </a:cubicBezTo>
                    <a:cubicBezTo>
                      <a:pt x="913" y="409"/>
                      <a:pt x="920" y="403"/>
                      <a:pt x="927" y="398"/>
                    </a:cubicBezTo>
                    <a:cubicBezTo>
                      <a:pt x="943" y="387"/>
                      <a:pt x="948" y="366"/>
                      <a:pt x="937" y="350"/>
                    </a:cubicBezTo>
                    <a:cubicBezTo>
                      <a:pt x="936" y="349"/>
                      <a:pt x="936" y="349"/>
                      <a:pt x="936" y="349"/>
                    </a:cubicBezTo>
                    <a:cubicBezTo>
                      <a:pt x="873" y="257"/>
                      <a:pt x="701" y="14"/>
                      <a:pt x="652" y="8"/>
                    </a:cubicBezTo>
                    <a:cubicBezTo>
                      <a:pt x="592" y="0"/>
                      <a:pt x="468" y="48"/>
                      <a:pt x="468" y="4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椭圆 36">
                <a:extLst>
                  <a:ext uri="{FF2B5EF4-FFF2-40B4-BE49-F238E27FC236}">
                    <a16:creationId xmlns:a16="http://schemas.microsoft.com/office/drawing/2014/main" id="{FF1AD71C-8CC8-4B75-9F32-765B37794289}"/>
                  </a:ext>
                </a:extLst>
              </p:cNvPr>
              <p:cNvSpPr/>
              <p:nvPr/>
            </p:nvSpPr>
            <p:spPr bwMode="auto">
              <a:xfrm>
                <a:off x="6264447" y="7414924"/>
                <a:ext cx="214313" cy="152400"/>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1" name="组合 10">
              <a:extLst>
                <a:ext uri="{FF2B5EF4-FFF2-40B4-BE49-F238E27FC236}">
                  <a16:creationId xmlns:a16="http://schemas.microsoft.com/office/drawing/2014/main" id="{9704A65E-3A7B-4D62-8310-516286D40C99}"/>
                </a:ext>
              </a:extLst>
            </p:cNvPr>
            <p:cNvGrpSpPr/>
            <p:nvPr/>
          </p:nvGrpSpPr>
          <p:grpSpPr>
            <a:xfrm rot="552067">
              <a:off x="9522505" y="775639"/>
              <a:ext cx="419101" cy="678269"/>
              <a:chOff x="6308743" y="5908512"/>
              <a:chExt cx="690563" cy="1117600"/>
            </a:xfrm>
          </p:grpSpPr>
          <p:sp>
            <p:nvSpPr>
              <p:cNvPr id="21" name="任意多边形: 形状 20">
                <a:extLst>
                  <a:ext uri="{FF2B5EF4-FFF2-40B4-BE49-F238E27FC236}">
                    <a16:creationId xmlns:a16="http://schemas.microsoft.com/office/drawing/2014/main" id="{2D196DF3-4803-49C6-87E1-48D3E9368013}"/>
                  </a:ext>
                </a:extLst>
              </p:cNvPr>
              <p:cNvSpPr/>
              <p:nvPr/>
            </p:nvSpPr>
            <p:spPr bwMode="auto">
              <a:xfrm>
                <a:off x="6308743" y="5908512"/>
                <a:ext cx="690563" cy="1117600"/>
              </a:xfrm>
              <a:custGeom>
                <a:avLst/>
                <a:gdLst>
                  <a:gd name="T0" fmla="*/ 398 w 469"/>
                  <a:gd name="T1" fmla="*/ 213 h 759"/>
                  <a:gd name="T2" fmla="*/ 363 w 469"/>
                  <a:gd name="T3" fmla="*/ 179 h 759"/>
                  <a:gd name="T4" fmla="*/ 340 w 469"/>
                  <a:gd name="T5" fmla="*/ 154 h 759"/>
                  <a:gd name="T6" fmla="*/ 310 w 469"/>
                  <a:gd name="T7" fmla="*/ 100 h 759"/>
                  <a:gd name="T8" fmla="*/ 296 w 469"/>
                  <a:gd name="T9" fmla="*/ 14 h 759"/>
                  <a:gd name="T10" fmla="*/ 296 w 469"/>
                  <a:gd name="T11" fmla="*/ 9 h 759"/>
                  <a:gd name="T12" fmla="*/ 285 w 469"/>
                  <a:gd name="T13" fmla="*/ 0 h 759"/>
                  <a:gd name="T14" fmla="*/ 285 w 469"/>
                  <a:gd name="T15" fmla="*/ 0 h 759"/>
                  <a:gd name="T16" fmla="*/ 221 w 469"/>
                  <a:gd name="T17" fmla="*/ 0 h 759"/>
                  <a:gd name="T18" fmla="*/ 209 w 469"/>
                  <a:gd name="T19" fmla="*/ 13 h 759"/>
                  <a:gd name="T20" fmla="*/ 209 w 469"/>
                  <a:gd name="T21" fmla="*/ 517 h 759"/>
                  <a:gd name="T22" fmla="*/ 195 w 469"/>
                  <a:gd name="T23" fmla="*/ 529 h 759"/>
                  <a:gd name="T24" fmla="*/ 112 w 469"/>
                  <a:gd name="T25" fmla="*/ 542 h 759"/>
                  <a:gd name="T26" fmla="*/ 22 w 469"/>
                  <a:gd name="T27" fmla="*/ 698 h 759"/>
                  <a:gd name="T28" fmla="*/ 128 w 469"/>
                  <a:gd name="T29" fmla="*/ 759 h 759"/>
                  <a:gd name="T30" fmla="*/ 194 w 469"/>
                  <a:gd name="T31" fmla="*/ 746 h 759"/>
                  <a:gd name="T32" fmla="*/ 291 w 469"/>
                  <a:gd name="T33" fmla="*/ 629 h 759"/>
                  <a:gd name="T34" fmla="*/ 291 w 469"/>
                  <a:gd name="T35" fmla="*/ 627 h 759"/>
                  <a:gd name="T36" fmla="*/ 291 w 469"/>
                  <a:gd name="T37" fmla="*/ 239 h 759"/>
                  <a:gd name="T38" fmla="*/ 296 w 469"/>
                  <a:gd name="T39" fmla="*/ 241 h 759"/>
                  <a:gd name="T40" fmla="*/ 330 w 469"/>
                  <a:gd name="T41" fmla="*/ 259 h 759"/>
                  <a:gd name="T42" fmla="*/ 362 w 469"/>
                  <a:gd name="T43" fmla="*/ 289 h 759"/>
                  <a:gd name="T44" fmla="*/ 384 w 469"/>
                  <a:gd name="T45" fmla="*/ 548 h 759"/>
                  <a:gd name="T46" fmla="*/ 384 w 469"/>
                  <a:gd name="T47" fmla="*/ 548 h 759"/>
                  <a:gd name="T48" fmla="*/ 392 w 469"/>
                  <a:gd name="T49" fmla="*/ 562 h 759"/>
                  <a:gd name="T50" fmla="*/ 401 w 469"/>
                  <a:gd name="T51" fmla="*/ 560 h 759"/>
                  <a:gd name="T52" fmla="*/ 405 w 469"/>
                  <a:gd name="T53" fmla="*/ 554 h 759"/>
                  <a:gd name="T54" fmla="*/ 406 w 469"/>
                  <a:gd name="T55" fmla="*/ 554 h 759"/>
                  <a:gd name="T56" fmla="*/ 411 w 469"/>
                  <a:gd name="T57" fmla="*/ 546 h 759"/>
                  <a:gd name="T58" fmla="*/ 447 w 469"/>
                  <a:gd name="T59" fmla="*/ 472 h 759"/>
                  <a:gd name="T60" fmla="*/ 465 w 469"/>
                  <a:gd name="T61" fmla="*/ 396 h 759"/>
                  <a:gd name="T62" fmla="*/ 453 w 469"/>
                  <a:gd name="T63" fmla="*/ 291 h 759"/>
                  <a:gd name="T64" fmla="*/ 398 w 469"/>
                  <a:gd name="T65" fmla="*/ 213 h 759"/>
                  <a:gd name="T66" fmla="*/ 286 w 469"/>
                  <a:gd name="T67" fmla="*/ 23 h 759"/>
                  <a:gd name="T68" fmla="*/ 286 w 469"/>
                  <a:gd name="T69" fmla="*/ 23 h 759"/>
                  <a:gd name="T70" fmla="*/ 286 w 469"/>
                  <a:gd name="T71" fmla="*/ 23 h 759"/>
                  <a:gd name="T72" fmla="*/ 286 w 469"/>
                  <a:gd name="T73" fmla="*/ 2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759">
                    <a:moveTo>
                      <a:pt x="398" y="213"/>
                    </a:moveTo>
                    <a:cubicBezTo>
                      <a:pt x="387" y="202"/>
                      <a:pt x="376" y="190"/>
                      <a:pt x="363" y="179"/>
                    </a:cubicBezTo>
                    <a:cubicBezTo>
                      <a:pt x="355" y="171"/>
                      <a:pt x="347" y="163"/>
                      <a:pt x="340" y="154"/>
                    </a:cubicBezTo>
                    <a:cubicBezTo>
                      <a:pt x="329" y="139"/>
                      <a:pt x="319" y="122"/>
                      <a:pt x="310" y="100"/>
                    </a:cubicBezTo>
                    <a:cubicBezTo>
                      <a:pt x="301" y="76"/>
                      <a:pt x="296" y="24"/>
                      <a:pt x="296" y="14"/>
                    </a:cubicBezTo>
                    <a:cubicBezTo>
                      <a:pt x="296" y="12"/>
                      <a:pt x="296" y="10"/>
                      <a:pt x="296" y="9"/>
                    </a:cubicBezTo>
                    <a:cubicBezTo>
                      <a:pt x="294" y="4"/>
                      <a:pt x="290" y="0"/>
                      <a:pt x="285" y="0"/>
                    </a:cubicBezTo>
                    <a:cubicBezTo>
                      <a:pt x="285" y="0"/>
                      <a:pt x="285" y="0"/>
                      <a:pt x="285" y="0"/>
                    </a:cubicBezTo>
                    <a:cubicBezTo>
                      <a:pt x="221" y="0"/>
                      <a:pt x="221" y="0"/>
                      <a:pt x="221" y="0"/>
                    </a:cubicBezTo>
                    <a:cubicBezTo>
                      <a:pt x="214" y="0"/>
                      <a:pt x="209" y="6"/>
                      <a:pt x="209" y="13"/>
                    </a:cubicBezTo>
                    <a:cubicBezTo>
                      <a:pt x="209" y="517"/>
                      <a:pt x="209" y="517"/>
                      <a:pt x="209" y="517"/>
                    </a:cubicBezTo>
                    <a:cubicBezTo>
                      <a:pt x="209" y="524"/>
                      <a:pt x="202" y="530"/>
                      <a:pt x="195" y="529"/>
                    </a:cubicBezTo>
                    <a:cubicBezTo>
                      <a:pt x="169" y="527"/>
                      <a:pt x="140" y="531"/>
                      <a:pt x="112" y="542"/>
                    </a:cubicBezTo>
                    <a:cubicBezTo>
                      <a:pt x="40" y="572"/>
                      <a:pt x="0" y="642"/>
                      <a:pt x="22" y="698"/>
                    </a:cubicBezTo>
                    <a:cubicBezTo>
                      <a:pt x="38" y="737"/>
                      <a:pt x="80" y="759"/>
                      <a:pt x="128" y="759"/>
                    </a:cubicBezTo>
                    <a:cubicBezTo>
                      <a:pt x="149" y="759"/>
                      <a:pt x="172" y="755"/>
                      <a:pt x="194" y="746"/>
                    </a:cubicBezTo>
                    <a:cubicBezTo>
                      <a:pt x="249" y="723"/>
                      <a:pt x="287" y="676"/>
                      <a:pt x="291" y="629"/>
                    </a:cubicBezTo>
                    <a:cubicBezTo>
                      <a:pt x="291" y="628"/>
                      <a:pt x="291" y="627"/>
                      <a:pt x="291" y="627"/>
                    </a:cubicBezTo>
                    <a:cubicBezTo>
                      <a:pt x="291" y="239"/>
                      <a:pt x="291" y="239"/>
                      <a:pt x="291" y="239"/>
                    </a:cubicBezTo>
                    <a:cubicBezTo>
                      <a:pt x="293" y="240"/>
                      <a:pt x="295" y="240"/>
                      <a:pt x="296" y="241"/>
                    </a:cubicBezTo>
                    <a:cubicBezTo>
                      <a:pt x="308" y="244"/>
                      <a:pt x="319" y="251"/>
                      <a:pt x="330" y="259"/>
                    </a:cubicBezTo>
                    <a:cubicBezTo>
                      <a:pt x="341" y="267"/>
                      <a:pt x="352" y="277"/>
                      <a:pt x="362" y="289"/>
                    </a:cubicBezTo>
                    <a:cubicBezTo>
                      <a:pt x="434" y="376"/>
                      <a:pt x="385" y="546"/>
                      <a:pt x="384" y="548"/>
                    </a:cubicBezTo>
                    <a:cubicBezTo>
                      <a:pt x="384" y="548"/>
                      <a:pt x="384" y="548"/>
                      <a:pt x="384" y="548"/>
                    </a:cubicBezTo>
                    <a:cubicBezTo>
                      <a:pt x="383" y="553"/>
                      <a:pt x="386" y="560"/>
                      <a:pt x="392" y="562"/>
                    </a:cubicBezTo>
                    <a:cubicBezTo>
                      <a:pt x="395" y="563"/>
                      <a:pt x="399" y="562"/>
                      <a:pt x="401" y="560"/>
                    </a:cubicBezTo>
                    <a:cubicBezTo>
                      <a:pt x="403" y="559"/>
                      <a:pt x="404" y="558"/>
                      <a:pt x="405" y="554"/>
                    </a:cubicBezTo>
                    <a:cubicBezTo>
                      <a:pt x="406" y="554"/>
                      <a:pt x="406" y="554"/>
                      <a:pt x="406" y="554"/>
                    </a:cubicBezTo>
                    <a:cubicBezTo>
                      <a:pt x="406" y="553"/>
                      <a:pt x="408" y="549"/>
                      <a:pt x="411" y="546"/>
                    </a:cubicBezTo>
                    <a:cubicBezTo>
                      <a:pt x="418" y="533"/>
                      <a:pt x="433" y="510"/>
                      <a:pt x="447" y="472"/>
                    </a:cubicBezTo>
                    <a:cubicBezTo>
                      <a:pt x="457" y="447"/>
                      <a:pt x="463" y="421"/>
                      <a:pt x="465" y="396"/>
                    </a:cubicBezTo>
                    <a:cubicBezTo>
                      <a:pt x="469" y="360"/>
                      <a:pt x="465" y="324"/>
                      <a:pt x="453" y="291"/>
                    </a:cubicBezTo>
                    <a:cubicBezTo>
                      <a:pt x="441" y="257"/>
                      <a:pt x="419" y="234"/>
                      <a:pt x="398" y="213"/>
                    </a:cubicBezTo>
                    <a:moveTo>
                      <a:pt x="286" y="23"/>
                    </a:moveTo>
                    <a:cubicBezTo>
                      <a:pt x="286" y="23"/>
                      <a:pt x="286" y="23"/>
                      <a:pt x="286" y="23"/>
                    </a:cubicBezTo>
                    <a:cubicBezTo>
                      <a:pt x="286" y="23"/>
                      <a:pt x="286" y="23"/>
                      <a:pt x="286" y="23"/>
                    </a:cubicBezTo>
                    <a:cubicBezTo>
                      <a:pt x="286" y="23"/>
                      <a:pt x="286" y="23"/>
                      <a:pt x="286" y="2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任意多边形: 形状 21">
                <a:extLst>
                  <a:ext uri="{FF2B5EF4-FFF2-40B4-BE49-F238E27FC236}">
                    <a16:creationId xmlns:a16="http://schemas.microsoft.com/office/drawing/2014/main" id="{016055E6-8AC1-4644-86FF-7CD2FB5E2F59}"/>
                  </a:ext>
                </a:extLst>
              </p:cNvPr>
              <p:cNvSpPr/>
              <p:nvPr/>
            </p:nvSpPr>
            <p:spPr bwMode="auto">
              <a:xfrm>
                <a:off x="6383356" y="6678449"/>
                <a:ext cx="354013" cy="347663"/>
              </a:xfrm>
              <a:custGeom>
                <a:avLst/>
                <a:gdLst>
                  <a:gd name="T0" fmla="*/ 240 w 240"/>
                  <a:gd name="T1" fmla="*/ 0 h 236"/>
                  <a:gd name="T2" fmla="*/ 0 w 240"/>
                  <a:gd name="T3" fmla="*/ 212 h 236"/>
                  <a:gd name="T4" fmla="*/ 74 w 240"/>
                  <a:gd name="T5" fmla="*/ 236 h 236"/>
                  <a:gd name="T6" fmla="*/ 74 w 240"/>
                  <a:gd name="T7" fmla="*/ 236 h 236"/>
                  <a:gd name="T8" fmla="*/ 75 w 240"/>
                  <a:gd name="T9" fmla="*/ 236 h 236"/>
                  <a:gd name="T10" fmla="*/ 75 w 240"/>
                  <a:gd name="T11" fmla="*/ 236 h 236"/>
                  <a:gd name="T12" fmla="*/ 75 w 240"/>
                  <a:gd name="T13" fmla="*/ 236 h 236"/>
                  <a:gd name="T14" fmla="*/ 75 w 240"/>
                  <a:gd name="T15" fmla="*/ 236 h 236"/>
                  <a:gd name="T16" fmla="*/ 75 w 240"/>
                  <a:gd name="T17" fmla="*/ 236 h 236"/>
                  <a:gd name="T18" fmla="*/ 75 w 240"/>
                  <a:gd name="T19" fmla="*/ 236 h 236"/>
                  <a:gd name="T20" fmla="*/ 76 w 240"/>
                  <a:gd name="T21" fmla="*/ 236 h 236"/>
                  <a:gd name="T22" fmla="*/ 76 w 240"/>
                  <a:gd name="T23" fmla="*/ 236 h 236"/>
                  <a:gd name="T24" fmla="*/ 76 w 240"/>
                  <a:gd name="T25" fmla="*/ 236 h 236"/>
                  <a:gd name="T26" fmla="*/ 76 w 240"/>
                  <a:gd name="T27" fmla="*/ 236 h 236"/>
                  <a:gd name="T28" fmla="*/ 76 w 240"/>
                  <a:gd name="T29" fmla="*/ 236 h 236"/>
                  <a:gd name="T30" fmla="*/ 76 w 240"/>
                  <a:gd name="T31" fmla="*/ 236 h 236"/>
                  <a:gd name="T32" fmla="*/ 77 w 240"/>
                  <a:gd name="T33" fmla="*/ 236 h 236"/>
                  <a:gd name="T34" fmla="*/ 77 w 240"/>
                  <a:gd name="T35" fmla="*/ 236 h 236"/>
                  <a:gd name="T36" fmla="*/ 77 w 240"/>
                  <a:gd name="T37" fmla="*/ 236 h 236"/>
                  <a:gd name="T38" fmla="*/ 77 w 240"/>
                  <a:gd name="T39" fmla="*/ 236 h 236"/>
                  <a:gd name="T40" fmla="*/ 77 w 240"/>
                  <a:gd name="T41" fmla="*/ 236 h 236"/>
                  <a:gd name="T42" fmla="*/ 143 w 240"/>
                  <a:gd name="T43" fmla="*/ 223 h 236"/>
                  <a:gd name="T44" fmla="*/ 240 w 240"/>
                  <a:gd name="T45" fmla="*/ 106 h 236"/>
                  <a:gd name="T46" fmla="*/ 240 w 240"/>
                  <a:gd name="T47" fmla="*/ 104 h 236"/>
                  <a:gd name="T48" fmla="*/ 240 w 24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6">
                    <a:moveTo>
                      <a:pt x="240" y="0"/>
                    </a:moveTo>
                    <a:cubicBezTo>
                      <a:pt x="167" y="146"/>
                      <a:pt x="64" y="196"/>
                      <a:pt x="0" y="212"/>
                    </a:cubicBezTo>
                    <a:cubicBezTo>
                      <a:pt x="20" y="227"/>
                      <a:pt x="46" y="236"/>
                      <a:pt x="74" y="236"/>
                    </a:cubicBezTo>
                    <a:cubicBezTo>
                      <a:pt x="74" y="236"/>
                      <a:pt x="74" y="236"/>
                      <a:pt x="74" y="236"/>
                    </a:cubicBezTo>
                    <a:cubicBezTo>
                      <a:pt x="74"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98" y="236"/>
                      <a:pt x="121" y="232"/>
                      <a:pt x="143" y="223"/>
                    </a:cubicBezTo>
                    <a:cubicBezTo>
                      <a:pt x="198" y="200"/>
                      <a:pt x="236" y="153"/>
                      <a:pt x="240" y="106"/>
                    </a:cubicBezTo>
                    <a:cubicBezTo>
                      <a:pt x="240" y="105"/>
                      <a:pt x="240" y="104"/>
                      <a:pt x="240" y="104"/>
                    </a:cubicBezTo>
                    <a:cubicBezTo>
                      <a:pt x="240" y="0"/>
                      <a:pt x="240" y="0"/>
                      <a:pt x="2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4" name="组合 13">
              <a:extLst>
                <a:ext uri="{FF2B5EF4-FFF2-40B4-BE49-F238E27FC236}">
                  <a16:creationId xmlns:a16="http://schemas.microsoft.com/office/drawing/2014/main" id="{A9591E6E-B94C-443C-BF76-2AC1DADED579}"/>
                </a:ext>
              </a:extLst>
            </p:cNvPr>
            <p:cNvGrpSpPr/>
            <p:nvPr/>
          </p:nvGrpSpPr>
          <p:grpSpPr>
            <a:xfrm>
              <a:off x="10890487" y="638118"/>
              <a:ext cx="457907" cy="713948"/>
              <a:chOff x="4732356" y="5914862"/>
              <a:chExt cx="979488" cy="1527175"/>
            </a:xfrm>
          </p:grpSpPr>
          <p:sp>
            <p:nvSpPr>
              <p:cNvPr id="18" name="任意多边形: 形状 17">
                <a:extLst>
                  <a:ext uri="{FF2B5EF4-FFF2-40B4-BE49-F238E27FC236}">
                    <a16:creationId xmlns:a16="http://schemas.microsoft.com/office/drawing/2014/main" id="{3331B334-320B-4D71-BF6F-BE60D1D7CA3E}"/>
                  </a:ext>
                </a:extLst>
              </p:cNvPr>
              <p:cNvSpPr/>
              <p:nvPr/>
            </p:nvSpPr>
            <p:spPr bwMode="auto">
              <a:xfrm>
                <a:off x="4732356" y="5914862"/>
                <a:ext cx="979488" cy="1527175"/>
              </a:xfrm>
              <a:custGeom>
                <a:avLst/>
                <a:gdLst>
                  <a:gd name="T0" fmla="*/ 450 w 664"/>
                  <a:gd name="T1" fmla="*/ 1 h 1038"/>
                  <a:gd name="T2" fmla="*/ 440 w 664"/>
                  <a:gd name="T3" fmla="*/ 3 h 1038"/>
                  <a:gd name="T4" fmla="*/ 23 w 664"/>
                  <a:gd name="T5" fmla="*/ 279 h 1038"/>
                  <a:gd name="T6" fmla="*/ 18 w 664"/>
                  <a:gd name="T7" fmla="*/ 282 h 1038"/>
                  <a:gd name="T8" fmla="*/ 16 w 664"/>
                  <a:gd name="T9" fmla="*/ 293 h 1038"/>
                  <a:gd name="T10" fmla="*/ 166 w 664"/>
                  <a:gd name="T11" fmla="*/ 777 h 1038"/>
                  <a:gd name="T12" fmla="*/ 158 w 664"/>
                  <a:gd name="T13" fmla="*/ 790 h 1038"/>
                  <a:gd name="T14" fmla="*/ 79 w 664"/>
                  <a:gd name="T15" fmla="*/ 827 h 1038"/>
                  <a:gd name="T16" fmla="*/ 38 w 664"/>
                  <a:gd name="T17" fmla="*/ 1003 h 1038"/>
                  <a:gd name="T18" fmla="*/ 121 w 664"/>
                  <a:gd name="T19" fmla="*/ 1036 h 1038"/>
                  <a:gd name="T20" fmla="*/ 159 w 664"/>
                  <a:gd name="T21" fmla="*/ 1030 h 1038"/>
                  <a:gd name="T22" fmla="*/ 219 w 664"/>
                  <a:gd name="T23" fmla="*/ 997 h 1038"/>
                  <a:gd name="T24" fmla="*/ 277 w 664"/>
                  <a:gd name="T25" fmla="*/ 853 h 1038"/>
                  <a:gd name="T26" fmla="*/ 277 w 664"/>
                  <a:gd name="T27" fmla="*/ 852 h 1038"/>
                  <a:gd name="T28" fmla="*/ 158 w 664"/>
                  <a:gd name="T29" fmla="*/ 470 h 1038"/>
                  <a:gd name="T30" fmla="*/ 162 w 664"/>
                  <a:gd name="T31" fmla="*/ 458 h 1038"/>
                  <a:gd name="T32" fmla="*/ 438 w 664"/>
                  <a:gd name="T33" fmla="*/ 275 h 1038"/>
                  <a:gd name="T34" fmla="*/ 454 w 664"/>
                  <a:gd name="T35" fmla="*/ 280 h 1038"/>
                  <a:gd name="T36" fmla="*/ 539 w 664"/>
                  <a:gd name="T37" fmla="*/ 556 h 1038"/>
                  <a:gd name="T38" fmla="*/ 531 w 664"/>
                  <a:gd name="T39" fmla="*/ 569 h 1038"/>
                  <a:gd name="T40" fmla="*/ 453 w 664"/>
                  <a:gd name="T41" fmla="*/ 606 h 1038"/>
                  <a:gd name="T42" fmla="*/ 395 w 664"/>
                  <a:gd name="T43" fmla="*/ 694 h 1038"/>
                  <a:gd name="T44" fmla="*/ 411 w 664"/>
                  <a:gd name="T45" fmla="*/ 782 h 1038"/>
                  <a:gd name="T46" fmla="*/ 495 w 664"/>
                  <a:gd name="T47" fmla="*/ 815 h 1038"/>
                  <a:gd name="T48" fmla="*/ 592 w 664"/>
                  <a:gd name="T49" fmla="*/ 776 h 1038"/>
                  <a:gd name="T50" fmla="*/ 650 w 664"/>
                  <a:gd name="T51" fmla="*/ 631 h 1038"/>
                  <a:gd name="T52" fmla="*/ 650 w 664"/>
                  <a:gd name="T53" fmla="*/ 630 h 1038"/>
                  <a:gd name="T54" fmla="*/ 457 w 664"/>
                  <a:gd name="T55" fmla="*/ 9 h 1038"/>
                  <a:gd name="T56" fmla="*/ 450 w 664"/>
                  <a:gd name="T57" fmla="*/ 1 h 1038"/>
                  <a:gd name="T58" fmla="*/ 416 w 664"/>
                  <a:gd name="T59" fmla="*/ 158 h 1038"/>
                  <a:gd name="T60" fmla="*/ 422 w 664"/>
                  <a:gd name="T61" fmla="*/ 178 h 1038"/>
                  <a:gd name="T62" fmla="*/ 418 w 664"/>
                  <a:gd name="T63" fmla="*/ 190 h 1038"/>
                  <a:gd name="T64" fmla="*/ 142 w 664"/>
                  <a:gd name="T65" fmla="*/ 374 h 1038"/>
                  <a:gd name="T66" fmla="*/ 127 w 664"/>
                  <a:gd name="T67" fmla="*/ 368 h 1038"/>
                  <a:gd name="T68" fmla="*/ 120 w 664"/>
                  <a:gd name="T69" fmla="*/ 348 h 1038"/>
                  <a:gd name="T70" fmla="*/ 124 w 664"/>
                  <a:gd name="T71" fmla="*/ 336 h 1038"/>
                  <a:gd name="T72" fmla="*/ 400 w 664"/>
                  <a:gd name="T73" fmla="*/ 153 h 1038"/>
                  <a:gd name="T74" fmla="*/ 416 w 664"/>
                  <a:gd name="T75" fmla="*/ 15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4" h="1038">
                    <a:moveTo>
                      <a:pt x="450" y="1"/>
                    </a:moveTo>
                    <a:cubicBezTo>
                      <a:pt x="446" y="0"/>
                      <a:pt x="443" y="1"/>
                      <a:pt x="440" y="3"/>
                    </a:cubicBezTo>
                    <a:cubicBezTo>
                      <a:pt x="440" y="3"/>
                      <a:pt x="32" y="273"/>
                      <a:pt x="23" y="279"/>
                    </a:cubicBezTo>
                    <a:cubicBezTo>
                      <a:pt x="21" y="280"/>
                      <a:pt x="19" y="281"/>
                      <a:pt x="18" y="282"/>
                    </a:cubicBezTo>
                    <a:cubicBezTo>
                      <a:pt x="16" y="285"/>
                      <a:pt x="15" y="289"/>
                      <a:pt x="16" y="293"/>
                    </a:cubicBezTo>
                    <a:cubicBezTo>
                      <a:pt x="166" y="777"/>
                      <a:pt x="166" y="777"/>
                      <a:pt x="166" y="777"/>
                    </a:cubicBezTo>
                    <a:cubicBezTo>
                      <a:pt x="168" y="783"/>
                      <a:pt x="164" y="789"/>
                      <a:pt x="158" y="790"/>
                    </a:cubicBezTo>
                    <a:cubicBezTo>
                      <a:pt x="131" y="795"/>
                      <a:pt x="103" y="808"/>
                      <a:pt x="79" y="827"/>
                    </a:cubicBezTo>
                    <a:cubicBezTo>
                      <a:pt x="18" y="877"/>
                      <a:pt x="0" y="956"/>
                      <a:pt x="38" y="1003"/>
                    </a:cubicBezTo>
                    <a:cubicBezTo>
                      <a:pt x="57" y="1026"/>
                      <a:pt x="87" y="1038"/>
                      <a:pt x="121" y="1036"/>
                    </a:cubicBezTo>
                    <a:cubicBezTo>
                      <a:pt x="134" y="1036"/>
                      <a:pt x="146" y="1033"/>
                      <a:pt x="159" y="1030"/>
                    </a:cubicBezTo>
                    <a:cubicBezTo>
                      <a:pt x="180" y="1023"/>
                      <a:pt x="200" y="1012"/>
                      <a:pt x="219" y="997"/>
                    </a:cubicBezTo>
                    <a:cubicBezTo>
                      <a:pt x="267" y="958"/>
                      <a:pt x="290" y="900"/>
                      <a:pt x="277" y="853"/>
                    </a:cubicBezTo>
                    <a:cubicBezTo>
                      <a:pt x="277" y="852"/>
                      <a:pt x="277" y="852"/>
                      <a:pt x="277" y="852"/>
                    </a:cubicBezTo>
                    <a:cubicBezTo>
                      <a:pt x="158" y="470"/>
                      <a:pt x="158" y="470"/>
                      <a:pt x="158" y="470"/>
                    </a:cubicBezTo>
                    <a:cubicBezTo>
                      <a:pt x="157" y="465"/>
                      <a:pt x="158" y="461"/>
                      <a:pt x="162" y="458"/>
                    </a:cubicBezTo>
                    <a:cubicBezTo>
                      <a:pt x="438" y="275"/>
                      <a:pt x="438" y="275"/>
                      <a:pt x="438" y="275"/>
                    </a:cubicBezTo>
                    <a:cubicBezTo>
                      <a:pt x="444" y="271"/>
                      <a:pt x="452" y="274"/>
                      <a:pt x="454" y="280"/>
                    </a:cubicBezTo>
                    <a:cubicBezTo>
                      <a:pt x="539" y="556"/>
                      <a:pt x="539" y="556"/>
                      <a:pt x="539" y="556"/>
                    </a:cubicBezTo>
                    <a:cubicBezTo>
                      <a:pt x="541" y="562"/>
                      <a:pt x="537" y="568"/>
                      <a:pt x="531" y="569"/>
                    </a:cubicBezTo>
                    <a:cubicBezTo>
                      <a:pt x="504" y="574"/>
                      <a:pt x="476" y="587"/>
                      <a:pt x="453" y="606"/>
                    </a:cubicBezTo>
                    <a:cubicBezTo>
                      <a:pt x="424" y="630"/>
                      <a:pt x="403" y="661"/>
                      <a:pt x="395" y="694"/>
                    </a:cubicBezTo>
                    <a:cubicBezTo>
                      <a:pt x="386" y="728"/>
                      <a:pt x="392" y="759"/>
                      <a:pt x="411" y="782"/>
                    </a:cubicBezTo>
                    <a:cubicBezTo>
                      <a:pt x="430" y="805"/>
                      <a:pt x="460" y="817"/>
                      <a:pt x="495" y="815"/>
                    </a:cubicBezTo>
                    <a:cubicBezTo>
                      <a:pt x="528" y="814"/>
                      <a:pt x="563" y="800"/>
                      <a:pt x="592" y="776"/>
                    </a:cubicBezTo>
                    <a:cubicBezTo>
                      <a:pt x="641" y="736"/>
                      <a:pt x="664" y="678"/>
                      <a:pt x="650" y="631"/>
                    </a:cubicBezTo>
                    <a:cubicBezTo>
                      <a:pt x="650" y="630"/>
                      <a:pt x="650" y="630"/>
                      <a:pt x="650" y="630"/>
                    </a:cubicBezTo>
                    <a:cubicBezTo>
                      <a:pt x="457" y="9"/>
                      <a:pt x="457" y="9"/>
                      <a:pt x="457" y="9"/>
                    </a:cubicBezTo>
                    <a:cubicBezTo>
                      <a:pt x="456" y="5"/>
                      <a:pt x="453" y="2"/>
                      <a:pt x="450" y="1"/>
                    </a:cubicBezTo>
                    <a:moveTo>
                      <a:pt x="416" y="158"/>
                    </a:moveTo>
                    <a:cubicBezTo>
                      <a:pt x="422" y="178"/>
                      <a:pt x="422" y="178"/>
                      <a:pt x="422" y="178"/>
                    </a:cubicBezTo>
                    <a:cubicBezTo>
                      <a:pt x="423" y="182"/>
                      <a:pt x="422" y="187"/>
                      <a:pt x="418" y="190"/>
                    </a:cubicBezTo>
                    <a:cubicBezTo>
                      <a:pt x="142" y="374"/>
                      <a:pt x="142" y="374"/>
                      <a:pt x="142" y="374"/>
                    </a:cubicBezTo>
                    <a:cubicBezTo>
                      <a:pt x="136" y="378"/>
                      <a:pt x="129" y="375"/>
                      <a:pt x="127" y="368"/>
                    </a:cubicBezTo>
                    <a:cubicBezTo>
                      <a:pt x="120" y="348"/>
                      <a:pt x="120" y="348"/>
                      <a:pt x="120" y="348"/>
                    </a:cubicBezTo>
                    <a:cubicBezTo>
                      <a:pt x="119" y="343"/>
                      <a:pt x="120" y="338"/>
                      <a:pt x="124" y="336"/>
                    </a:cubicBezTo>
                    <a:cubicBezTo>
                      <a:pt x="400" y="153"/>
                      <a:pt x="400" y="153"/>
                      <a:pt x="400" y="153"/>
                    </a:cubicBezTo>
                    <a:cubicBezTo>
                      <a:pt x="406" y="149"/>
                      <a:pt x="414" y="152"/>
                      <a:pt x="416" y="15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任意多边形: 形状 18">
                <a:extLst>
                  <a:ext uri="{FF2B5EF4-FFF2-40B4-BE49-F238E27FC236}">
                    <a16:creationId xmlns:a16="http://schemas.microsoft.com/office/drawing/2014/main" id="{EE1E01CC-CC1F-4EF1-B368-82168C005654}"/>
                  </a:ext>
                </a:extLst>
              </p:cNvPr>
              <p:cNvSpPr/>
              <p:nvPr/>
            </p:nvSpPr>
            <p:spPr bwMode="auto">
              <a:xfrm>
                <a:off x="4843481" y="7011824"/>
                <a:ext cx="303213" cy="428625"/>
              </a:xfrm>
              <a:custGeom>
                <a:avLst/>
                <a:gdLst>
                  <a:gd name="T0" fmla="*/ 169 w 206"/>
                  <a:gd name="T1" fmla="*/ 0 h 291"/>
                  <a:gd name="T2" fmla="*/ 0 w 206"/>
                  <a:gd name="T3" fmla="*/ 284 h 291"/>
                  <a:gd name="T4" fmla="*/ 40 w 206"/>
                  <a:gd name="T5" fmla="*/ 291 h 291"/>
                  <a:gd name="T6" fmla="*/ 45 w 206"/>
                  <a:gd name="T7" fmla="*/ 291 h 291"/>
                  <a:gd name="T8" fmla="*/ 46 w 206"/>
                  <a:gd name="T9" fmla="*/ 291 h 291"/>
                  <a:gd name="T10" fmla="*/ 46 w 206"/>
                  <a:gd name="T11" fmla="*/ 291 h 291"/>
                  <a:gd name="T12" fmla="*/ 46 w 206"/>
                  <a:gd name="T13" fmla="*/ 291 h 291"/>
                  <a:gd name="T14" fmla="*/ 46 w 206"/>
                  <a:gd name="T15" fmla="*/ 291 h 291"/>
                  <a:gd name="T16" fmla="*/ 84 w 206"/>
                  <a:gd name="T17" fmla="*/ 285 h 291"/>
                  <a:gd name="T18" fmla="*/ 144 w 206"/>
                  <a:gd name="T19" fmla="*/ 252 h 291"/>
                  <a:gd name="T20" fmla="*/ 206 w 206"/>
                  <a:gd name="T21" fmla="*/ 135 h 291"/>
                  <a:gd name="T22" fmla="*/ 202 w 206"/>
                  <a:gd name="T23" fmla="*/ 108 h 291"/>
                  <a:gd name="T24" fmla="*/ 202 w 206"/>
                  <a:gd name="T25" fmla="*/ 107 h 291"/>
                  <a:gd name="T26" fmla="*/ 169 w 206"/>
                  <a:gd name="T2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91">
                    <a:moveTo>
                      <a:pt x="169" y="0"/>
                    </a:moveTo>
                    <a:cubicBezTo>
                      <a:pt x="144" y="166"/>
                      <a:pt x="59" y="247"/>
                      <a:pt x="0" y="284"/>
                    </a:cubicBezTo>
                    <a:cubicBezTo>
                      <a:pt x="12" y="289"/>
                      <a:pt x="26" y="291"/>
                      <a:pt x="40" y="291"/>
                    </a:cubicBezTo>
                    <a:cubicBezTo>
                      <a:pt x="42" y="291"/>
                      <a:pt x="44" y="291"/>
                      <a:pt x="45" y="291"/>
                    </a:cubicBezTo>
                    <a:cubicBezTo>
                      <a:pt x="45" y="291"/>
                      <a:pt x="45" y="291"/>
                      <a:pt x="46" y="291"/>
                    </a:cubicBezTo>
                    <a:cubicBezTo>
                      <a:pt x="46" y="291"/>
                      <a:pt x="46" y="291"/>
                      <a:pt x="46" y="291"/>
                    </a:cubicBezTo>
                    <a:cubicBezTo>
                      <a:pt x="46" y="291"/>
                      <a:pt x="46" y="291"/>
                      <a:pt x="46" y="291"/>
                    </a:cubicBezTo>
                    <a:cubicBezTo>
                      <a:pt x="46" y="291"/>
                      <a:pt x="46" y="291"/>
                      <a:pt x="46" y="291"/>
                    </a:cubicBezTo>
                    <a:cubicBezTo>
                      <a:pt x="59" y="291"/>
                      <a:pt x="71" y="288"/>
                      <a:pt x="84" y="285"/>
                    </a:cubicBezTo>
                    <a:cubicBezTo>
                      <a:pt x="105" y="278"/>
                      <a:pt x="125" y="267"/>
                      <a:pt x="144" y="252"/>
                    </a:cubicBezTo>
                    <a:cubicBezTo>
                      <a:pt x="183" y="220"/>
                      <a:pt x="206" y="176"/>
                      <a:pt x="206" y="135"/>
                    </a:cubicBezTo>
                    <a:cubicBezTo>
                      <a:pt x="206" y="126"/>
                      <a:pt x="204" y="117"/>
                      <a:pt x="202" y="108"/>
                    </a:cubicBezTo>
                    <a:cubicBezTo>
                      <a:pt x="202" y="107"/>
                      <a:pt x="202" y="107"/>
                      <a:pt x="202" y="107"/>
                    </a:cubicBezTo>
                    <a:cubicBezTo>
                      <a:pt x="169" y="0"/>
                      <a:pt x="169" y="0"/>
                      <a:pt x="16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任意多边形: 形状 19">
                <a:extLst>
                  <a:ext uri="{FF2B5EF4-FFF2-40B4-BE49-F238E27FC236}">
                    <a16:creationId xmlns:a16="http://schemas.microsoft.com/office/drawing/2014/main" id="{F3472A75-5911-45DE-B5E1-ED339CAE4363}"/>
                  </a:ext>
                </a:extLst>
              </p:cNvPr>
              <p:cNvSpPr/>
              <p:nvPr/>
            </p:nvSpPr>
            <p:spPr bwMode="auto">
              <a:xfrm>
                <a:off x="5391168" y="6716549"/>
                <a:ext cx="304800" cy="400050"/>
              </a:xfrm>
              <a:custGeom>
                <a:avLst/>
                <a:gdLst>
                  <a:gd name="T0" fmla="*/ 176 w 207"/>
                  <a:gd name="T1" fmla="*/ 0 h 271"/>
                  <a:gd name="T2" fmla="*/ 0 w 207"/>
                  <a:gd name="T3" fmla="*/ 263 h 271"/>
                  <a:gd name="T4" fmla="*/ 41 w 207"/>
                  <a:gd name="T5" fmla="*/ 271 h 271"/>
                  <a:gd name="T6" fmla="*/ 48 w 207"/>
                  <a:gd name="T7" fmla="*/ 270 h 271"/>
                  <a:gd name="T8" fmla="*/ 145 w 207"/>
                  <a:gd name="T9" fmla="*/ 231 h 271"/>
                  <a:gd name="T10" fmla="*/ 207 w 207"/>
                  <a:gd name="T11" fmla="*/ 114 h 271"/>
                  <a:gd name="T12" fmla="*/ 207 w 207"/>
                  <a:gd name="T13" fmla="*/ 112 h 271"/>
                  <a:gd name="T14" fmla="*/ 203 w 207"/>
                  <a:gd name="T15" fmla="*/ 86 h 271"/>
                  <a:gd name="T16" fmla="*/ 203 w 207"/>
                  <a:gd name="T17" fmla="*/ 85 h 271"/>
                  <a:gd name="T18" fmla="*/ 180 w 207"/>
                  <a:gd name="T19" fmla="*/ 13 h 271"/>
                  <a:gd name="T20" fmla="*/ 178 w 207"/>
                  <a:gd name="T21" fmla="*/ 5 h 271"/>
                  <a:gd name="T22" fmla="*/ 176 w 207"/>
                  <a:gd name="T2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1">
                    <a:moveTo>
                      <a:pt x="176" y="0"/>
                    </a:moveTo>
                    <a:cubicBezTo>
                      <a:pt x="144" y="159"/>
                      <a:pt x="54" y="232"/>
                      <a:pt x="0" y="263"/>
                    </a:cubicBezTo>
                    <a:cubicBezTo>
                      <a:pt x="12" y="268"/>
                      <a:pt x="26" y="271"/>
                      <a:pt x="41" y="271"/>
                    </a:cubicBezTo>
                    <a:cubicBezTo>
                      <a:pt x="44" y="271"/>
                      <a:pt x="46" y="271"/>
                      <a:pt x="48" y="270"/>
                    </a:cubicBezTo>
                    <a:cubicBezTo>
                      <a:pt x="81" y="269"/>
                      <a:pt x="116" y="255"/>
                      <a:pt x="145" y="231"/>
                    </a:cubicBezTo>
                    <a:cubicBezTo>
                      <a:pt x="184" y="199"/>
                      <a:pt x="207" y="155"/>
                      <a:pt x="207" y="114"/>
                    </a:cubicBezTo>
                    <a:cubicBezTo>
                      <a:pt x="207" y="114"/>
                      <a:pt x="207" y="113"/>
                      <a:pt x="207" y="112"/>
                    </a:cubicBezTo>
                    <a:cubicBezTo>
                      <a:pt x="207" y="103"/>
                      <a:pt x="205" y="94"/>
                      <a:pt x="203" y="86"/>
                    </a:cubicBezTo>
                    <a:cubicBezTo>
                      <a:pt x="203" y="85"/>
                      <a:pt x="203" y="85"/>
                      <a:pt x="203" y="85"/>
                    </a:cubicBezTo>
                    <a:cubicBezTo>
                      <a:pt x="180" y="13"/>
                      <a:pt x="180" y="13"/>
                      <a:pt x="180" y="13"/>
                    </a:cubicBezTo>
                    <a:cubicBezTo>
                      <a:pt x="178" y="5"/>
                      <a:pt x="178" y="5"/>
                      <a:pt x="178" y="5"/>
                    </a:cubicBezTo>
                    <a:cubicBezTo>
                      <a:pt x="176" y="0"/>
                      <a:pt x="176" y="0"/>
                      <a:pt x="17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5" name="组合 14">
              <a:extLst>
                <a:ext uri="{FF2B5EF4-FFF2-40B4-BE49-F238E27FC236}">
                  <a16:creationId xmlns:a16="http://schemas.microsoft.com/office/drawing/2014/main" id="{401348A8-0569-4EF0-BDCE-178318AFD207}"/>
                </a:ext>
              </a:extLst>
            </p:cNvPr>
            <p:cNvGrpSpPr/>
            <p:nvPr/>
          </p:nvGrpSpPr>
          <p:grpSpPr>
            <a:xfrm rot="21095048">
              <a:off x="10570804" y="1772858"/>
              <a:ext cx="275123" cy="616655"/>
              <a:chOff x="7258068" y="6646699"/>
              <a:chExt cx="460375" cy="1031875"/>
            </a:xfrm>
          </p:grpSpPr>
          <p:sp>
            <p:nvSpPr>
              <p:cNvPr id="16" name="任意多边形: 形状 15">
                <a:extLst>
                  <a:ext uri="{FF2B5EF4-FFF2-40B4-BE49-F238E27FC236}">
                    <a16:creationId xmlns:a16="http://schemas.microsoft.com/office/drawing/2014/main" id="{2F122002-F623-40C3-AAA1-EA7392BEE1AB}"/>
                  </a:ext>
                </a:extLst>
              </p:cNvPr>
              <p:cNvSpPr/>
              <p:nvPr/>
            </p:nvSpPr>
            <p:spPr bwMode="auto">
              <a:xfrm>
                <a:off x="7258068" y="6646699"/>
                <a:ext cx="460375" cy="1031875"/>
              </a:xfrm>
              <a:custGeom>
                <a:avLst/>
                <a:gdLst>
                  <a:gd name="T0" fmla="*/ 303 w 313"/>
                  <a:gd name="T1" fmla="*/ 5 h 701"/>
                  <a:gd name="T2" fmla="*/ 246 w 313"/>
                  <a:gd name="T3" fmla="*/ 0 h 701"/>
                  <a:gd name="T4" fmla="*/ 235 w 313"/>
                  <a:gd name="T5" fmla="*/ 10 h 701"/>
                  <a:gd name="T6" fmla="*/ 198 w 313"/>
                  <a:gd name="T7" fmla="*/ 479 h 701"/>
                  <a:gd name="T8" fmla="*/ 183 w 313"/>
                  <a:gd name="T9" fmla="*/ 490 h 701"/>
                  <a:gd name="T10" fmla="*/ 105 w 313"/>
                  <a:gd name="T11" fmla="*/ 496 h 701"/>
                  <a:gd name="T12" fmla="*/ 25 w 313"/>
                  <a:gd name="T13" fmla="*/ 552 h 701"/>
                  <a:gd name="T14" fmla="*/ 8 w 313"/>
                  <a:gd name="T15" fmla="*/ 635 h 701"/>
                  <a:gd name="T16" fmla="*/ 104 w 313"/>
                  <a:gd name="T17" fmla="*/ 700 h 701"/>
                  <a:gd name="T18" fmla="*/ 168 w 313"/>
                  <a:gd name="T19" fmla="*/ 692 h 701"/>
                  <a:gd name="T20" fmla="*/ 268 w 313"/>
                  <a:gd name="T21" fmla="*/ 587 h 701"/>
                  <a:gd name="T22" fmla="*/ 268 w 313"/>
                  <a:gd name="T23" fmla="*/ 586 h 701"/>
                  <a:gd name="T24" fmla="*/ 313 w 313"/>
                  <a:gd name="T25" fmla="*/ 16 h 701"/>
                  <a:gd name="T26" fmla="*/ 303 w 313"/>
                  <a:gd name="T27"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701">
                    <a:moveTo>
                      <a:pt x="303" y="5"/>
                    </a:moveTo>
                    <a:cubicBezTo>
                      <a:pt x="246" y="0"/>
                      <a:pt x="246" y="0"/>
                      <a:pt x="246" y="0"/>
                    </a:cubicBezTo>
                    <a:cubicBezTo>
                      <a:pt x="240" y="0"/>
                      <a:pt x="235" y="4"/>
                      <a:pt x="235" y="10"/>
                    </a:cubicBezTo>
                    <a:cubicBezTo>
                      <a:pt x="198" y="479"/>
                      <a:pt x="198" y="479"/>
                      <a:pt x="198" y="479"/>
                    </a:cubicBezTo>
                    <a:cubicBezTo>
                      <a:pt x="198" y="486"/>
                      <a:pt x="191" y="492"/>
                      <a:pt x="183" y="490"/>
                    </a:cubicBezTo>
                    <a:cubicBezTo>
                      <a:pt x="159" y="486"/>
                      <a:pt x="131" y="488"/>
                      <a:pt x="105" y="496"/>
                    </a:cubicBezTo>
                    <a:cubicBezTo>
                      <a:pt x="72" y="507"/>
                      <a:pt x="43" y="527"/>
                      <a:pt x="25" y="552"/>
                    </a:cubicBezTo>
                    <a:cubicBezTo>
                      <a:pt x="6" y="579"/>
                      <a:pt x="0" y="608"/>
                      <a:pt x="8" y="635"/>
                    </a:cubicBezTo>
                    <a:cubicBezTo>
                      <a:pt x="20" y="672"/>
                      <a:pt x="59" y="696"/>
                      <a:pt x="104" y="700"/>
                    </a:cubicBezTo>
                    <a:cubicBezTo>
                      <a:pt x="125" y="701"/>
                      <a:pt x="146" y="699"/>
                      <a:pt x="168" y="692"/>
                    </a:cubicBezTo>
                    <a:cubicBezTo>
                      <a:pt x="223" y="674"/>
                      <a:pt x="263" y="632"/>
                      <a:pt x="268" y="587"/>
                    </a:cubicBezTo>
                    <a:cubicBezTo>
                      <a:pt x="268" y="586"/>
                      <a:pt x="268" y="586"/>
                      <a:pt x="268" y="586"/>
                    </a:cubicBezTo>
                    <a:cubicBezTo>
                      <a:pt x="313" y="16"/>
                      <a:pt x="313" y="16"/>
                      <a:pt x="313" y="16"/>
                    </a:cubicBezTo>
                    <a:cubicBezTo>
                      <a:pt x="313" y="10"/>
                      <a:pt x="309" y="5"/>
                      <a:pt x="303" y="5"/>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任意多边形: 形状 16">
                <a:extLst>
                  <a:ext uri="{FF2B5EF4-FFF2-40B4-BE49-F238E27FC236}">
                    <a16:creationId xmlns:a16="http://schemas.microsoft.com/office/drawing/2014/main" id="{AE7D3E59-9624-4053-8A7A-C4476CDAA99F}"/>
                  </a:ext>
                </a:extLst>
              </p:cNvPr>
              <p:cNvSpPr/>
              <p:nvPr/>
            </p:nvSpPr>
            <p:spPr bwMode="auto">
              <a:xfrm>
                <a:off x="7310456" y="7407112"/>
                <a:ext cx="350838" cy="269875"/>
              </a:xfrm>
              <a:custGeom>
                <a:avLst/>
                <a:gdLst>
                  <a:gd name="T0" fmla="*/ 238 w 238"/>
                  <a:gd name="T1" fmla="*/ 0 h 183"/>
                  <a:gd name="T2" fmla="*/ 0 w 238"/>
                  <a:gd name="T3" fmla="*/ 157 h 183"/>
                  <a:gd name="T4" fmla="*/ 66 w 238"/>
                  <a:gd name="T5" fmla="*/ 182 h 183"/>
                  <a:gd name="T6" fmla="*/ 66 w 238"/>
                  <a:gd name="T7" fmla="*/ 182 h 183"/>
                  <a:gd name="T8" fmla="*/ 66 w 238"/>
                  <a:gd name="T9" fmla="*/ 182 h 183"/>
                  <a:gd name="T10" fmla="*/ 66 w 238"/>
                  <a:gd name="T11" fmla="*/ 182 h 183"/>
                  <a:gd name="T12" fmla="*/ 67 w 238"/>
                  <a:gd name="T13" fmla="*/ 182 h 183"/>
                  <a:gd name="T14" fmla="*/ 67 w 238"/>
                  <a:gd name="T15" fmla="*/ 182 h 183"/>
                  <a:gd name="T16" fmla="*/ 67 w 238"/>
                  <a:gd name="T17" fmla="*/ 182 h 183"/>
                  <a:gd name="T18" fmla="*/ 67 w 238"/>
                  <a:gd name="T19" fmla="*/ 182 h 183"/>
                  <a:gd name="T20" fmla="*/ 67 w 238"/>
                  <a:gd name="T21" fmla="*/ 182 h 183"/>
                  <a:gd name="T22" fmla="*/ 67 w 238"/>
                  <a:gd name="T23" fmla="*/ 182 h 183"/>
                  <a:gd name="T24" fmla="*/ 67 w 238"/>
                  <a:gd name="T25" fmla="*/ 182 h 183"/>
                  <a:gd name="T26" fmla="*/ 68 w 238"/>
                  <a:gd name="T27" fmla="*/ 183 h 183"/>
                  <a:gd name="T28" fmla="*/ 68 w 238"/>
                  <a:gd name="T29" fmla="*/ 183 h 183"/>
                  <a:gd name="T30" fmla="*/ 68 w 238"/>
                  <a:gd name="T31" fmla="*/ 183 h 183"/>
                  <a:gd name="T32" fmla="*/ 68 w 238"/>
                  <a:gd name="T33" fmla="*/ 183 h 183"/>
                  <a:gd name="T34" fmla="*/ 68 w 238"/>
                  <a:gd name="T35" fmla="*/ 183 h 183"/>
                  <a:gd name="T36" fmla="*/ 68 w 238"/>
                  <a:gd name="T37" fmla="*/ 183 h 183"/>
                  <a:gd name="T38" fmla="*/ 80 w 238"/>
                  <a:gd name="T39" fmla="*/ 183 h 183"/>
                  <a:gd name="T40" fmla="*/ 132 w 238"/>
                  <a:gd name="T41" fmla="*/ 175 h 183"/>
                  <a:gd name="T42" fmla="*/ 232 w 238"/>
                  <a:gd name="T43" fmla="*/ 70 h 183"/>
                  <a:gd name="T44" fmla="*/ 232 w 238"/>
                  <a:gd name="T45" fmla="*/ 69 h 183"/>
                  <a:gd name="T46" fmla="*/ 238 w 238"/>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83">
                    <a:moveTo>
                      <a:pt x="238" y="0"/>
                    </a:moveTo>
                    <a:cubicBezTo>
                      <a:pt x="156" y="118"/>
                      <a:pt x="57" y="150"/>
                      <a:pt x="0" y="157"/>
                    </a:cubicBezTo>
                    <a:cubicBezTo>
                      <a:pt x="17" y="171"/>
                      <a:pt x="40" y="180"/>
                      <a:pt x="66" y="182"/>
                    </a:cubicBezTo>
                    <a:cubicBezTo>
                      <a:pt x="66" y="182"/>
                      <a:pt x="66" y="182"/>
                      <a:pt x="66" y="182"/>
                    </a:cubicBezTo>
                    <a:cubicBezTo>
                      <a:pt x="66" y="182"/>
                      <a:pt x="66" y="182"/>
                      <a:pt x="66" y="182"/>
                    </a:cubicBezTo>
                    <a:cubicBezTo>
                      <a:pt x="66" y="182"/>
                      <a:pt x="66" y="182"/>
                      <a:pt x="66" y="182"/>
                    </a:cubicBezTo>
                    <a:cubicBezTo>
                      <a:pt x="66" y="182"/>
                      <a:pt x="66"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72" y="183"/>
                      <a:pt x="76" y="183"/>
                      <a:pt x="80" y="183"/>
                    </a:cubicBezTo>
                    <a:cubicBezTo>
                      <a:pt x="97" y="183"/>
                      <a:pt x="115" y="180"/>
                      <a:pt x="132" y="175"/>
                    </a:cubicBezTo>
                    <a:cubicBezTo>
                      <a:pt x="187" y="157"/>
                      <a:pt x="227" y="115"/>
                      <a:pt x="232" y="70"/>
                    </a:cubicBezTo>
                    <a:cubicBezTo>
                      <a:pt x="232" y="69"/>
                      <a:pt x="232" y="69"/>
                      <a:pt x="232" y="69"/>
                    </a:cubicBezTo>
                    <a:cubicBezTo>
                      <a:pt x="238" y="0"/>
                      <a:pt x="238" y="0"/>
                      <a:pt x="23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9801" name="副标题 9800"/>
          <p:cNvSpPr>
            <a:spLocks noGrp="1"/>
          </p:cNvSpPr>
          <p:nvPr userDrawn="1">
            <p:ph type="subTitle" idx="1" hasCustomPrompt="1"/>
          </p:nvPr>
        </p:nvSpPr>
        <p:spPr>
          <a:xfrm>
            <a:off x="673100" y="3587890"/>
            <a:ext cx="3480918" cy="395454"/>
          </a:xfrm>
          <a:prstGeom prst="roundRect">
            <a:avLst>
              <a:gd name="adj" fmla="val 34330"/>
            </a:avLst>
          </a:prstGeom>
          <a:solidFill>
            <a:schemeClr val="accent4"/>
          </a:solidFill>
        </p:spPr>
        <p:txBody>
          <a:bodyPr anchor="ctr">
            <a:normAutofit/>
          </a:bodyPr>
          <a:lstStyle>
            <a:lvl1pPr marL="0" indent="0" algn="l">
              <a:buNone/>
              <a:defRPr sz="16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9801"/>
          <p:cNvSpPr>
            <a:spLocks noGrp="1"/>
          </p:cNvSpPr>
          <p:nvPr userDrawn="1">
            <p:ph type="ctrTitle" hasCustomPrompt="1"/>
          </p:nvPr>
        </p:nvSpPr>
        <p:spPr>
          <a:xfrm>
            <a:off x="673099" y="1650842"/>
            <a:ext cx="5893069" cy="1848148"/>
          </a:xfrm>
        </p:spPr>
        <p:txBody>
          <a:bodyPr anchor="b">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673099" y="5356817"/>
            <a:ext cx="5893069"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2"/>
          <p:cNvSpPr>
            <a:spLocks noGrp="1"/>
          </p:cNvSpPr>
          <p:nvPr userDrawn="1">
            <p:ph type="body" sz="quarter" idx="11" hasCustomPrompt="1"/>
          </p:nvPr>
        </p:nvSpPr>
        <p:spPr>
          <a:xfrm>
            <a:off x="673099" y="5653088"/>
            <a:ext cx="5893069"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9486418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9"/>
          <p:cNvSpPr>
            <a:spLocks noGrp="1"/>
          </p:cNvSpPr>
          <p:nvPr userDrawn="1">
            <p:ph type="title"/>
          </p:nvPr>
        </p:nvSpPr>
        <p:spPr>
          <a:xfrm>
            <a:off x="5933497" y="2933741"/>
            <a:ext cx="4493202"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934613" y="3829091"/>
            <a:ext cx="4493202"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2" name="组合 1">
            <a:extLst>
              <a:ext uri="{FF2B5EF4-FFF2-40B4-BE49-F238E27FC236}">
                <a16:creationId xmlns:a16="http://schemas.microsoft.com/office/drawing/2014/main" id="{F3441AE3-E124-447A-9801-598EFC33FB73}"/>
              </a:ext>
            </a:extLst>
          </p:cNvPr>
          <p:cNvGrpSpPr/>
          <p:nvPr userDrawn="1"/>
        </p:nvGrpSpPr>
        <p:grpSpPr>
          <a:xfrm flipV="1">
            <a:off x="1971716" y="2331177"/>
            <a:ext cx="3689870" cy="2995828"/>
            <a:chOff x="796060" y="1896470"/>
            <a:chExt cx="4109768" cy="3336746"/>
          </a:xfrm>
        </p:grpSpPr>
        <p:sp>
          <p:nvSpPr>
            <p:cNvPr id="4" name="任意多边形: 形状 3">
              <a:extLst>
                <a:ext uri="{FF2B5EF4-FFF2-40B4-BE49-F238E27FC236}">
                  <a16:creationId xmlns:a16="http://schemas.microsoft.com/office/drawing/2014/main" id="{8F18D079-72DA-4CC4-9878-0DC68ED7C320}"/>
                </a:ext>
              </a:extLst>
            </p:cNvPr>
            <p:cNvSpPr/>
            <p:nvPr userDrawn="1"/>
          </p:nvSpPr>
          <p:spPr bwMode="auto">
            <a:xfrm>
              <a:off x="796060" y="1896470"/>
              <a:ext cx="4109768" cy="3336746"/>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bg1">
                <a:lumMod val="95000"/>
              </a:schemeClr>
            </a:solidFill>
            <a:ln>
              <a:noFill/>
            </a:ln>
            <a:effectLst>
              <a:outerShdw blurRad="381000" dist="38100" dir="18900000" algn="bl" rotWithShape="0">
                <a:prstClr val="black">
                  <a:alpha val="16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43" name="任意多边形: 形状 42">
              <a:extLst>
                <a:ext uri="{FF2B5EF4-FFF2-40B4-BE49-F238E27FC236}">
                  <a16:creationId xmlns:a16="http://schemas.microsoft.com/office/drawing/2014/main" id="{4A9D7E18-2AE0-48C2-A902-1C39F5AB7C91}"/>
                </a:ext>
              </a:extLst>
            </p:cNvPr>
            <p:cNvSpPr/>
            <p:nvPr userDrawn="1"/>
          </p:nvSpPr>
          <p:spPr bwMode="auto">
            <a:xfrm>
              <a:off x="954115" y="2326626"/>
              <a:ext cx="3295658" cy="2675765"/>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a:p>
          </p:txBody>
        </p:sp>
        <p:sp>
          <p:nvSpPr>
            <p:cNvPr id="44" name="任意多边形: 形状 43">
              <a:extLst>
                <a:ext uri="{FF2B5EF4-FFF2-40B4-BE49-F238E27FC236}">
                  <a16:creationId xmlns:a16="http://schemas.microsoft.com/office/drawing/2014/main" id="{6C01D7AC-2B56-4C21-BAB5-C32504564593}"/>
                </a:ext>
              </a:extLst>
            </p:cNvPr>
            <p:cNvSpPr/>
            <p:nvPr userDrawn="1"/>
          </p:nvSpPr>
          <p:spPr bwMode="auto">
            <a:xfrm>
              <a:off x="1019688" y="2575572"/>
              <a:ext cx="2681332" cy="2176990"/>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accent2"/>
            </a:solidFill>
            <a:ln>
              <a:noFill/>
            </a:ln>
            <a:effectLst>
              <a:innerShdw blurRad="444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45" name="任意多边形: 形状 44">
              <a:extLst>
                <a:ext uri="{FF2B5EF4-FFF2-40B4-BE49-F238E27FC236}">
                  <a16:creationId xmlns:a16="http://schemas.microsoft.com/office/drawing/2014/main" id="{54FE63B5-8530-4203-9704-EC0F3D9B2FB7}"/>
                </a:ext>
              </a:extLst>
            </p:cNvPr>
            <p:cNvSpPr/>
            <p:nvPr userDrawn="1"/>
          </p:nvSpPr>
          <p:spPr bwMode="auto">
            <a:xfrm>
              <a:off x="1335117" y="3037563"/>
              <a:ext cx="1816873" cy="1475130"/>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accent1"/>
            </a:solidFill>
            <a:ln>
              <a:noFill/>
            </a:ln>
            <a:effectLst>
              <a:innerShdw blurRad="292100">
                <a:schemeClr val="tx1">
                  <a:lumMod val="95000"/>
                  <a:lumOff val="5000"/>
                  <a:alpha val="52000"/>
                </a:scheme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grpSp>
      <p:grpSp>
        <p:nvGrpSpPr>
          <p:cNvPr id="3" name="组合 2">
            <a:extLst>
              <a:ext uri="{FF2B5EF4-FFF2-40B4-BE49-F238E27FC236}">
                <a16:creationId xmlns:a16="http://schemas.microsoft.com/office/drawing/2014/main" id="{B3F8BADE-796E-4E86-BB31-2A0015A8C1B3}"/>
              </a:ext>
            </a:extLst>
          </p:cNvPr>
          <p:cNvGrpSpPr/>
          <p:nvPr userDrawn="1"/>
        </p:nvGrpSpPr>
        <p:grpSpPr>
          <a:xfrm>
            <a:off x="2913906" y="1651735"/>
            <a:ext cx="1631242" cy="2450075"/>
            <a:chOff x="2265348" y="736289"/>
            <a:chExt cx="2411782" cy="3622422"/>
          </a:xfrm>
        </p:grpSpPr>
        <p:grpSp>
          <p:nvGrpSpPr>
            <p:cNvPr id="46" name="组合 45">
              <a:extLst>
                <a:ext uri="{FF2B5EF4-FFF2-40B4-BE49-F238E27FC236}">
                  <a16:creationId xmlns:a16="http://schemas.microsoft.com/office/drawing/2014/main" id="{3B26749C-81AB-4A4D-90A5-F3CA43E9E228}"/>
                </a:ext>
              </a:extLst>
            </p:cNvPr>
            <p:cNvGrpSpPr/>
            <p:nvPr userDrawn="1"/>
          </p:nvGrpSpPr>
          <p:grpSpPr>
            <a:xfrm>
              <a:off x="2265348" y="2193537"/>
              <a:ext cx="1296009" cy="2165174"/>
              <a:chOff x="5016672" y="7030749"/>
              <a:chExt cx="2260600" cy="3776663"/>
            </a:xfrm>
          </p:grpSpPr>
          <p:sp>
            <p:nvSpPr>
              <p:cNvPr id="47" name="任意多边形: 形状 46">
                <a:extLst>
                  <a:ext uri="{FF2B5EF4-FFF2-40B4-BE49-F238E27FC236}">
                    <a16:creationId xmlns:a16="http://schemas.microsoft.com/office/drawing/2014/main" id="{362EC19E-97D8-4632-AA8B-3AC9CFAE3015}"/>
                  </a:ext>
                </a:extLst>
              </p:cNvPr>
              <p:cNvSpPr/>
              <p:nvPr/>
            </p:nvSpPr>
            <p:spPr bwMode="auto">
              <a:xfrm>
                <a:off x="6213647" y="7718137"/>
                <a:ext cx="328613" cy="368300"/>
              </a:xfrm>
              <a:custGeom>
                <a:avLst/>
                <a:gdLst>
                  <a:gd name="T0" fmla="*/ 28 w 196"/>
                  <a:gd name="T1" fmla="*/ 0 h 220"/>
                  <a:gd name="T2" fmla="*/ 0 w 196"/>
                  <a:gd name="T3" fmla="*/ 168 h 220"/>
                  <a:gd name="T4" fmla="*/ 148 w 196"/>
                  <a:gd name="T5" fmla="*/ 208 h 220"/>
                  <a:gd name="T6" fmla="*/ 196 w 196"/>
                  <a:gd name="T7" fmla="*/ 160 h 220"/>
                  <a:gd name="T8" fmla="*/ 168 w 196"/>
                  <a:gd name="T9" fmla="*/ 148 h 220"/>
                  <a:gd name="T10" fmla="*/ 156 w 196"/>
                  <a:gd name="T11" fmla="*/ 20 h 220"/>
                  <a:gd name="T12" fmla="*/ 28 w 196"/>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196" h="220">
                    <a:moveTo>
                      <a:pt x="28" y="0"/>
                    </a:moveTo>
                    <a:cubicBezTo>
                      <a:pt x="28" y="0"/>
                      <a:pt x="84" y="136"/>
                      <a:pt x="0" y="168"/>
                    </a:cubicBezTo>
                    <a:cubicBezTo>
                      <a:pt x="0" y="168"/>
                      <a:pt x="120" y="220"/>
                      <a:pt x="148" y="208"/>
                    </a:cubicBezTo>
                    <a:cubicBezTo>
                      <a:pt x="176" y="196"/>
                      <a:pt x="196" y="168"/>
                      <a:pt x="196" y="160"/>
                    </a:cubicBezTo>
                    <a:cubicBezTo>
                      <a:pt x="196" y="152"/>
                      <a:pt x="168" y="148"/>
                      <a:pt x="168" y="148"/>
                    </a:cubicBezTo>
                    <a:cubicBezTo>
                      <a:pt x="168" y="148"/>
                      <a:pt x="116" y="152"/>
                      <a:pt x="156" y="20"/>
                    </a:cubicBezTo>
                    <a:lnTo>
                      <a:pt x="28"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椭圆 47">
                <a:extLst>
                  <a:ext uri="{FF2B5EF4-FFF2-40B4-BE49-F238E27FC236}">
                    <a16:creationId xmlns:a16="http://schemas.microsoft.com/office/drawing/2014/main" id="{DB35D3B4-36BE-49F3-A0CD-EAB3D9D47EDC}"/>
                  </a:ext>
                </a:extLst>
              </p:cNvPr>
              <p:cNvSpPr/>
              <p:nvPr/>
            </p:nvSpPr>
            <p:spPr bwMode="auto">
              <a:xfrm>
                <a:off x="6200947" y="7503824"/>
                <a:ext cx="333375" cy="3349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椭圆 48">
                <a:extLst>
                  <a:ext uri="{FF2B5EF4-FFF2-40B4-BE49-F238E27FC236}">
                    <a16:creationId xmlns:a16="http://schemas.microsoft.com/office/drawing/2014/main" id="{BCB4ED4B-6153-4470-801E-81F8FCC2EA4E}"/>
                  </a:ext>
                </a:extLst>
              </p:cNvPr>
              <p:cNvSpPr/>
              <p:nvPr/>
            </p:nvSpPr>
            <p:spPr bwMode="auto">
              <a:xfrm>
                <a:off x="6110460" y="7427624"/>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椭圆 49">
                <a:extLst>
                  <a:ext uri="{FF2B5EF4-FFF2-40B4-BE49-F238E27FC236}">
                    <a16:creationId xmlns:a16="http://schemas.microsoft.com/office/drawing/2014/main" id="{1D7224D2-6E44-44E5-856D-BEA8B3A0AD92}"/>
                  </a:ext>
                </a:extLst>
              </p:cNvPr>
              <p:cNvSpPr/>
              <p:nvPr/>
            </p:nvSpPr>
            <p:spPr bwMode="auto">
              <a:xfrm>
                <a:off x="6004097" y="7360949"/>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51" name="椭圆 50">
                <a:extLst>
                  <a:ext uri="{FF2B5EF4-FFF2-40B4-BE49-F238E27FC236}">
                    <a16:creationId xmlns:a16="http://schemas.microsoft.com/office/drawing/2014/main" id="{EB402121-5EB6-4D9E-8569-F5C165D35D95}"/>
                  </a:ext>
                </a:extLst>
              </p:cNvPr>
              <p:cNvSpPr/>
              <p:nvPr/>
            </p:nvSpPr>
            <p:spPr bwMode="auto">
              <a:xfrm>
                <a:off x="5929485" y="7313324"/>
                <a:ext cx="147638" cy="207963"/>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任意多边形: 形状 51">
                <a:extLst>
                  <a:ext uri="{FF2B5EF4-FFF2-40B4-BE49-F238E27FC236}">
                    <a16:creationId xmlns:a16="http://schemas.microsoft.com/office/drawing/2014/main" id="{84990A92-2218-4D26-B3E6-C638BC755AA3}"/>
                  </a:ext>
                </a:extLst>
              </p:cNvPr>
              <p:cNvSpPr/>
              <p:nvPr/>
            </p:nvSpPr>
            <p:spPr bwMode="auto">
              <a:xfrm>
                <a:off x="6534322" y="7030749"/>
                <a:ext cx="742950" cy="1068388"/>
              </a:xfrm>
              <a:custGeom>
                <a:avLst/>
                <a:gdLst>
                  <a:gd name="T0" fmla="*/ 0 w 444"/>
                  <a:gd name="T1" fmla="*/ 556 h 640"/>
                  <a:gd name="T2" fmla="*/ 112 w 444"/>
                  <a:gd name="T3" fmla="*/ 484 h 640"/>
                  <a:gd name="T4" fmla="*/ 372 w 444"/>
                  <a:gd name="T5" fmla="*/ 172 h 640"/>
                  <a:gd name="T6" fmla="*/ 404 w 444"/>
                  <a:gd name="T7" fmla="*/ 52 h 640"/>
                  <a:gd name="T8" fmla="*/ 412 w 444"/>
                  <a:gd name="T9" fmla="*/ 208 h 640"/>
                  <a:gd name="T10" fmla="*/ 309 w 444"/>
                  <a:gd name="T11" fmla="*/ 386 h 640"/>
                  <a:gd name="T12" fmla="*/ 237 w 444"/>
                  <a:gd name="T13" fmla="*/ 476 h 640"/>
                  <a:gd name="T14" fmla="*/ 48 w 444"/>
                  <a:gd name="T15" fmla="*/ 640 h 640"/>
                  <a:gd name="T16" fmla="*/ 0 w 444"/>
                  <a:gd name="T17" fmla="*/ 55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640">
                    <a:moveTo>
                      <a:pt x="0" y="556"/>
                    </a:moveTo>
                    <a:cubicBezTo>
                      <a:pt x="0" y="556"/>
                      <a:pt x="24" y="508"/>
                      <a:pt x="112" y="484"/>
                    </a:cubicBezTo>
                    <a:cubicBezTo>
                      <a:pt x="200" y="460"/>
                      <a:pt x="372" y="172"/>
                      <a:pt x="372" y="172"/>
                    </a:cubicBezTo>
                    <a:cubicBezTo>
                      <a:pt x="372" y="172"/>
                      <a:pt x="364" y="0"/>
                      <a:pt x="404" y="52"/>
                    </a:cubicBezTo>
                    <a:cubicBezTo>
                      <a:pt x="444" y="104"/>
                      <a:pt x="412" y="208"/>
                      <a:pt x="412" y="208"/>
                    </a:cubicBezTo>
                    <a:cubicBezTo>
                      <a:pt x="309" y="386"/>
                      <a:pt x="309" y="386"/>
                      <a:pt x="309" y="386"/>
                    </a:cubicBezTo>
                    <a:cubicBezTo>
                      <a:pt x="290" y="419"/>
                      <a:pt x="266" y="450"/>
                      <a:pt x="237" y="476"/>
                    </a:cubicBezTo>
                    <a:cubicBezTo>
                      <a:pt x="174" y="535"/>
                      <a:pt x="60" y="640"/>
                      <a:pt x="48" y="640"/>
                    </a:cubicBezTo>
                    <a:cubicBezTo>
                      <a:pt x="32" y="640"/>
                      <a:pt x="0" y="556"/>
                      <a:pt x="0" y="556"/>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任意多边形: 形状 52">
                <a:extLst>
                  <a:ext uri="{FF2B5EF4-FFF2-40B4-BE49-F238E27FC236}">
                    <a16:creationId xmlns:a16="http://schemas.microsoft.com/office/drawing/2014/main" id="{2419FE50-4899-45A4-8244-79A7A7CBF032}"/>
                  </a:ext>
                </a:extLst>
              </p:cNvPr>
              <p:cNvSpPr/>
              <p:nvPr/>
            </p:nvSpPr>
            <p:spPr bwMode="auto">
              <a:xfrm>
                <a:off x="6280322" y="9100849"/>
                <a:ext cx="301625" cy="1482725"/>
              </a:xfrm>
              <a:custGeom>
                <a:avLst/>
                <a:gdLst>
                  <a:gd name="T0" fmla="*/ 12 w 180"/>
                  <a:gd name="T1" fmla="*/ 0 h 888"/>
                  <a:gd name="T2" fmla="*/ 32 w 180"/>
                  <a:gd name="T3" fmla="*/ 372 h 888"/>
                  <a:gd name="T4" fmla="*/ 40 w 180"/>
                  <a:gd name="T5" fmla="*/ 656 h 888"/>
                  <a:gd name="T6" fmla="*/ 32 w 180"/>
                  <a:gd name="T7" fmla="*/ 832 h 888"/>
                  <a:gd name="T8" fmla="*/ 160 w 180"/>
                  <a:gd name="T9" fmla="*/ 888 h 888"/>
                  <a:gd name="T10" fmla="*/ 124 w 180"/>
                  <a:gd name="T11" fmla="*/ 612 h 888"/>
                  <a:gd name="T12" fmla="*/ 152 w 180"/>
                  <a:gd name="T13" fmla="*/ 344 h 888"/>
                  <a:gd name="T14" fmla="*/ 180 w 180"/>
                  <a:gd name="T15" fmla="*/ 24 h 888"/>
                  <a:gd name="T16" fmla="*/ 12 w 180"/>
                  <a:gd name="T1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888">
                    <a:moveTo>
                      <a:pt x="12" y="0"/>
                    </a:moveTo>
                    <a:cubicBezTo>
                      <a:pt x="12" y="0"/>
                      <a:pt x="40" y="340"/>
                      <a:pt x="32" y="372"/>
                    </a:cubicBezTo>
                    <a:cubicBezTo>
                      <a:pt x="24" y="404"/>
                      <a:pt x="0" y="468"/>
                      <a:pt x="40" y="656"/>
                    </a:cubicBezTo>
                    <a:cubicBezTo>
                      <a:pt x="80" y="844"/>
                      <a:pt x="32" y="832"/>
                      <a:pt x="32" y="832"/>
                    </a:cubicBezTo>
                    <a:cubicBezTo>
                      <a:pt x="160" y="888"/>
                      <a:pt x="160" y="888"/>
                      <a:pt x="160" y="888"/>
                    </a:cubicBezTo>
                    <a:cubicBezTo>
                      <a:pt x="160" y="888"/>
                      <a:pt x="116" y="672"/>
                      <a:pt x="124" y="612"/>
                    </a:cubicBezTo>
                    <a:cubicBezTo>
                      <a:pt x="132" y="552"/>
                      <a:pt x="128" y="428"/>
                      <a:pt x="152" y="344"/>
                    </a:cubicBezTo>
                    <a:cubicBezTo>
                      <a:pt x="176" y="260"/>
                      <a:pt x="180" y="24"/>
                      <a:pt x="180" y="24"/>
                    </a:cubicBezTo>
                    <a:cubicBezTo>
                      <a:pt x="12" y="0"/>
                      <a:pt x="12" y="0"/>
                      <a:pt x="12" y="0"/>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任意多边形: 形状 53">
                <a:extLst>
                  <a:ext uri="{FF2B5EF4-FFF2-40B4-BE49-F238E27FC236}">
                    <a16:creationId xmlns:a16="http://schemas.microsoft.com/office/drawing/2014/main" id="{76A40AA4-713A-437D-A220-D39CDC1A867F}"/>
                  </a:ext>
                </a:extLst>
              </p:cNvPr>
              <p:cNvSpPr/>
              <p:nvPr/>
            </p:nvSpPr>
            <p:spPr bwMode="auto">
              <a:xfrm>
                <a:off x="6300960" y="9100849"/>
                <a:ext cx="280988" cy="1482725"/>
              </a:xfrm>
              <a:custGeom>
                <a:avLst/>
                <a:gdLst>
                  <a:gd name="T0" fmla="*/ 0 w 168"/>
                  <a:gd name="T1" fmla="*/ 0 h 888"/>
                  <a:gd name="T2" fmla="*/ 22 w 168"/>
                  <a:gd name="T3" fmla="*/ 347 h 888"/>
                  <a:gd name="T4" fmla="*/ 20 w 168"/>
                  <a:gd name="T5" fmla="*/ 372 h 888"/>
                  <a:gd name="T6" fmla="*/ 6 w 168"/>
                  <a:gd name="T7" fmla="*/ 476 h 888"/>
                  <a:gd name="T8" fmla="*/ 28 w 168"/>
                  <a:gd name="T9" fmla="*/ 656 h 888"/>
                  <a:gd name="T10" fmla="*/ 44 w 168"/>
                  <a:gd name="T11" fmla="*/ 775 h 888"/>
                  <a:gd name="T12" fmla="*/ 22 w 168"/>
                  <a:gd name="T13" fmla="*/ 832 h 888"/>
                  <a:gd name="T14" fmla="*/ 20 w 168"/>
                  <a:gd name="T15" fmla="*/ 832 h 888"/>
                  <a:gd name="T16" fmla="*/ 148 w 168"/>
                  <a:gd name="T17" fmla="*/ 888 h 888"/>
                  <a:gd name="T18" fmla="*/ 111 w 168"/>
                  <a:gd name="T19" fmla="*/ 630 h 888"/>
                  <a:gd name="T20" fmla="*/ 112 w 168"/>
                  <a:gd name="T21" fmla="*/ 612 h 888"/>
                  <a:gd name="T22" fmla="*/ 140 w 168"/>
                  <a:gd name="T23" fmla="*/ 344 h 888"/>
                  <a:gd name="T24" fmla="*/ 168 w 168"/>
                  <a:gd name="T25" fmla="*/ 24 h 888"/>
                  <a:gd name="T26" fmla="*/ 0 w 168"/>
                  <a:gd name="T2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88">
                    <a:moveTo>
                      <a:pt x="0" y="0"/>
                    </a:moveTo>
                    <a:cubicBezTo>
                      <a:pt x="0" y="0"/>
                      <a:pt x="22" y="260"/>
                      <a:pt x="22" y="347"/>
                    </a:cubicBezTo>
                    <a:cubicBezTo>
                      <a:pt x="22" y="359"/>
                      <a:pt x="21" y="368"/>
                      <a:pt x="20" y="372"/>
                    </a:cubicBezTo>
                    <a:cubicBezTo>
                      <a:pt x="16" y="390"/>
                      <a:pt x="6" y="419"/>
                      <a:pt x="6" y="476"/>
                    </a:cubicBezTo>
                    <a:cubicBezTo>
                      <a:pt x="6" y="518"/>
                      <a:pt x="11" y="576"/>
                      <a:pt x="28" y="656"/>
                    </a:cubicBezTo>
                    <a:cubicBezTo>
                      <a:pt x="40" y="711"/>
                      <a:pt x="44" y="749"/>
                      <a:pt x="44" y="775"/>
                    </a:cubicBezTo>
                    <a:cubicBezTo>
                      <a:pt x="44" y="828"/>
                      <a:pt x="27" y="832"/>
                      <a:pt x="22" y="832"/>
                    </a:cubicBezTo>
                    <a:cubicBezTo>
                      <a:pt x="21" y="832"/>
                      <a:pt x="20" y="832"/>
                      <a:pt x="20" y="832"/>
                    </a:cubicBezTo>
                    <a:cubicBezTo>
                      <a:pt x="148" y="888"/>
                      <a:pt x="148" y="888"/>
                      <a:pt x="148" y="888"/>
                    </a:cubicBezTo>
                    <a:cubicBezTo>
                      <a:pt x="148" y="888"/>
                      <a:pt x="111" y="706"/>
                      <a:pt x="111" y="630"/>
                    </a:cubicBezTo>
                    <a:cubicBezTo>
                      <a:pt x="111" y="623"/>
                      <a:pt x="111" y="617"/>
                      <a:pt x="112" y="612"/>
                    </a:cubicBezTo>
                    <a:cubicBezTo>
                      <a:pt x="120" y="552"/>
                      <a:pt x="116" y="428"/>
                      <a:pt x="140" y="344"/>
                    </a:cubicBezTo>
                    <a:cubicBezTo>
                      <a:pt x="164" y="260"/>
                      <a:pt x="168" y="24"/>
                      <a:pt x="168" y="24"/>
                    </a:cubicBezTo>
                    <a:cubicBezTo>
                      <a:pt x="0" y="0"/>
                      <a:pt x="0" y="0"/>
                      <a:pt x="0" y="0"/>
                    </a:cubicBezTo>
                  </a:path>
                </a:pathLst>
              </a:custGeom>
              <a:solidFill>
                <a:srgbClr val="E1AB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任意多边形: 形状 54">
                <a:extLst>
                  <a:ext uri="{FF2B5EF4-FFF2-40B4-BE49-F238E27FC236}">
                    <a16:creationId xmlns:a16="http://schemas.microsoft.com/office/drawing/2014/main" id="{CC050EF2-651A-4157-A96A-D7BFEFD906DB}"/>
                  </a:ext>
                </a:extLst>
              </p:cNvPr>
              <p:cNvSpPr/>
              <p:nvPr/>
            </p:nvSpPr>
            <p:spPr bwMode="auto">
              <a:xfrm>
                <a:off x="6273972" y="10383549"/>
                <a:ext cx="461963" cy="423863"/>
              </a:xfrm>
              <a:custGeom>
                <a:avLst/>
                <a:gdLst>
                  <a:gd name="T0" fmla="*/ 159 w 276"/>
                  <a:gd name="T1" fmla="*/ 76 h 254"/>
                  <a:gd name="T2" fmla="*/ 76 w 276"/>
                  <a:gd name="T3" fmla="*/ 40 h 254"/>
                  <a:gd name="T4" fmla="*/ 24 w 276"/>
                  <a:gd name="T5" fmla="*/ 40 h 254"/>
                  <a:gd name="T6" fmla="*/ 32 w 276"/>
                  <a:gd name="T7" fmla="*/ 104 h 254"/>
                  <a:gd name="T8" fmla="*/ 223 w 276"/>
                  <a:gd name="T9" fmla="*/ 249 h 254"/>
                  <a:gd name="T10" fmla="*/ 228 w 276"/>
                  <a:gd name="T11" fmla="*/ 248 h 254"/>
                  <a:gd name="T12" fmla="*/ 208 w 276"/>
                  <a:gd name="T13" fmla="*/ 180 h 254"/>
                  <a:gd name="T14" fmla="*/ 163 w 276"/>
                  <a:gd name="T15" fmla="*/ 79 h 254"/>
                  <a:gd name="T16" fmla="*/ 161 w 276"/>
                  <a:gd name="T17" fmla="*/ 76 h 254"/>
                  <a:gd name="T18" fmla="*/ 159 w 276"/>
                  <a:gd name="T19" fmla="*/ 7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54">
                    <a:moveTo>
                      <a:pt x="159" y="76"/>
                    </a:moveTo>
                    <a:cubicBezTo>
                      <a:pt x="149" y="83"/>
                      <a:pt x="124" y="90"/>
                      <a:pt x="76" y="40"/>
                    </a:cubicBezTo>
                    <a:cubicBezTo>
                      <a:pt x="76" y="40"/>
                      <a:pt x="48" y="0"/>
                      <a:pt x="24" y="40"/>
                    </a:cubicBezTo>
                    <a:cubicBezTo>
                      <a:pt x="0" y="80"/>
                      <a:pt x="16" y="84"/>
                      <a:pt x="32" y="104"/>
                    </a:cubicBezTo>
                    <a:cubicBezTo>
                      <a:pt x="48" y="123"/>
                      <a:pt x="171" y="254"/>
                      <a:pt x="223" y="249"/>
                    </a:cubicBezTo>
                    <a:cubicBezTo>
                      <a:pt x="225" y="249"/>
                      <a:pt x="226" y="248"/>
                      <a:pt x="228" y="248"/>
                    </a:cubicBezTo>
                    <a:cubicBezTo>
                      <a:pt x="276" y="232"/>
                      <a:pt x="208" y="180"/>
                      <a:pt x="208" y="180"/>
                    </a:cubicBezTo>
                    <a:cubicBezTo>
                      <a:pt x="208" y="180"/>
                      <a:pt x="164" y="111"/>
                      <a:pt x="163" y="79"/>
                    </a:cubicBezTo>
                    <a:cubicBezTo>
                      <a:pt x="163" y="77"/>
                      <a:pt x="162" y="76"/>
                      <a:pt x="161" y="76"/>
                    </a:cubicBezTo>
                    <a:cubicBezTo>
                      <a:pt x="160" y="76"/>
                      <a:pt x="160" y="76"/>
                      <a:pt x="159" y="76"/>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任意多边形: 形状 55">
                <a:extLst>
                  <a:ext uri="{FF2B5EF4-FFF2-40B4-BE49-F238E27FC236}">
                    <a16:creationId xmlns:a16="http://schemas.microsoft.com/office/drawing/2014/main" id="{4754D6EC-D8F3-433A-90A9-AC8EC117B83C}"/>
                  </a:ext>
                </a:extLst>
              </p:cNvPr>
              <p:cNvSpPr/>
              <p:nvPr/>
            </p:nvSpPr>
            <p:spPr bwMode="auto">
              <a:xfrm>
                <a:off x="5143672" y="9034174"/>
                <a:ext cx="1331913" cy="862013"/>
              </a:xfrm>
              <a:custGeom>
                <a:avLst/>
                <a:gdLst>
                  <a:gd name="T0" fmla="*/ 596 w 796"/>
                  <a:gd name="T1" fmla="*/ 0 h 516"/>
                  <a:gd name="T2" fmla="*/ 500 w 796"/>
                  <a:gd name="T3" fmla="*/ 236 h 516"/>
                  <a:gd name="T4" fmla="*/ 402 w 796"/>
                  <a:gd name="T5" fmla="*/ 294 h 516"/>
                  <a:gd name="T6" fmla="*/ 265 w 796"/>
                  <a:gd name="T7" fmla="*/ 336 h 516"/>
                  <a:gd name="T8" fmla="*/ 84 w 796"/>
                  <a:gd name="T9" fmla="*/ 396 h 516"/>
                  <a:gd name="T10" fmla="*/ 68 w 796"/>
                  <a:gd name="T11" fmla="*/ 516 h 516"/>
                  <a:gd name="T12" fmla="*/ 308 w 796"/>
                  <a:gd name="T13" fmla="*/ 432 h 516"/>
                  <a:gd name="T14" fmla="*/ 604 w 796"/>
                  <a:gd name="T15" fmla="*/ 340 h 516"/>
                  <a:gd name="T16" fmla="*/ 796 w 796"/>
                  <a:gd name="T17" fmla="*/ 40 h 516"/>
                  <a:gd name="T18" fmla="*/ 596 w 796"/>
                  <a:gd name="T1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516">
                    <a:moveTo>
                      <a:pt x="596" y="0"/>
                    </a:moveTo>
                    <a:cubicBezTo>
                      <a:pt x="596" y="0"/>
                      <a:pt x="528" y="156"/>
                      <a:pt x="500" y="236"/>
                    </a:cubicBezTo>
                    <a:cubicBezTo>
                      <a:pt x="485" y="278"/>
                      <a:pt x="441" y="291"/>
                      <a:pt x="402" y="294"/>
                    </a:cubicBezTo>
                    <a:cubicBezTo>
                      <a:pt x="354" y="298"/>
                      <a:pt x="307" y="312"/>
                      <a:pt x="265" y="336"/>
                    </a:cubicBezTo>
                    <a:cubicBezTo>
                      <a:pt x="209" y="367"/>
                      <a:pt x="133" y="403"/>
                      <a:pt x="84" y="396"/>
                    </a:cubicBezTo>
                    <a:cubicBezTo>
                      <a:pt x="0" y="384"/>
                      <a:pt x="68" y="516"/>
                      <a:pt x="68" y="516"/>
                    </a:cubicBezTo>
                    <a:cubicBezTo>
                      <a:pt x="68" y="516"/>
                      <a:pt x="192" y="440"/>
                      <a:pt x="308" y="432"/>
                    </a:cubicBezTo>
                    <a:cubicBezTo>
                      <a:pt x="424" y="424"/>
                      <a:pt x="548" y="412"/>
                      <a:pt x="604" y="340"/>
                    </a:cubicBezTo>
                    <a:cubicBezTo>
                      <a:pt x="660" y="268"/>
                      <a:pt x="796" y="40"/>
                      <a:pt x="796" y="40"/>
                    </a:cubicBezTo>
                    <a:lnTo>
                      <a:pt x="596"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任意多边形: 形状 56">
                <a:extLst>
                  <a:ext uri="{FF2B5EF4-FFF2-40B4-BE49-F238E27FC236}">
                    <a16:creationId xmlns:a16="http://schemas.microsoft.com/office/drawing/2014/main" id="{F9FE7BA4-E00A-4790-9B60-6409511F7DB3}"/>
                  </a:ext>
                </a:extLst>
              </p:cNvPr>
              <p:cNvSpPr/>
              <p:nvPr/>
            </p:nvSpPr>
            <p:spPr bwMode="auto">
              <a:xfrm>
                <a:off x="5016672" y="9581862"/>
                <a:ext cx="307975" cy="514350"/>
              </a:xfrm>
              <a:custGeom>
                <a:avLst/>
                <a:gdLst>
                  <a:gd name="T0" fmla="*/ 148 w 184"/>
                  <a:gd name="T1" fmla="*/ 168 h 308"/>
                  <a:gd name="T2" fmla="*/ 140 w 184"/>
                  <a:gd name="T3" fmla="*/ 112 h 308"/>
                  <a:gd name="T4" fmla="*/ 184 w 184"/>
                  <a:gd name="T5" fmla="*/ 60 h 308"/>
                  <a:gd name="T6" fmla="*/ 108 w 184"/>
                  <a:gd name="T7" fmla="*/ 32 h 308"/>
                  <a:gd name="T8" fmla="*/ 20 w 184"/>
                  <a:gd name="T9" fmla="*/ 252 h 308"/>
                  <a:gd name="T10" fmla="*/ 84 w 184"/>
                  <a:gd name="T11" fmla="*/ 260 h 308"/>
                  <a:gd name="T12" fmla="*/ 169 w 184"/>
                  <a:gd name="T13" fmla="*/ 174 h 308"/>
                  <a:gd name="T14" fmla="*/ 148 w 184"/>
                  <a:gd name="T15" fmla="*/ 16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8">
                    <a:moveTo>
                      <a:pt x="148" y="168"/>
                    </a:moveTo>
                    <a:cubicBezTo>
                      <a:pt x="148" y="168"/>
                      <a:pt x="108" y="140"/>
                      <a:pt x="140" y="112"/>
                    </a:cubicBezTo>
                    <a:cubicBezTo>
                      <a:pt x="172" y="84"/>
                      <a:pt x="184" y="60"/>
                      <a:pt x="184" y="60"/>
                    </a:cubicBezTo>
                    <a:cubicBezTo>
                      <a:pt x="184" y="60"/>
                      <a:pt x="128" y="0"/>
                      <a:pt x="108" y="32"/>
                    </a:cubicBezTo>
                    <a:cubicBezTo>
                      <a:pt x="88" y="64"/>
                      <a:pt x="0" y="208"/>
                      <a:pt x="20" y="252"/>
                    </a:cubicBezTo>
                    <a:cubicBezTo>
                      <a:pt x="40" y="296"/>
                      <a:pt x="60" y="308"/>
                      <a:pt x="84" y="260"/>
                    </a:cubicBezTo>
                    <a:cubicBezTo>
                      <a:pt x="108" y="212"/>
                      <a:pt x="169" y="174"/>
                      <a:pt x="169" y="174"/>
                    </a:cubicBezTo>
                    <a:lnTo>
                      <a:pt x="148" y="168"/>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任意多边形: 形状 57">
                <a:extLst>
                  <a:ext uri="{FF2B5EF4-FFF2-40B4-BE49-F238E27FC236}">
                    <a16:creationId xmlns:a16="http://schemas.microsoft.com/office/drawing/2014/main" id="{2248ACAD-FBE9-4069-A4A9-BF9DBE8CB639}"/>
                  </a:ext>
                </a:extLst>
              </p:cNvPr>
              <p:cNvSpPr/>
              <p:nvPr/>
            </p:nvSpPr>
            <p:spPr bwMode="auto">
              <a:xfrm>
                <a:off x="6110460" y="7941974"/>
                <a:ext cx="587375" cy="665163"/>
              </a:xfrm>
              <a:custGeom>
                <a:avLst/>
                <a:gdLst>
                  <a:gd name="T0" fmla="*/ 238 w 351"/>
                  <a:gd name="T1" fmla="*/ 30 h 398"/>
                  <a:gd name="T2" fmla="*/ 101 w 351"/>
                  <a:gd name="T3" fmla="*/ 31 h 398"/>
                  <a:gd name="T4" fmla="*/ 18 w 351"/>
                  <a:gd name="T5" fmla="*/ 70 h 398"/>
                  <a:gd name="T6" fmla="*/ 54 w 351"/>
                  <a:gd name="T7" fmla="*/ 202 h 398"/>
                  <a:gd name="T8" fmla="*/ 102 w 351"/>
                  <a:gd name="T9" fmla="*/ 354 h 398"/>
                  <a:gd name="T10" fmla="*/ 330 w 351"/>
                  <a:gd name="T11" fmla="*/ 326 h 398"/>
                  <a:gd name="T12" fmla="*/ 326 w 351"/>
                  <a:gd name="T13" fmla="*/ 230 h 398"/>
                  <a:gd name="T14" fmla="*/ 330 w 351"/>
                  <a:gd name="T15" fmla="*/ 117 h 398"/>
                  <a:gd name="T16" fmla="*/ 306 w 351"/>
                  <a:gd name="T17" fmla="*/ 64 h 398"/>
                  <a:gd name="T18" fmla="*/ 254 w 351"/>
                  <a:gd name="T19" fmla="*/ 2 h 398"/>
                  <a:gd name="T20" fmla="*/ 217 w 351"/>
                  <a:gd name="T21" fmla="*/ 9 h 398"/>
                  <a:gd name="T22" fmla="*/ 238 w 351"/>
                  <a:gd name="T23" fmla="*/ 3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98">
                    <a:moveTo>
                      <a:pt x="238" y="30"/>
                    </a:moveTo>
                    <a:cubicBezTo>
                      <a:pt x="238" y="30"/>
                      <a:pt x="225" y="56"/>
                      <a:pt x="101" y="31"/>
                    </a:cubicBezTo>
                    <a:cubicBezTo>
                      <a:pt x="68" y="23"/>
                      <a:pt x="33" y="39"/>
                      <a:pt x="18" y="70"/>
                    </a:cubicBezTo>
                    <a:cubicBezTo>
                      <a:pt x="2" y="101"/>
                      <a:pt x="0" y="146"/>
                      <a:pt x="54" y="202"/>
                    </a:cubicBezTo>
                    <a:cubicBezTo>
                      <a:pt x="54" y="202"/>
                      <a:pt x="150" y="310"/>
                      <a:pt x="102" y="354"/>
                    </a:cubicBezTo>
                    <a:cubicBezTo>
                      <a:pt x="54" y="398"/>
                      <a:pt x="330" y="326"/>
                      <a:pt x="330" y="326"/>
                    </a:cubicBezTo>
                    <a:cubicBezTo>
                      <a:pt x="330" y="326"/>
                      <a:pt x="294" y="302"/>
                      <a:pt x="326" y="230"/>
                    </a:cubicBezTo>
                    <a:cubicBezTo>
                      <a:pt x="351" y="173"/>
                      <a:pt x="349" y="141"/>
                      <a:pt x="330" y="117"/>
                    </a:cubicBezTo>
                    <a:cubicBezTo>
                      <a:pt x="318" y="101"/>
                      <a:pt x="310" y="83"/>
                      <a:pt x="306" y="64"/>
                    </a:cubicBezTo>
                    <a:cubicBezTo>
                      <a:pt x="301" y="38"/>
                      <a:pt x="287" y="4"/>
                      <a:pt x="254" y="2"/>
                    </a:cubicBezTo>
                    <a:cubicBezTo>
                      <a:pt x="254" y="2"/>
                      <a:pt x="219" y="0"/>
                      <a:pt x="217" y="9"/>
                    </a:cubicBezTo>
                    <a:cubicBezTo>
                      <a:pt x="214" y="18"/>
                      <a:pt x="246" y="26"/>
                      <a:pt x="238" y="3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任意多边形: 形状 58">
                <a:extLst>
                  <a:ext uri="{FF2B5EF4-FFF2-40B4-BE49-F238E27FC236}">
                    <a16:creationId xmlns:a16="http://schemas.microsoft.com/office/drawing/2014/main" id="{9B75A8AB-83FA-43C5-870C-068066D7D765}"/>
                  </a:ext>
                </a:extLst>
              </p:cNvPr>
              <p:cNvSpPr/>
              <p:nvPr/>
            </p:nvSpPr>
            <p:spPr bwMode="auto">
              <a:xfrm>
                <a:off x="5370685" y="7995949"/>
                <a:ext cx="896938" cy="877888"/>
              </a:xfrm>
              <a:custGeom>
                <a:avLst/>
                <a:gdLst>
                  <a:gd name="T0" fmla="*/ 534 w 536"/>
                  <a:gd name="T1" fmla="*/ 83 h 526"/>
                  <a:gd name="T2" fmla="*/ 531 w 536"/>
                  <a:gd name="T3" fmla="*/ 66 h 526"/>
                  <a:gd name="T4" fmla="*/ 488 w 536"/>
                  <a:gd name="T5" fmla="*/ 8 h 526"/>
                  <a:gd name="T6" fmla="*/ 404 w 536"/>
                  <a:gd name="T7" fmla="*/ 118 h 526"/>
                  <a:gd name="T8" fmla="*/ 316 w 536"/>
                  <a:gd name="T9" fmla="*/ 258 h 526"/>
                  <a:gd name="T10" fmla="*/ 120 w 536"/>
                  <a:gd name="T11" fmla="*/ 430 h 526"/>
                  <a:gd name="T12" fmla="*/ 44 w 536"/>
                  <a:gd name="T13" fmla="*/ 494 h 526"/>
                  <a:gd name="T14" fmla="*/ 144 w 536"/>
                  <a:gd name="T15" fmla="*/ 474 h 526"/>
                  <a:gd name="T16" fmla="*/ 286 w 536"/>
                  <a:gd name="T17" fmla="*/ 389 h 526"/>
                  <a:gd name="T18" fmla="*/ 410 w 536"/>
                  <a:gd name="T19" fmla="*/ 272 h 526"/>
                  <a:gd name="T20" fmla="*/ 500 w 536"/>
                  <a:gd name="T21" fmla="*/ 163 h 526"/>
                  <a:gd name="T22" fmla="*/ 530 w 536"/>
                  <a:gd name="T23" fmla="*/ 124 h 526"/>
                  <a:gd name="T24" fmla="*/ 534 w 536"/>
                  <a:gd name="T25" fmla="*/ 8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526">
                    <a:moveTo>
                      <a:pt x="534" y="83"/>
                    </a:moveTo>
                    <a:cubicBezTo>
                      <a:pt x="533" y="77"/>
                      <a:pt x="532" y="71"/>
                      <a:pt x="531" y="66"/>
                    </a:cubicBezTo>
                    <a:cubicBezTo>
                      <a:pt x="529" y="46"/>
                      <a:pt x="520" y="0"/>
                      <a:pt x="488" y="8"/>
                    </a:cubicBezTo>
                    <a:cubicBezTo>
                      <a:pt x="448" y="18"/>
                      <a:pt x="404" y="118"/>
                      <a:pt x="404" y="118"/>
                    </a:cubicBezTo>
                    <a:cubicBezTo>
                      <a:pt x="404" y="118"/>
                      <a:pt x="368" y="230"/>
                      <a:pt x="316" y="258"/>
                    </a:cubicBezTo>
                    <a:cubicBezTo>
                      <a:pt x="264" y="286"/>
                      <a:pt x="120" y="430"/>
                      <a:pt x="120" y="430"/>
                    </a:cubicBezTo>
                    <a:cubicBezTo>
                      <a:pt x="120" y="430"/>
                      <a:pt x="0" y="462"/>
                      <a:pt x="44" y="494"/>
                    </a:cubicBezTo>
                    <a:cubicBezTo>
                      <a:pt x="88" y="526"/>
                      <a:pt x="144" y="474"/>
                      <a:pt x="144" y="474"/>
                    </a:cubicBezTo>
                    <a:cubicBezTo>
                      <a:pt x="286" y="389"/>
                      <a:pt x="286" y="389"/>
                      <a:pt x="286" y="389"/>
                    </a:cubicBezTo>
                    <a:cubicBezTo>
                      <a:pt x="335" y="359"/>
                      <a:pt x="378" y="319"/>
                      <a:pt x="410" y="272"/>
                    </a:cubicBezTo>
                    <a:cubicBezTo>
                      <a:pt x="440" y="229"/>
                      <a:pt x="477" y="180"/>
                      <a:pt x="500" y="163"/>
                    </a:cubicBezTo>
                    <a:cubicBezTo>
                      <a:pt x="514" y="154"/>
                      <a:pt x="525" y="140"/>
                      <a:pt x="530" y="124"/>
                    </a:cubicBezTo>
                    <a:cubicBezTo>
                      <a:pt x="535" y="110"/>
                      <a:pt x="536" y="96"/>
                      <a:pt x="534" y="83"/>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任意多边形: 形状 59">
                <a:extLst>
                  <a:ext uri="{FF2B5EF4-FFF2-40B4-BE49-F238E27FC236}">
                    <a16:creationId xmlns:a16="http://schemas.microsoft.com/office/drawing/2014/main" id="{07186E04-31DA-4737-BDBB-3CA39E91F8AE}"/>
                  </a:ext>
                </a:extLst>
              </p:cNvPr>
              <p:cNvSpPr/>
              <p:nvPr/>
            </p:nvSpPr>
            <p:spPr bwMode="auto">
              <a:xfrm>
                <a:off x="5538960" y="8440449"/>
                <a:ext cx="1584325" cy="854075"/>
              </a:xfrm>
              <a:custGeom>
                <a:avLst/>
                <a:gdLst>
                  <a:gd name="T0" fmla="*/ 468 w 948"/>
                  <a:gd name="T1" fmla="*/ 48 h 512"/>
                  <a:gd name="T2" fmla="*/ 180 w 948"/>
                  <a:gd name="T3" fmla="*/ 148 h 512"/>
                  <a:gd name="T4" fmla="*/ 8 w 948"/>
                  <a:gd name="T5" fmla="*/ 256 h 512"/>
                  <a:gd name="T6" fmla="*/ 624 w 948"/>
                  <a:gd name="T7" fmla="*/ 484 h 512"/>
                  <a:gd name="T8" fmla="*/ 869 w 948"/>
                  <a:gd name="T9" fmla="*/ 442 h 512"/>
                  <a:gd name="T10" fmla="*/ 908 w 948"/>
                  <a:gd name="T11" fmla="*/ 416 h 512"/>
                  <a:gd name="T12" fmla="*/ 927 w 948"/>
                  <a:gd name="T13" fmla="*/ 398 h 512"/>
                  <a:gd name="T14" fmla="*/ 937 w 948"/>
                  <a:gd name="T15" fmla="*/ 350 h 512"/>
                  <a:gd name="T16" fmla="*/ 936 w 948"/>
                  <a:gd name="T17" fmla="*/ 349 h 512"/>
                  <a:gd name="T18" fmla="*/ 652 w 948"/>
                  <a:gd name="T19" fmla="*/ 8 h 512"/>
                  <a:gd name="T20" fmla="*/ 468 w 948"/>
                  <a:gd name="T21" fmla="*/ 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512">
                    <a:moveTo>
                      <a:pt x="468" y="48"/>
                    </a:moveTo>
                    <a:cubicBezTo>
                      <a:pt x="468" y="48"/>
                      <a:pt x="284" y="24"/>
                      <a:pt x="180" y="148"/>
                    </a:cubicBezTo>
                    <a:cubicBezTo>
                      <a:pt x="76" y="272"/>
                      <a:pt x="0" y="236"/>
                      <a:pt x="8" y="256"/>
                    </a:cubicBezTo>
                    <a:cubicBezTo>
                      <a:pt x="16" y="276"/>
                      <a:pt x="400" y="512"/>
                      <a:pt x="624" y="484"/>
                    </a:cubicBezTo>
                    <a:cubicBezTo>
                      <a:pt x="760" y="467"/>
                      <a:pt x="833" y="451"/>
                      <a:pt x="869" y="442"/>
                    </a:cubicBezTo>
                    <a:cubicBezTo>
                      <a:pt x="884" y="438"/>
                      <a:pt x="898" y="428"/>
                      <a:pt x="908" y="416"/>
                    </a:cubicBezTo>
                    <a:cubicBezTo>
                      <a:pt x="913" y="409"/>
                      <a:pt x="920" y="403"/>
                      <a:pt x="927" y="398"/>
                    </a:cubicBezTo>
                    <a:cubicBezTo>
                      <a:pt x="943" y="387"/>
                      <a:pt x="948" y="366"/>
                      <a:pt x="937" y="350"/>
                    </a:cubicBezTo>
                    <a:cubicBezTo>
                      <a:pt x="936" y="349"/>
                      <a:pt x="936" y="349"/>
                      <a:pt x="936" y="349"/>
                    </a:cubicBezTo>
                    <a:cubicBezTo>
                      <a:pt x="873" y="257"/>
                      <a:pt x="701" y="14"/>
                      <a:pt x="652" y="8"/>
                    </a:cubicBezTo>
                    <a:cubicBezTo>
                      <a:pt x="592" y="0"/>
                      <a:pt x="468" y="48"/>
                      <a:pt x="468" y="4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椭圆 60">
                <a:extLst>
                  <a:ext uri="{FF2B5EF4-FFF2-40B4-BE49-F238E27FC236}">
                    <a16:creationId xmlns:a16="http://schemas.microsoft.com/office/drawing/2014/main" id="{0E43BD13-1A70-45F6-881D-E26735AF2B46}"/>
                  </a:ext>
                </a:extLst>
              </p:cNvPr>
              <p:cNvSpPr/>
              <p:nvPr/>
            </p:nvSpPr>
            <p:spPr bwMode="auto">
              <a:xfrm>
                <a:off x="6264447" y="7414924"/>
                <a:ext cx="214313" cy="152400"/>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2" name="组合 61">
              <a:extLst>
                <a:ext uri="{FF2B5EF4-FFF2-40B4-BE49-F238E27FC236}">
                  <a16:creationId xmlns:a16="http://schemas.microsoft.com/office/drawing/2014/main" id="{123F204B-B0E5-4148-896C-7E7B6A198281}"/>
                </a:ext>
              </a:extLst>
            </p:cNvPr>
            <p:cNvGrpSpPr/>
            <p:nvPr userDrawn="1"/>
          </p:nvGrpSpPr>
          <p:grpSpPr>
            <a:xfrm rot="552067">
              <a:off x="2851241" y="873810"/>
              <a:ext cx="419101" cy="678269"/>
              <a:chOff x="6308743" y="5908512"/>
              <a:chExt cx="690563" cy="1117600"/>
            </a:xfrm>
          </p:grpSpPr>
          <p:sp>
            <p:nvSpPr>
              <p:cNvPr id="63" name="任意多边形: 形状 62">
                <a:extLst>
                  <a:ext uri="{FF2B5EF4-FFF2-40B4-BE49-F238E27FC236}">
                    <a16:creationId xmlns:a16="http://schemas.microsoft.com/office/drawing/2014/main" id="{8F200028-759F-43AA-8425-17BB9E5F93C1}"/>
                  </a:ext>
                </a:extLst>
              </p:cNvPr>
              <p:cNvSpPr/>
              <p:nvPr/>
            </p:nvSpPr>
            <p:spPr bwMode="auto">
              <a:xfrm>
                <a:off x="6308743" y="5908512"/>
                <a:ext cx="690563" cy="1117600"/>
              </a:xfrm>
              <a:custGeom>
                <a:avLst/>
                <a:gdLst>
                  <a:gd name="T0" fmla="*/ 398 w 469"/>
                  <a:gd name="T1" fmla="*/ 213 h 759"/>
                  <a:gd name="T2" fmla="*/ 363 w 469"/>
                  <a:gd name="T3" fmla="*/ 179 h 759"/>
                  <a:gd name="T4" fmla="*/ 340 w 469"/>
                  <a:gd name="T5" fmla="*/ 154 h 759"/>
                  <a:gd name="T6" fmla="*/ 310 w 469"/>
                  <a:gd name="T7" fmla="*/ 100 h 759"/>
                  <a:gd name="T8" fmla="*/ 296 w 469"/>
                  <a:gd name="T9" fmla="*/ 14 h 759"/>
                  <a:gd name="T10" fmla="*/ 296 w 469"/>
                  <a:gd name="T11" fmla="*/ 9 h 759"/>
                  <a:gd name="T12" fmla="*/ 285 w 469"/>
                  <a:gd name="T13" fmla="*/ 0 h 759"/>
                  <a:gd name="T14" fmla="*/ 285 w 469"/>
                  <a:gd name="T15" fmla="*/ 0 h 759"/>
                  <a:gd name="T16" fmla="*/ 221 w 469"/>
                  <a:gd name="T17" fmla="*/ 0 h 759"/>
                  <a:gd name="T18" fmla="*/ 209 w 469"/>
                  <a:gd name="T19" fmla="*/ 13 h 759"/>
                  <a:gd name="T20" fmla="*/ 209 w 469"/>
                  <a:gd name="T21" fmla="*/ 517 h 759"/>
                  <a:gd name="T22" fmla="*/ 195 w 469"/>
                  <a:gd name="T23" fmla="*/ 529 h 759"/>
                  <a:gd name="T24" fmla="*/ 112 w 469"/>
                  <a:gd name="T25" fmla="*/ 542 h 759"/>
                  <a:gd name="T26" fmla="*/ 22 w 469"/>
                  <a:gd name="T27" fmla="*/ 698 h 759"/>
                  <a:gd name="T28" fmla="*/ 128 w 469"/>
                  <a:gd name="T29" fmla="*/ 759 h 759"/>
                  <a:gd name="T30" fmla="*/ 194 w 469"/>
                  <a:gd name="T31" fmla="*/ 746 h 759"/>
                  <a:gd name="T32" fmla="*/ 291 w 469"/>
                  <a:gd name="T33" fmla="*/ 629 h 759"/>
                  <a:gd name="T34" fmla="*/ 291 w 469"/>
                  <a:gd name="T35" fmla="*/ 627 h 759"/>
                  <a:gd name="T36" fmla="*/ 291 w 469"/>
                  <a:gd name="T37" fmla="*/ 239 h 759"/>
                  <a:gd name="T38" fmla="*/ 296 w 469"/>
                  <a:gd name="T39" fmla="*/ 241 h 759"/>
                  <a:gd name="T40" fmla="*/ 330 w 469"/>
                  <a:gd name="T41" fmla="*/ 259 h 759"/>
                  <a:gd name="T42" fmla="*/ 362 w 469"/>
                  <a:gd name="T43" fmla="*/ 289 h 759"/>
                  <a:gd name="T44" fmla="*/ 384 w 469"/>
                  <a:gd name="T45" fmla="*/ 548 h 759"/>
                  <a:gd name="T46" fmla="*/ 384 w 469"/>
                  <a:gd name="T47" fmla="*/ 548 h 759"/>
                  <a:gd name="T48" fmla="*/ 392 w 469"/>
                  <a:gd name="T49" fmla="*/ 562 h 759"/>
                  <a:gd name="T50" fmla="*/ 401 w 469"/>
                  <a:gd name="T51" fmla="*/ 560 h 759"/>
                  <a:gd name="T52" fmla="*/ 405 w 469"/>
                  <a:gd name="T53" fmla="*/ 554 h 759"/>
                  <a:gd name="T54" fmla="*/ 406 w 469"/>
                  <a:gd name="T55" fmla="*/ 554 h 759"/>
                  <a:gd name="T56" fmla="*/ 411 w 469"/>
                  <a:gd name="T57" fmla="*/ 546 h 759"/>
                  <a:gd name="T58" fmla="*/ 447 w 469"/>
                  <a:gd name="T59" fmla="*/ 472 h 759"/>
                  <a:gd name="T60" fmla="*/ 465 w 469"/>
                  <a:gd name="T61" fmla="*/ 396 h 759"/>
                  <a:gd name="T62" fmla="*/ 453 w 469"/>
                  <a:gd name="T63" fmla="*/ 291 h 759"/>
                  <a:gd name="T64" fmla="*/ 398 w 469"/>
                  <a:gd name="T65" fmla="*/ 213 h 759"/>
                  <a:gd name="T66" fmla="*/ 286 w 469"/>
                  <a:gd name="T67" fmla="*/ 23 h 759"/>
                  <a:gd name="T68" fmla="*/ 286 w 469"/>
                  <a:gd name="T69" fmla="*/ 23 h 759"/>
                  <a:gd name="T70" fmla="*/ 286 w 469"/>
                  <a:gd name="T71" fmla="*/ 23 h 759"/>
                  <a:gd name="T72" fmla="*/ 286 w 469"/>
                  <a:gd name="T73" fmla="*/ 2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759">
                    <a:moveTo>
                      <a:pt x="398" y="213"/>
                    </a:moveTo>
                    <a:cubicBezTo>
                      <a:pt x="387" y="202"/>
                      <a:pt x="376" y="190"/>
                      <a:pt x="363" y="179"/>
                    </a:cubicBezTo>
                    <a:cubicBezTo>
                      <a:pt x="355" y="171"/>
                      <a:pt x="347" y="163"/>
                      <a:pt x="340" y="154"/>
                    </a:cubicBezTo>
                    <a:cubicBezTo>
                      <a:pt x="329" y="139"/>
                      <a:pt x="319" y="122"/>
                      <a:pt x="310" y="100"/>
                    </a:cubicBezTo>
                    <a:cubicBezTo>
                      <a:pt x="301" y="76"/>
                      <a:pt x="296" y="24"/>
                      <a:pt x="296" y="14"/>
                    </a:cubicBezTo>
                    <a:cubicBezTo>
                      <a:pt x="296" y="12"/>
                      <a:pt x="296" y="10"/>
                      <a:pt x="296" y="9"/>
                    </a:cubicBezTo>
                    <a:cubicBezTo>
                      <a:pt x="294" y="4"/>
                      <a:pt x="290" y="0"/>
                      <a:pt x="285" y="0"/>
                    </a:cubicBezTo>
                    <a:cubicBezTo>
                      <a:pt x="285" y="0"/>
                      <a:pt x="285" y="0"/>
                      <a:pt x="285" y="0"/>
                    </a:cubicBezTo>
                    <a:cubicBezTo>
                      <a:pt x="221" y="0"/>
                      <a:pt x="221" y="0"/>
                      <a:pt x="221" y="0"/>
                    </a:cubicBezTo>
                    <a:cubicBezTo>
                      <a:pt x="214" y="0"/>
                      <a:pt x="209" y="6"/>
                      <a:pt x="209" y="13"/>
                    </a:cubicBezTo>
                    <a:cubicBezTo>
                      <a:pt x="209" y="517"/>
                      <a:pt x="209" y="517"/>
                      <a:pt x="209" y="517"/>
                    </a:cubicBezTo>
                    <a:cubicBezTo>
                      <a:pt x="209" y="524"/>
                      <a:pt x="202" y="530"/>
                      <a:pt x="195" y="529"/>
                    </a:cubicBezTo>
                    <a:cubicBezTo>
                      <a:pt x="169" y="527"/>
                      <a:pt x="140" y="531"/>
                      <a:pt x="112" y="542"/>
                    </a:cubicBezTo>
                    <a:cubicBezTo>
                      <a:pt x="40" y="572"/>
                      <a:pt x="0" y="642"/>
                      <a:pt x="22" y="698"/>
                    </a:cubicBezTo>
                    <a:cubicBezTo>
                      <a:pt x="38" y="737"/>
                      <a:pt x="80" y="759"/>
                      <a:pt x="128" y="759"/>
                    </a:cubicBezTo>
                    <a:cubicBezTo>
                      <a:pt x="149" y="759"/>
                      <a:pt x="172" y="755"/>
                      <a:pt x="194" y="746"/>
                    </a:cubicBezTo>
                    <a:cubicBezTo>
                      <a:pt x="249" y="723"/>
                      <a:pt x="287" y="676"/>
                      <a:pt x="291" y="629"/>
                    </a:cubicBezTo>
                    <a:cubicBezTo>
                      <a:pt x="291" y="628"/>
                      <a:pt x="291" y="627"/>
                      <a:pt x="291" y="627"/>
                    </a:cubicBezTo>
                    <a:cubicBezTo>
                      <a:pt x="291" y="239"/>
                      <a:pt x="291" y="239"/>
                      <a:pt x="291" y="239"/>
                    </a:cubicBezTo>
                    <a:cubicBezTo>
                      <a:pt x="293" y="240"/>
                      <a:pt x="295" y="240"/>
                      <a:pt x="296" y="241"/>
                    </a:cubicBezTo>
                    <a:cubicBezTo>
                      <a:pt x="308" y="244"/>
                      <a:pt x="319" y="251"/>
                      <a:pt x="330" y="259"/>
                    </a:cubicBezTo>
                    <a:cubicBezTo>
                      <a:pt x="341" y="267"/>
                      <a:pt x="352" y="277"/>
                      <a:pt x="362" y="289"/>
                    </a:cubicBezTo>
                    <a:cubicBezTo>
                      <a:pt x="434" y="376"/>
                      <a:pt x="385" y="546"/>
                      <a:pt x="384" y="548"/>
                    </a:cubicBezTo>
                    <a:cubicBezTo>
                      <a:pt x="384" y="548"/>
                      <a:pt x="384" y="548"/>
                      <a:pt x="384" y="548"/>
                    </a:cubicBezTo>
                    <a:cubicBezTo>
                      <a:pt x="383" y="553"/>
                      <a:pt x="386" y="560"/>
                      <a:pt x="392" y="562"/>
                    </a:cubicBezTo>
                    <a:cubicBezTo>
                      <a:pt x="395" y="563"/>
                      <a:pt x="399" y="562"/>
                      <a:pt x="401" y="560"/>
                    </a:cubicBezTo>
                    <a:cubicBezTo>
                      <a:pt x="403" y="559"/>
                      <a:pt x="404" y="558"/>
                      <a:pt x="405" y="554"/>
                    </a:cubicBezTo>
                    <a:cubicBezTo>
                      <a:pt x="406" y="554"/>
                      <a:pt x="406" y="554"/>
                      <a:pt x="406" y="554"/>
                    </a:cubicBezTo>
                    <a:cubicBezTo>
                      <a:pt x="406" y="553"/>
                      <a:pt x="408" y="549"/>
                      <a:pt x="411" y="546"/>
                    </a:cubicBezTo>
                    <a:cubicBezTo>
                      <a:pt x="418" y="533"/>
                      <a:pt x="433" y="510"/>
                      <a:pt x="447" y="472"/>
                    </a:cubicBezTo>
                    <a:cubicBezTo>
                      <a:pt x="457" y="447"/>
                      <a:pt x="463" y="421"/>
                      <a:pt x="465" y="396"/>
                    </a:cubicBezTo>
                    <a:cubicBezTo>
                      <a:pt x="469" y="360"/>
                      <a:pt x="465" y="324"/>
                      <a:pt x="453" y="291"/>
                    </a:cubicBezTo>
                    <a:cubicBezTo>
                      <a:pt x="441" y="257"/>
                      <a:pt x="419" y="234"/>
                      <a:pt x="398" y="213"/>
                    </a:cubicBezTo>
                    <a:moveTo>
                      <a:pt x="286" y="23"/>
                    </a:moveTo>
                    <a:cubicBezTo>
                      <a:pt x="286" y="23"/>
                      <a:pt x="286" y="23"/>
                      <a:pt x="286" y="23"/>
                    </a:cubicBezTo>
                    <a:cubicBezTo>
                      <a:pt x="286" y="23"/>
                      <a:pt x="286" y="23"/>
                      <a:pt x="286" y="23"/>
                    </a:cubicBezTo>
                    <a:cubicBezTo>
                      <a:pt x="286" y="23"/>
                      <a:pt x="286" y="23"/>
                      <a:pt x="286" y="2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任意多边形: 形状 63">
                <a:extLst>
                  <a:ext uri="{FF2B5EF4-FFF2-40B4-BE49-F238E27FC236}">
                    <a16:creationId xmlns:a16="http://schemas.microsoft.com/office/drawing/2014/main" id="{9BA6E150-0FB9-452F-9B32-6FAE6662623D}"/>
                  </a:ext>
                </a:extLst>
              </p:cNvPr>
              <p:cNvSpPr/>
              <p:nvPr/>
            </p:nvSpPr>
            <p:spPr bwMode="auto">
              <a:xfrm>
                <a:off x="6383356" y="6678449"/>
                <a:ext cx="354013" cy="347663"/>
              </a:xfrm>
              <a:custGeom>
                <a:avLst/>
                <a:gdLst>
                  <a:gd name="T0" fmla="*/ 240 w 240"/>
                  <a:gd name="T1" fmla="*/ 0 h 236"/>
                  <a:gd name="T2" fmla="*/ 0 w 240"/>
                  <a:gd name="T3" fmla="*/ 212 h 236"/>
                  <a:gd name="T4" fmla="*/ 74 w 240"/>
                  <a:gd name="T5" fmla="*/ 236 h 236"/>
                  <a:gd name="T6" fmla="*/ 74 w 240"/>
                  <a:gd name="T7" fmla="*/ 236 h 236"/>
                  <a:gd name="T8" fmla="*/ 75 w 240"/>
                  <a:gd name="T9" fmla="*/ 236 h 236"/>
                  <a:gd name="T10" fmla="*/ 75 w 240"/>
                  <a:gd name="T11" fmla="*/ 236 h 236"/>
                  <a:gd name="T12" fmla="*/ 75 w 240"/>
                  <a:gd name="T13" fmla="*/ 236 h 236"/>
                  <a:gd name="T14" fmla="*/ 75 w 240"/>
                  <a:gd name="T15" fmla="*/ 236 h 236"/>
                  <a:gd name="T16" fmla="*/ 75 w 240"/>
                  <a:gd name="T17" fmla="*/ 236 h 236"/>
                  <a:gd name="T18" fmla="*/ 75 w 240"/>
                  <a:gd name="T19" fmla="*/ 236 h 236"/>
                  <a:gd name="T20" fmla="*/ 76 w 240"/>
                  <a:gd name="T21" fmla="*/ 236 h 236"/>
                  <a:gd name="T22" fmla="*/ 76 w 240"/>
                  <a:gd name="T23" fmla="*/ 236 h 236"/>
                  <a:gd name="T24" fmla="*/ 76 w 240"/>
                  <a:gd name="T25" fmla="*/ 236 h 236"/>
                  <a:gd name="T26" fmla="*/ 76 w 240"/>
                  <a:gd name="T27" fmla="*/ 236 h 236"/>
                  <a:gd name="T28" fmla="*/ 76 w 240"/>
                  <a:gd name="T29" fmla="*/ 236 h 236"/>
                  <a:gd name="T30" fmla="*/ 76 w 240"/>
                  <a:gd name="T31" fmla="*/ 236 h 236"/>
                  <a:gd name="T32" fmla="*/ 77 w 240"/>
                  <a:gd name="T33" fmla="*/ 236 h 236"/>
                  <a:gd name="T34" fmla="*/ 77 w 240"/>
                  <a:gd name="T35" fmla="*/ 236 h 236"/>
                  <a:gd name="T36" fmla="*/ 77 w 240"/>
                  <a:gd name="T37" fmla="*/ 236 h 236"/>
                  <a:gd name="T38" fmla="*/ 77 w 240"/>
                  <a:gd name="T39" fmla="*/ 236 h 236"/>
                  <a:gd name="T40" fmla="*/ 77 w 240"/>
                  <a:gd name="T41" fmla="*/ 236 h 236"/>
                  <a:gd name="T42" fmla="*/ 143 w 240"/>
                  <a:gd name="T43" fmla="*/ 223 h 236"/>
                  <a:gd name="T44" fmla="*/ 240 w 240"/>
                  <a:gd name="T45" fmla="*/ 106 h 236"/>
                  <a:gd name="T46" fmla="*/ 240 w 240"/>
                  <a:gd name="T47" fmla="*/ 104 h 236"/>
                  <a:gd name="T48" fmla="*/ 240 w 24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6">
                    <a:moveTo>
                      <a:pt x="240" y="0"/>
                    </a:moveTo>
                    <a:cubicBezTo>
                      <a:pt x="167" y="146"/>
                      <a:pt x="64" y="196"/>
                      <a:pt x="0" y="212"/>
                    </a:cubicBezTo>
                    <a:cubicBezTo>
                      <a:pt x="20" y="227"/>
                      <a:pt x="46" y="236"/>
                      <a:pt x="74" y="236"/>
                    </a:cubicBezTo>
                    <a:cubicBezTo>
                      <a:pt x="74" y="236"/>
                      <a:pt x="74" y="236"/>
                      <a:pt x="74" y="236"/>
                    </a:cubicBezTo>
                    <a:cubicBezTo>
                      <a:pt x="74"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98" y="236"/>
                      <a:pt x="121" y="232"/>
                      <a:pt x="143" y="223"/>
                    </a:cubicBezTo>
                    <a:cubicBezTo>
                      <a:pt x="198" y="200"/>
                      <a:pt x="236" y="153"/>
                      <a:pt x="240" y="106"/>
                    </a:cubicBezTo>
                    <a:cubicBezTo>
                      <a:pt x="240" y="105"/>
                      <a:pt x="240" y="104"/>
                      <a:pt x="240" y="104"/>
                    </a:cubicBezTo>
                    <a:cubicBezTo>
                      <a:pt x="240" y="0"/>
                      <a:pt x="240" y="0"/>
                      <a:pt x="2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5" name="组合 64">
              <a:extLst>
                <a:ext uri="{FF2B5EF4-FFF2-40B4-BE49-F238E27FC236}">
                  <a16:creationId xmlns:a16="http://schemas.microsoft.com/office/drawing/2014/main" id="{AB1D4359-BA9F-4F20-945D-896E83D26214}"/>
                </a:ext>
              </a:extLst>
            </p:cNvPr>
            <p:cNvGrpSpPr/>
            <p:nvPr userDrawn="1"/>
          </p:nvGrpSpPr>
          <p:grpSpPr>
            <a:xfrm>
              <a:off x="4219223" y="736289"/>
              <a:ext cx="457907" cy="713948"/>
              <a:chOff x="4732356" y="5914862"/>
              <a:chExt cx="979488" cy="1527175"/>
            </a:xfrm>
          </p:grpSpPr>
          <p:sp>
            <p:nvSpPr>
              <p:cNvPr id="66" name="任意多边形: 形状 65">
                <a:extLst>
                  <a:ext uri="{FF2B5EF4-FFF2-40B4-BE49-F238E27FC236}">
                    <a16:creationId xmlns:a16="http://schemas.microsoft.com/office/drawing/2014/main" id="{CFF0C1FB-0821-4E42-A468-BF603EBED8A9}"/>
                  </a:ext>
                </a:extLst>
              </p:cNvPr>
              <p:cNvSpPr/>
              <p:nvPr/>
            </p:nvSpPr>
            <p:spPr bwMode="auto">
              <a:xfrm>
                <a:off x="4732356" y="5914862"/>
                <a:ext cx="979488" cy="1527175"/>
              </a:xfrm>
              <a:custGeom>
                <a:avLst/>
                <a:gdLst>
                  <a:gd name="T0" fmla="*/ 450 w 664"/>
                  <a:gd name="T1" fmla="*/ 1 h 1038"/>
                  <a:gd name="T2" fmla="*/ 440 w 664"/>
                  <a:gd name="T3" fmla="*/ 3 h 1038"/>
                  <a:gd name="T4" fmla="*/ 23 w 664"/>
                  <a:gd name="T5" fmla="*/ 279 h 1038"/>
                  <a:gd name="T6" fmla="*/ 18 w 664"/>
                  <a:gd name="T7" fmla="*/ 282 h 1038"/>
                  <a:gd name="T8" fmla="*/ 16 w 664"/>
                  <a:gd name="T9" fmla="*/ 293 h 1038"/>
                  <a:gd name="T10" fmla="*/ 166 w 664"/>
                  <a:gd name="T11" fmla="*/ 777 h 1038"/>
                  <a:gd name="T12" fmla="*/ 158 w 664"/>
                  <a:gd name="T13" fmla="*/ 790 h 1038"/>
                  <a:gd name="T14" fmla="*/ 79 w 664"/>
                  <a:gd name="T15" fmla="*/ 827 h 1038"/>
                  <a:gd name="T16" fmla="*/ 38 w 664"/>
                  <a:gd name="T17" fmla="*/ 1003 h 1038"/>
                  <a:gd name="T18" fmla="*/ 121 w 664"/>
                  <a:gd name="T19" fmla="*/ 1036 h 1038"/>
                  <a:gd name="T20" fmla="*/ 159 w 664"/>
                  <a:gd name="T21" fmla="*/ 1030 h 1038"/>
                  <a:gd name="T22" fmla="*/ 219 w 664"/>
                  <a:gd name="T23" fmla="*/ 997 h 1038"/>
                  <a:gd name="T24" fmla="*/ 277 w 664"/>
                  <a:gd name="T25" fmla="*/ 853 h 1038"/>
                  <a:gd name="T26" fmla="*/ 277 w 664"/>
                  <a:gd name="T27" fmla="*/ 852 h 1038"/>
                  <a:gd name="T28" fmla="*/ 158 w 664"/>
                  <a:gd name="T29" fmla="*/ 470 h 1038"/>
                  <a:gd name="T30" fmla="*/ 162 w 664"/>
                  <a:gd name="T31" fmla="*/ 458 h 1038"/>
                  <a:gd name="T32" fmla="*/ 438 w 664"/>
                  <a:gd name="T33" fmla="*/ 275 h 1038"/>
                  <a:gd name="T34" fmla="*/ 454 w 664"/>
                  <a:gd name="T35" fmla="*/ 280 h 1038"/>
                  <a:gd name="T36" fmla="*/ 539 w 664"/>
                  <a:gd name="T37" fmla="*/ 556 h 1038"/>
                  <a:gd name="T38" fmla="*/ 531 w 664"/>
                  <a:gd name="T39" fmla="*/ 569 h 1038"/>
                  <a:gd name="T40" fmla="*/ 453 w 664"/>
                  <a:gd name="T41" fmla="*/ 606 h 1038"/>
                  <a:gd name="T42" fmla="*/ 395 w 664"/>
                  <a:gd name="T43" fmla="*/ 694 h 1038"/>
                  <a:gd name="T44" fmla="*/ 411 w 664"/>
                  <a:gd name="T45" fmla="*/ 782 h 1038"/>
                  <a:gd name="T46" fmla="*/ 495 w 664"/>
                  <a:gd name="T47" fmla="*/ 815 h 1038"/>
                  <a:gd name="T48" fmla="*/ 592 w 664"/>
                  <a:gd name="T49" fmla="*/ 776 h 1038"/>
                  <a:gd name="T50" fmla="*/ 650 w 664"/>
                  <a:gd name="T51" fmla="*/ 631 h 1038"/>
                  <a:gd name="T52" fmla="*/ 650 w 664"/>
                  <a:gd name="T53" fmla="*/ 630 h 1038"/>
                  <a:gd name="T54" fmla="*/ 457 w 664"/>
                  <a:gd name="T55" fmla="*/ 9 h 1038"/>
                  <a:gd name="T56" fmla="*/ 450 w 664"/>
                  <a:gd name="T57" fmla="*/ 1 h 1038"/>
                  <a:gd name="T58" fmla="*/ 416 w 664"/>
                  <a:gd name="T59" fmla="*/ 158 h 1038"/>
                  <a:gd name="T60" fmla="*/ 422 w 664"/>
                  <a:gd name="T61" fmla="*/ 178 h 1038"/>
                  <a:gd name="T62" fmla="*/ 418 w 664"/>
                  <a:gd name="T63" fmla="*/ 190 h 1038"/>
                  <a:gd name="T64" fmla="*/ 142 w 664"/>
                  <a:gd name="T65" fmla="*/ 374 h 1038"/>
                  <a:gd name="T66" fmla="*/ 127 w 664"/>
                  <a:gd name="T67" fmla="*/ 368 h 1038"/>
                  <a:gd name="T68" fmla="*/ 120 w 664"/>
                  <a:gd name="T69" fmla="*/ 348 h 1038"/>
                  <a:gd name="T70" fmla="*/ 124 w 664"/>
                  <a:gd name="T71" fmla="*/ 336 h 1038"/>
                  <a:gd name="T72" fmla="*/ 400 w 664"/>
                  <a:gd name="T73" fmla="*/ 153 h 1038"/>
                  <a:gd name="T74" fmla="*/ 416 w 664"/>
                  <a:gd name="T75" fmla="*/ 15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4" h="1038">
                    <a:moveTo>
                      <a:pt x="450" y="1"/>
                    </a:moveTo>
                    <a:cubicBezTo>
                      <a:pt x="446" y="0"/>
                      <a:pt x="443" y="1"/>
                      <a:pt x="440" y="3"/>
                    </a:cubicBezTo>
                    <a:cubicBezTo>
                      <a:pt x="440" y="3"/>
                      <a:pt x="32" y="273"/>
                      <a:pt x="23" y="279"/>
                    </a:cubicBezTo>
                    <a:cubicBezTo>
                      <a:pt x="21" y="280"/>
                      <a:pt x="19" y="281"/>
                      <a:pt x="18" y="282"/>
                    </a:cubicBezTo>
                    <a:cubicBezTo>
                      <a:pt x="16" y="285"/>
                      <a:pt x="15" y="289"/>
                      <a:pt x="16" y="293"/>
                    </a:cubicBezTo>
                    <a:cubicBezTo>
                      <a:pt x="166" y="777"/>
                      <a:pt x="166" y="777"/>
                      <a:pt x="166" y="777"/>
                    </a:cubicBezTo>
                    <a:cubicBezTo>
                      <a:pt x="168" y="783"/>
                      <a:pt x="164" y="789"/>
                      <a:pt x="158" y="790"/>
                    </a:cubicBezTo>
                    <a:cubicBezTo>
                      <a:pt x="131" y="795"/>
                      <a:pt x="103" y="808"/>
                      <a:pt x="79" y="827"/>
                    </a:cubicBezTo>
                    <a:cubicBezTo>
                      <a:pt x="18" y="877"/>
                      <a:pt x="0" y="956"/>
                      <a:pt x="38" y="1003"/>
                    </a:cubicBezTo>
                    <a:cubicBezTo>
                      <a:pt x="57" y="1026"/>
                      <a:pt x="87" y="1038"/>
                      <a:pt x="121" y="1036"/>
                    </a:cubicBezTo>
                    <a:cubicBezTo>
                      <a:pt x="134" y="1036"/>
                      <a:pt x="146" y="1033"/>
                      <a:pt x="159" y="1030"/>
                    </a:cubicBezTo>
                    <a:cubicBezTo>
                      <a:pt x="180" y="1023"/>
                      <a:pt x="200" y="1012"/>
                      <a:pt x="219" y="997"/>
                    </a:cubicBezTo>
                    <a:cubicBezTo>
                      <a:pt x="267" y="958"/>
                      <a:pt x="290" y="900"/>
                      <a:pt x="277" y="853"/>
                    </a:cubicBezTo>
                    <a:cubicBezTo>
                      <a:pt x="277" y="852"/>
                      <a:pt x="277" y="852"/>
                      <a:pt x="277" y="852"/>
                    </a:cubicBezTo>
                    <a:cubicBezTo>
                      <a:pt x="158" y="470"/>
                      <a:pt x="158" y="470"/>
                      <a:pt x="158" y="470"/>
                    </a:cubicBezTo>
                    <a:cubicBezTo>
                      <a:pt x="157" y="465"/>
                      <a:pt x="158" y="461"/>
                      <a:pt x="162" y="458"/>
                    </a:cubicBezTo>
                    <a:cubicBezTo>
                      <a:pt x="438" y="275"/>
                      <a:pt x="438" y="275"/>
                      <a:pt x="438" y="275"/>
                    </a:cubicBezTo>
                    <a:cubicBezTo>
                      <a:pt x="444" y="271"/>
                      <a:pt x="452" y="274"/>
                      <a:pt x="454" y="280"/>
                    </a:cubicBezTo>
                    <a:cubicBezTo>
                      <a:pt x="539" y="556"/>
                      <a:pt x="539" y="556"/>
                      <a:pt x="539" y="556"/>
                    </a:cubicBezTo>
                    <a:cubicBezTo>
                      <a:pt x="541" y="562"/>
                      <a:pt x="537" y="568"/>
                      <a:pt x="531" y="569"/>
                    </a:cubicBezTo>
                    <a:cubicBezTo>
                      <a:pt x="504" y="574"/>
                      <a:pt x="476" y="587"/>
                      <a:pt x="453" y="606"/>
                    </a:cubicBezTo>
                    <a:cubicBezTo>
                      <a:pt x="424" y="630"/>
                      <a:pt x="403" y="661"/>
                      <a:pt x="395" y="694"/>
                    </a:cubicBezTo>
                    <a:cubicBezTo>
                      <a:pt x="386" y="728"/>
                      <a:pt x="392" y="759"/>
                      <a:pt x="411" y="782"/>
                    </a:cubicBezTo>
                    <a:cubicBezTo>
                      <a:pt x="430" y="805"/>
                      <a:pt x="460" y="817"/>
                      <a:pt x="495" y="815"/>
                    </a:cubicBezTo>
                    <a:cubicBezTo>
                      <a:pt x="528" y="814"/>
                      <a:pt x="563" y="800"/>
                      <a:pt x="592" y="776"/>
                    </a:cubicBezTo>
                    <a:cubicBezTo>
                      <a:pt x="641" y="736"/>
                      <a:pt x="664" y="678"/>
                      <a:pt x="650" y="631"/>
                    </a:cubicBezTo>
                    <a:cubicBezTo>
                      <a:pt x="650" y="630"/>
                      <a:pt x="650" y="630"/>
                      <a:pt x="650" y="630"/>
                    </a:cubicBezTo>
                    <a:cubicBezTo>
                      <a:pt x="457" y="9"/>
                      <a:pt x="457" y="9"/>
                      <a:pt x="457" y="9"/>
                    </a:cubicBezTo>
                    <a:cubicBezTo>
                      <a:pt x="456" y="5"/>
                      <a:pt x="453" y="2"/>
                      <a:pt x="450" y="1"/>
                    </a:cubicBezTo>
                    <a:moveTo>
                      <a:pt x="416" y="158"/>
                    </a:moveTo>
                    <a:cubicBezTo>
                      <a:pt x="422" y="178"/>
                      <a:pt x="422" y="178"/>
                      <a:pt x="422" y="178"/>
                    </a:cubicBezTo>
                    <a:cubicBezTo>
                      <a:pt x="423" y="182"/>
                      <a:pt x="422" y="187"/>
                      <a:pt x="418" y="190"/>
                    </a:cubicBezTo>
                    <a:cubicBezTo>
                      <a:pt x="142" y="374"/>
                      <a:pt x="142" y="374"/>
                      <a:pt x="142" y="374"/>
                    </a:cubicBezTo>
                    <a:cubicBezTo>
                      <a:pt x="136" y="378"/>
                      <a:pt x="129" y="375"/>
                      <a:pt x="127" y="368"/>
                    </a:cubicBezTo>
                    <a:cubicBezTo>
                      <a:pt x="120" y="348"/>
                      <a:pt x="120" y="348"/>
                      <a:pt x="120" y="348"/>
                    </a:cubicBezTo>
                    <a:cubicBezTo>
                      <a:pt x="119" y="343"/>
                      <a:pt x="120" y="338"/>
                      <a:pt x="124" y="336"/>
                    </a:cubicBezTo>
                    <a:cubicBezTo>
                      <a:pt x="400" y="153"/>
                      <a:pt x="400" y="153"/>
                      <a:pt x="400" y="153"/>
                    </a:cubicBezTo>
                    <a:cubicBezTo>
                      <a:pt x="406" y="149"/>
                      <a:pt x="414" y="152"/>
                      <a:pt x="416" y="15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任意多边形: 形状 66">
                <a:extLst>
                  <a:ext uri="{FF2B5EF4-FFF2-40B4-BE49-F238E27FC236}">
                    <a16:creationId xmlns:a16="http://schemas.microsoft.com/office/drawing/2014/main" id="{159028B7-1AA8-4D5B-ABCF-3FB52EED4329}"/>
                  </a:ext>
                </a:extLst>
              </p:cNvPr>
              <p:cNvSpPr/>
              <p:nvPr/>
            </p:nvSpPr>
            <p:spPr bwMode="auto">
              <a:xfrm>
                <a:off x="4843481" y="7011824"/>
                <a:ext cx="303213" cy="428625"/>
              </a:xfrm>
              <a:custGeom>
                <a:avLst/>
                <a:gdLst>
                  <a:gd name="T0" fmla="*/ 169 w 206"/>
                  <a:gd name="T1" fmla="*/ 0 h 291"/>
                  <a:gd name="T2" fmla="*/ 0 w 206"/>
                  <a:gd name="T3" fmla="*/ 284 h 291"/>
                  <a:gd name="T4" fmla="*/ 40 w 206"/>
                  <a:gd name="T5" fmla="*/ 291 h 291"/>
                  <a:gd name="T6" fmla="*/ 45 w 206"/>
                  <a:gd name="T7" fmla="*/ 291 h 291"/>
                  <a:gd name="T8" fmla="*/ 46 w 206"/>
                  <a:gd name="T9" fmla="*/ 291 h 291"/>
                  <a:gd name="T10" fmla="*/ 46 w 206"/>
                  <a:gd name="T11" fmla="*/ 291 h 291"/>
                  <a:gd name="T12" fmla="*/ 46 w 206"/>
                  <a:gd name="T13" fmla="*/ 291 h 291"/>
                  <a:gd name="T14" fmla="*/ 46 w 206"/>
                  <a:gd name="T15" fmla="*/ 291 h 291"/>
                  <a:gd name="T16" fmla="*/ 84 w 206"/>
                  <a:gd name="T17" fmla="*/ 285 h 291"/>
                  <a:gd name="T18" fmla="*/ 144 w 206"/>
                  <a:gd name="T19" fmla="*/ 252 h 291"/>
                  <a:gd name="T20" fmla="*/ 206 w 206"/>
                  <a:gd name="T21" fmla="*/ 135 h 291"/>
                  <a:gd name="T22" fmla="*/ 202 w 206"/>
                  <a:gd name="T23" fmla="*/ 108 h 291"/>
                  <a:gd name="T24" fmla="*/ 202 w 206"/>
                  <a:gd name="T25" fmla="*/ 107 h 291"/>
                  <a:gd name="T26" fmla="*/ 169 w 206"/>
                  <a:gd name="T2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91">
                    <a:moveTo>
                      <a:pt x="169" y="0"/>
                    </a:moveTo>
                    <a:cubicBezTo>
                      <a:pt x="144" y="166"/>
                      <a:pt x="59" y="247"/>
                      <a:pt x="0" y="284"/>
                    </a:cubicBezTo>
                    <a:cubicBezTo>
                      <a:pt x="12" y="289"/>
                      <a:pt x="26" y="291"/>
                      <a:pt x="40" y="291"/>
                    </a:cubicBezTo>
                    <a:cubicBezTo>
                      <a:pt x="42" y="291"/>
                      <a:pt x="44" y="291"/>
                      <a:pt x="45" y="291"/>
                    </a:cubicBezTo>
                    <a:cubicBezTo>
                      <a:pt x="45" y="291"/>
                      <a:pt x="45" y="291"/>
                      <a:pt x="46" y="291"/>
                    </a:cubicBezTo>
                    <a:cubicBezTo>
                      <a:pt x="46" y="291"/>
                      <a:pt x="46" y="291"/>
                      <a:pt x="46" y="291"/>
                    </a:cubicBezTo>
                    <a:cubicBezTo>
                      <a:pt x="46" y="291"/>
                      <a:pt x="46" y="291"/>
                      <a:pt x="46" y="291"/>
                    </a:cubicBezTo>
                    <a:cubicBezTo>
                      <a:pt x="46" y="291"/>
                      <a:pt x="46" y="291"/>
                      <a:pt x="46" y="291"/>
                    </a:cubicBezTo>
                    <a:cubicBezTo>
                      <a:pt x="59" y="291"/>
                      <a:pt x="71" y="288"/>
                      <a:pt x="84" y="285"/>
                    </a:cubicBezTo>
                    <a:cubicBezTo>
                      <a:pt x="105" y="278"/>
                      <a:pt x="125" y="267"/>
                      <a:pt x="144" y="252"/>
                    </a:cubicBezTo>
                    <a:cubicBezTo>
                      <a:pt x="183" y="220"/>
                      <a:pt x="206" y="176"/>
                      <a:pt x="206" y="135"/>
                    </a:cubicBezTo>
                    <a:cubicBezTo>
                      <a:pt x="206" y="126"/>
                      <a:pt x="204" y="117"/>
                      <a:pt x="202" y="108"/>
                    </a:cubicBezTo>
                    <a:cubicBezTo>
                      <a:pt x="202" y="107"/>
                      <a:pt x="202" y="107"/>
                      <a:pt x="202" y="107"/>
                    </a:cubicBezTo>
                    <a:cubicBezTo>
                      <a:pt x="169" y="0"/>
                      <a:pt x="169" y="0"/>
                      <a:pt x="16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任意多边形: 形状 67">
                <a:extLst>
                  <a:ext uri="{FF2B5EF4-FFF2-40B4-BE49-F238E27FC236}">
                    <a16:creationId xmlns:a16="http://schemas.microsoft.com/office/drawing/2014/main" id="{51D19A1D-6875-4992-8379-B8242622C4B7}"/>
                  </a:ext>
                </a:extLst>
              </p:cNvPr>
              <p:cNvSpPr/>
              <p:nvPr/>
            </p:nvSpPr>
            <p:spPr bwMode="auto">
              <a:xfrm>
                <a:off x="5391168" y="6716549"/>
                <a:ext cx="304800" cy="400050"/>
              </a:xfrm>
              <a:custGeom>
                <a:avLst/>
                <a:gdLst>
                  <a:gd name="T0" fmla="*/ 176 w 207"/>
                  <a:gd name="T1" fmla="*/ 0 h 271"/>
                  <a:gd name="T2" fmla="*/ 0 w 207"/>
                  <a:gd name="T3" fmla="*/ 263 h 271"/>
                  <a:gd name="T4" fmla="*/ 41 w 207"/>
                  <a:gd name="T5" fmla="*/ 271 h 271"/>
                  <a:gd name="T6" fmla="*/ 48 w 207"/>
                  <a:gd name="T7" fmla="*/ 270 h 271"/>
                  <a:gd name="T8" fmla="*/ 145 w 207"/>
                  <a:gd name="T9" fmla="*/ 231 h 271"/>
                  <a:gd name="T10" fmla="*/ 207 w 207"/>
                  <a:gd name="T11" fmla="*/ 114 h 271"/>
                  <a:gd name="T12" fmla="*/ 207 w 207"/>
                  <a:gd name="T13" fmla="*/ 112 h 271"/>
                  <a:gd name="T14" fmla="*/ 203 w 207"/>
                  <a:gd name="T15" fmla="*/ 86 h 271"/>
                  <a:gd name="T16" fmla="*/ 203 w 207"/>
                  <a:gd name="T17" fmla="*/ 85 h 271"/>
                  <a:gd name="T18" fmla="*/ 180 w 207"/>
                  <a:gd name="T19" fmla="*/ 13 h 271"/>
                  <a:gd name="T20" fmla="*/ 178 w 207"/>
                  <a:gd name="T21" fmla="*/ 5 h 271"/>
                  <a:gd name="T22" fmla="*/ 176 w 207"/>
                  <a:gd name="T2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1">
                    <a:moveTo>
                      <a:pt x="176" y="0"/>
                    </a:moveTo>
                    <a:cubicBezTo>
                      <a:pt x="144" y="159"/>
                      <a:pt x="54" y="232"/>
                      <a:pt x="0" y="263"/>
                    </a:cubicBezTo>
                    <a:cubicBezTo>
                      <a:pt x="12" y="268"/>
                      <a:pt x="26" y="271"/>
                      <a:pt x="41" y="271"/>
                    </a:cubicBezTo>
                    <a:cubicBezTo>
                      <a:pt x="44" y="271"/>
                      <a:pt x="46" y="271"/>
                      <a:pt x="48" y="270"/>
                    </a:cubicBezTo>
                    <a:cubicBezTo>
                      <a:pt x="81" y="269"/>
                      <a:pt x="116" y="255"/>
                      <a:pt x="145" y="231"/>
                    </a:cubicBezTo>
                    <a:cubicBezTo>
                      <a:pt x="184" y="199"/>
                      <a:pt x="207" y="155"/>
                      <a:pt x="207" y="114"/>
                    </a:cubicBezTo>
                    <a:cubicBezTo>
                      <a:pt x="207" y="114"/>
                      <a:pt x="207" y="113"/>
                      <a:pt x="207" y="112"/>
                    </a:cubicBezTo>
                    <a:cubicBezTo>
                      <a:pt x="207" y="103"/>
                      <a:pt x="205" y="94"/>
                      <a:pt x="203" y="86"/>
                    </a:cubicBezTo>
                    <a:cubicBezTo>
                      <a:pt x="203" y="85"/>
                      <a:pt x="203" y="85"/>
                      <a:pt x="203" y="85"/>
                    </a:cubicBezTo>
                    <a:cubicBezTo>
                      <a:pt x="180" y="13"/>
                      <a:pt x="180" y="13"/>
                      <a:pt x="180" y="13"/>
                    </a:cubicBezTo>
                    <a:cubicBezTo>
                      <a:pt x="178" y="5"/>
                      <a:pt x="178" y="5"/>
                      <a:pt x="178" y="5"/>
                    </a:cubicBezTo>
                    <a:cubicBezTo>
                      <a:pt x="176" y="0"/>
                      <a:pt x="176" y="0"/>
                      <a:pt x="17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9" name="组合 68">
              <a:extLst>
                <a:ext uri="{FF2B5EF4-FFF2-40B4-BE49-F238E27FC236}">
                  <a16:creationId xmlns:a16="http://schemas.microsoft.com/office/drawing/2014/main" id="{5B5EF561-4115-4C3F-8320-E5791ACAD0B9}"/>
                </a:ext>
              </a:extLst>
            </p:cNvPr>
            <p:cNvGrpSpPr/>
            <p:nvPr userDrawn="1"/>
          </p:nvGrpSpPr>
          <p:grpSpPr>
            <a:xfrm rot="21095048">
              <a:off x="3899540" y="1871029"/>
              <a:ext cx="275123" cy="616655"/>
              <a:chOff x="7258068" y="6646699"/>
              <a:chExt cx="460375" cy="1031875"/>
            </a:xfrm>
          </p:grpSpPr>
          <p:sp>
            <p:nvSpPr>
              <p:cNvPr id="70" name="任意多边形: 形状 69">
                <a:extLst>
                  <a:ext uri="{FF2B5EF4-FFF2-40B4-BE49-F238E27FC236}">
                    <a16:creationId xmlns:a16="http://schemas.microsoft.com/office/drawing/2014/main" id="{F647267F-26AE-4BD4-918C-91D7A37C8417}"/>
                  </a:ext>
                </a:extLst>
              </p:cNvPr>
              <p:cNvSpPr/>
              <p:nvPr/>
            </p:nvSpPr>
            <p:spPr bwMode="auto">
              <a:xfrm>
                <a:off x="7258068" y="6646699"/>
                <a:ext cx="460375" cy="1031875"/>
              </a:xfrm>
              <a:custGeom>
                <a:avLst/>
                <a:gdLst>
                  <a:gd name="T0" fmla="*/ 303 w 313"/>
                  <a:gd name="T1" fmla="*/ 5 h 701"/>
                  <a:gd name="T2" fmla="*/ 246 w 313"/>
                  <a:gd name="T3" fmla="*/ 0 h 701"/>
                  <a:gd name="T4" fmla="*/ 235 w 313"/>
                  <a:gd name="T5" fmla="*/ 10 h 701"/>
                  <a:gd name="T6" fmla="*/ 198 w 313"/>
                  <a:gd name="T7" fmla="*/ 479 h 701"/>
                  <a:gd name="T8" fmla="*/ 183 w 313"/>
                  <a:gd name="T9" fmla="*/ 490 h 701"/>
                  <a:gd name="T10" fmla="*/ 105 w 313"/>
                  <a:gd name="T11" fmla="*/ 496 h 701"/>
                  <a:gd name="T12" fmla="*/ 25 w 313"/>
                  <a:gd name="T13" fmla="*/ 552 h 701"/>
                  <a:gd name="T14" fmla="*/ 8 w 313"/>
                  <a:gd name="T15" fmla="*/ 635 h 701"/>
                  <a:gd name="T16" fmla="*/ 104 w 313"/>
                  <a:gd name="T17" fmla="*/ 700 h 701"/>
                  <a:gd name="T18" fmla="*/ 168 w 313"/>
                  <a:gd name="T19" fmla="*/ 692 h 701"/>
                  <a:gd name="T20" fmla="*/ 268 w 313"/>
                  <a:gd name="T21" fmla="*/ 587 h 701"/>
                  <a:gd name="T22" fmla="*/ 268 w 313"/>
                  <a:gd name="T23" fmla="*/ 586 h 701"/>
                  <a:gd name="T24" fmla="*/ 313 w 313"/>
                  <a:gd name="T25" fmla="*/ 16 h 701"/>
                  <a:gd name="T26" fmla="*/ 303 w 313"/>
                  <a:gd name="T27"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701">
                    <a:moveTo>
                      <a:pt x="303" y="5"/>
                    </a:moveTo>
                    <a:cubicBezTo>
                      <a:pt x="246" y="0"/>
                      <a:pt x="246" y="0"/>
                      <a:pt x="246" y="0"/>
                    </a:cubicBezTo>
                    <a:cubicBezTo>
                      <a:pt x="240" y="0"/>
                      <a:pt x="235" y="4"/>
                      <a:pt x="235" y="10"/>
                    </a:cubicBezTo>
                    <a:cubicBezTo>
                      <a:pt x="198" y="479"/>
                      <a:pt x="198" y="479"/>
                      <a:pt x="198" y="479"/>
                    </a:cubicBezTo>
                    <a:cubicBezTo>
                      <a:pt x="198" y="486"/>
                      <a:pt x="191" y="492"/>
                      <a:pt x="183" y="490"/>
                    </a:cubicBezTo>
                    <a:cubicBezTo>
                      <a:pt x="159" y="486"/>
                      <a:pt x="131" y="488"/>
                      <a:pt x="105" y="496"/>
                    </a:cubicBezTo>
                    <a:cubicBezTo>
                      <a:pt x="72" y="507"/>
                      <a:pt x="43" y="527"/>
                      <a:pt x="25" y="552"/>
                    </a:cubicBezTo>
                    <a:cubicBezTo>
                      <a:pt x="6" y="579"/>
                      <a:pt x="0" y="608"/>
                      <a:pt x="8" y="635"/>
                    </a:cubicBezTo>
                    <a:cubicBezTo>
                      <a:pt x="20" y="672"/>
                      <a:pt x="59" y="696"/>
                      <a:pt x="104" y="700"/>
                    </a:cubicBezTo>
                    <a:cubicBezTo>
                      <a:pt x="125" y="701"/>
                      <a:pt x="146" y="699"/>
                      <a:pt x="168" y="692"/>
                    </a:cubicBezTo>
                    <a:cubicBezTo>
                      <a:pt x="223" y="674"/>
                      <a:pt x="263" y="632"/>
                      <a:pt x="268" y="587"/>
                    </a:cubicBezTo>
                    <a:cubicBezTo>
                      <a:pt x="268" y="586"/>
                      <a:pt x="268" y="586"/>
                      <a:pt x="268" y="586"/>
                    </a:cubicBezTo>
                    <a:cubicBezTo>
                      <a:pt x="313" y="16"/>
                      <a:pt x="313" y="16"/>
                      <a:pt x="313" y="16"/>
                    </a:cubicBezTo>
                    <a:cubicBezTo>
                      <a:pt x="313" y="10"/>
                      <a:pt x="309" y="5"/>
                      <a:pt x="303" y="5"/>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任意多边形: 形状 70">
                <a:extLst>
                  <a:ext uri="{FF2B5EF4-FFF2-40B4-BE49-F238E27FC236}">
                    <a16:creationId xmlns:a16="http://schemas.microsoft.com/office/drawing/2014/main" id="{93156DBB-1600-433D-9E27-54E715221D51}"/>
                  </a:ext>
                </a:extLst>
              </p:cNvPr>
              <p:cNvSpPr/>
              <p:nvPr/>
            </p:nvSpPr>
            <p:spPr bwMode="auto">
              <a:xfrm>
                <a:off x="7310456" y="7407112"/>
                <a:ext cx="350838" cy="269875"/>
              </a:xfrm>
              <a:custGeom>
                <a:avLst/>
                <a:gdLst>
                  <a:gd name="T0" fmla="*/ 238 w 238"/>
                  <a:gd name="T1" fmla="*/ 0 h 183"/>
                  <a:gd name="T2" fmla="*/ 0 w 238"/>
                  <a:gd name="T3" fmla="*/ 157 h 183"/>
                  <a:gd name="T4" fmla="*/ 66 w 238"/>
                  <a:gd name="T5" fmla="*/ 182 h 183"/>
                  <a:gd name="T6" fmla="*/ 66 w 238"/>
                  <a:gd name="T7" fmla="*/ 182 h 183"/>
                  <a:gd name="T8" fmla="*/ 66 w 238"/>
                  <a:gd name="T9" fmla="*/ 182 h 183"/>
                  <a:gd name="T10" fmla="*/ 66 w 238"/>
                  <a:gd name="T11" fmla="*/ 182 h 183"/>
                  <a:gd name="T12" fmla="*/ 67 w 238"/>
                  <a:gd name="T13" fmla="*/ 182 h 183"/>
                  <a:gd name="T14" fmla="*/ 67 w 238"/>
                  <a:gd name="T15" fmla="*/ 182 h 183"/>
                  <a:gd name="T16" fmla="*/ 67 w 238"/>
                  <a:gd name="T17" fmla="*/ 182 h 183"/>
                  <a:gd name="T18" fmla="*/ 67 w 238"/>
                  <a:gd name="T19" fmla="*/ 182 h 183"/>
                  <a:gd name="T20" fmla="*/ 67 w 238"/>
                  <a:gd name="T21" fmla="*/ 182 h 183"/>
                  <a:gd name="T22" fmla="*/ 67 w 238"/>
                  <a:gd name="T23" fmla="*/ 182 h 183"/>
                  <a:gd name="T24" fmla="*/ 67 w 238"/>
                  <a:gd name="T25" fmla="*/ 182 h 183"/>
                  <a:gd name="T26" fmla="*/ 68 w 238"/>
                  <a:gd name="T27" fmla="*/ 183 h 183"/>
                  <a:gd name="T28" fmla="*/ 68 w 238"/>
                  <a:gd name="T29" fmla="*/ 183 h 183"/>
                  <a:gd name="T30" fmla="*/ 68 w 238"/>
                  <a:gd name="T31" fmla="*/ 183 h 183"/>
                  <a:gd name="T32" fmla="*/ 68 w 238"/>
                  <a:gd name="T33" fmla="*/ 183 h 183"/>
                  <a:gd name="T34" fmla="*/ 68 w 238"/>
                  <a:gd name="T35" fmla="*/ 183 h 183"/>
                  <a:gd name="T36" fmla="*/ 68 w 238"/>
                  <a:gd name="T37" fmla="*/ 183 h 183"/>
                  <a:gd name="T38" fmla="*/ 80 w 238"/>
                  <a:gd name="T39" fmla="*/ 183 h 183"/>
                  <a:gd name="T40" fmla="*/ 132 w 238"/>
                  <a:gd name="T41" fmla="*/ 175 h 183"/>
                  <a:gd name="T42" fmla="*/ 232 w 238"/>
                  <a:gd name="T43" fmla="*/ 70 h 183"/>
                  <a:gd name="T44" fmla="*/ 232 w 238"/>
                  <a:gd name="T45" fmla="*/ 69 h 183"/>
                  <a:gd name="T46" fmla="*/ 238 w 238"/>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83">
                    <a:moveTo>
                      <a:pt x="238" y="0"/>
                    </a:moveTo>
                    <a:cubicBezTo>
                      <a:pt x="156" y="118"/>
                      <a:pt x="57" y="150"/>
                      <a:pt x="0" y="157"/>
                    </a:cubicBezTo>
                    <a:cubicBezTo>
                      <a:pt x="17" y="171"/>
                      <a:pt x="40" y="180"/>
                      <a:pt x="66" y="182"/>
                    </a:cubicBezTo>
                    <a:cubicBezTo>
                      <a:pt x="66" y="182"/>
                      <a:pt x="66" y="182"/>
                      <a:pt x="66" y="182"/>
                    </a:cubicBezTo>
                    <a:cubicBezTo>
                      <a:pt x="66" y="182"/>
                      <a:pt x="66" y="182"/>
                      <a:pt x="66" y="182"/>
                    </a:cubicBezTo>
                    <a:cubicBezTo>
                      <a:pt x="66" y="182"/>
                      <a:pt x="66" y="182"/>
                      <a:pt x="66" y="182"/>
                    </a:cubicBezTo>
                    <a:cubicBezTo>
                      <a:pt x="66" y="182"/>
                      <a:pt x="66"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72" y="183"/>
                      <a:pt x="76" y="183"/>
                      <a:pt x="80" y="183"/>
                    </a:cubicBezTo>
                    <a:cubicBezTo>
                      <a:pt x="97" y="183"/>
                      <a:pt x="115" y="180"/>
                      <a:pt x="132" y="175"/>
                    </a:cubicBezTo>
                    <a:cubicBezTo>
                      <a:pt x="187" y="157"/>
                      <a:pt x="227" y="115"/>
                      <a:pt x="232" y="70"/>
                    </a:cubicBezTo>
                    <a:cubicBezTo>
                      <a:pt x="232" y="69"/>
                      <a:pt x="232" y="69"/>
                      <a:pt x="232" y="69"/>
                    </a:cubicBezTo>
                    <a:cubicBezTo>
                      <a:pt x="238" y="0"/>
                      <a:pt x="238" y="0"/>
                      <a:pt x="23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263895810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84663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日期占位符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384818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035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1142FD1-F389-4CB0-AE41-F101B507CA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9E9C72-D44A-4F74-84DB-F53F3F2B12F4}"/>
              </a:ext>
            </a:extLst>
          </p:cNvPr>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01D3D8-F019-4514-988E-4EF8C15DFE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4088CBC9-6096-4A2F-9590-AEA863A925BA}" type="datetimeFigureOut">
              <a:rPr lang="zh-CN" altLang="en-US" smtClean="0"/>
              <a:t>2025/3/16</a:t>
            </a:fld>
            <a:endParaRPr lang="zh-CN" altLang="en-US"/>
          </a:p>
        </p:txBody>
      </p:sp>
      <p:sp>
        <p:nvSpPr>
          <p:cNvPr id="5" name="页脚占位符 4">
            <a:extLst>
              <a:ext uri="{FF2B5EF4-FFF2-40B4-BE49-F238E27FC236}">
                <a16:creationId xmlns:a16="http://schemas.microsoft.com/office/drawing/2014/main" id="{D9E723EF-D242-45A7-B105-6EC97FF67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212BCB8-7248-4716-B19D-54DF2530C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68C87A08-A758-4FE9-B63C-49AED835B7D6}" type="slidenum">
              <a:rPr lang="zh-CN" altLang="en-US" smtClean="0"/>
              <a:t>‹#›</a:t>
            </a:fld>
            <a:endParaRPr lang="zh-CN" altLang="en-US"/>
          </a:p>
        </p:txBody>
      </p:sp>
    </p:spTree>
    <p:extLst>
      <p:ext uri="{BB962C8B-B14F-4D97-AF65-F5344CB8AC3E}">
        <p14:creationId xmlns:p14="http://schemas.microsoft.com/office/powerpoint/2010/main" val="3216171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66474759"/>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FF534AEE-0681-4001-91D8-DF8F111160F4}" type="slidenum">
              <a:rPr lang="en-US" altLang="zh-CN"/>
              <a:pPr>
                <a:defRPr/>
              </a:pPr>
              <a:t>‹#›</a:t>
            </a:fld>
            <a:endParaRPr lang="en-US" altLang="zh-CN"/>
          </a:p>
        </p:txBody>
      </p:sp>
      <p:pic>
        <p:nvPicPr>
          <p:cNvPr id="7" name="Picture 2">
            <a:extLst>
              <a:ext uri="{FF2B5EF4-FFF2-40B4-BE49-F238E27FC236}">
                <a16:creationId xmlns:a16="http://schemas.microsoft.com/office/drawing/2014/main" id="{D90EEA7F-39F9-4B97-AF58-835331598C9A}"/>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62268" y="5786"/>
            <a:ext cx="1183064" cy="118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3261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77E57CD3-3E80-4DCD-8FBA-A1013BE71655}" type="slidenum">
              <a:rPr lang="en-US" altLang="zh-CN"/>
              <a:pPr>
                <a:defRPr/>
              </a:pPr>
              <a:t>‹#›</a:t>
            </a:fld>
            <a:endParaRPr lang="en-US" altLang="zh-CN"/>
          </a:p>
        </p:txBody>
      </p:sp>
      <p:pic>
        <p:nvPicPr>
          <p:cNvPr id="7" name="Picture 2">
            <a:extLst>
              <a:ext uri="{FF2B5EF4-FFF2-40B4-BE49-F238E27FC236}">
                <a16:creationId xmlns:a16="http://schemas.microsoft.com/office/drawing/2014/main" id="{54A6FD2A-795C-490F-87D9-42F72FAEA4F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62268" y="5786"/>
            <a:ext cx="1183064" cy="118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3566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1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3.png"/><Relationship Id="rId4" Type="http://schemas.openxmlformats.org/officeDocument/2006/relationships/image" Target="../media/image2.png"/></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1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zh-google-styleguide.readthedocs.io/" TargetMode="External"/><Relationship Id="rId4" Type="http://schemas.openxmlformats.org/officeDocument/2006/relationships/image" Target="../media/image4.jpg"/></Relationships>
</file>

<file path=ppt/slides/_rels/slide2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8.jpeg"/><Relationship Id="rId4" Type="http://schemas.openxmlformats.org/officeDocument/2006/relationships/image" Target="../media/image4.jpg"/></Relationships>
</file>

<file path=ppt/slides/_rels/slide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2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8.xml"/><Relationship Id="rId5" Type="http://schemas.openxmlformats.org/officeDocument/2006/relationships/image" Target="../media/image84.png"/><Relationship Id="rId4" Type="http://schemas.openxmlformats.org/officeDocument/2006/relationships/image" Target="../media/image3.png"/></Relationships>
</file>

<file path=ppt/slides/_rels/slide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5.png"/></Relationships>
</file>

<file path=ppt/slides/_rels/slide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2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2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08.png"/><Relationship Id="rId4" Type="http://schemas.openxmlformats.org/officeDocument/2006/relationships/image" Target="../media/image107.png"/></Relationships>
</file>

<file path=ppt/slides/_rels/slide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12.png"/><Relationship Id="rId4" Type="http://schemas.openxmlformats.org/officeDocument/2006/relationships/image" Target="../media/image111.png"/></Relationships>
</file>

<file path=ppt/slides/_rels/slide2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3.png"/></Relationships>
</file>

<file path=ppt/slides/_rels/slide2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21.png"/></Relationships>
</file>

<file path=ppt/slides/_rels/slide2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2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27.png"/></Relationships>
</file>

<file path=ppt/slides/_rels/slide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29.png"/></Relationships>
</file>

<file path=ppt/slides/_rels/slide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34.gif"/></Relationships>
</file>

<file path=ppt/slides/_rels/slide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36.gif"/><Relationship Id="rId4" Type="http://schemas.openxmlformats.org/officeDocument/2006/relationships/image" Target="../media/image135.gif"/></Relationships>
</file>

<file path=ppt/slides/_rels/slide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38.gif"/><Relationship Id="rId4" Type="http://schemas.openxmlformats.org/officeDocument/2006/relationships/image" Target="../media/image137.gif"/></Relationships>
</file>

<file path=ppt/slides/_rels/slide26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3.png"/><Relationship Id="rId7"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gif"/><Relationship Id="rId4" Type="http://schemas.openxmlformats.org/officeDocument/2006/relationships/image" Target="../media/image139.png"/><Relationship Id="rId9" Type="http://schemas.openxmlformats.org/officeDocument/2006/relationships/image" Target="../media/image144.png"/></Relationships>
</file>

<file path=ppt/slides/_rels/slide2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49.gif"/><Relationship Id="rId5" Type="http://schemas.openxmlformats.org/officeDocument/2006/relationships/image" Target="../media/image148.gif"/><Relationship Id="rId4" Type="http://schemas.openxmlformats.org/officeDocument/2006/relationships/image" Target="../media/image147.png"/></Relationships>
</file>

<file path=ppt/slides/_rels/slide2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50.gi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7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MinmusLin/Teamfight_Tactics/releases" TargetMode="External"/><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hyperlink" Target="https://github.com/MinmusLin/Teamfight_Tactics" TargetMode="External"/><Relationship Id="rId5" Type="http://schemas.openxmlformats.org/officeDocument/2006/relationships/image" Target="../media/image4.jpg"/><Relationship Id="rId4" Type="http://schemas.openxmlformats.org/officeDocument/2006/relationships/image" Target="../media/image3.png"/></Relationships>
</file>

<file path=ppt/slides/_rels/slide271.xml.rels><?xml version="1.0" encoding="UTF-8" standalone="yes"?>
<Relationships xmlns="http://schemas.openxmlformats.org/package/2006/relationships"><Relationship Id="rId8" Type="http://schemas.openxmlformats.org/officeDocument/2006/relationships/hyperlink" Target="https://github.com/MinmusLin/Teamfight_Tactics/releases" TargetMode="External"/><Relationship Id="rId3" Type="http://schemas.openxmlformats.org/officeDocument/2006/relationships/image" Target="../media/image153.png"/><Relationship Id="rId7" Type="http://schemas.openxmlformats.org/officeDocument/2006/relationships/hyperlink" Target="https://github.com/MinmusLin/Teamfight_Tactics" TargetMode="External"/><Relationship Id="rId2" Type="http://schemas.openxmlformats.org/officeDocument/2006/relationships/image" Target="../media/image152.pn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10" Type="http://schemas.openxmlformats.org/officeDocument/2006/relationships/image" Target="../media/image155.png"/><Relationship Id="rId4" Type="http://schemas.openxmlformats.org/officeDocument/2006/relationships/image" Target="../media/image2.png"/><Relationship Id="rId9" Type="http://schemas.openxmlformats.org/officeDocument/2006/relationships/image" Target="../media/image154.png"/></Relationships>
</file>

<file path=ppt/slides/_rels/slide27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3.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MinmusLin/Teamfight_Tactics/releases" TargetMode="External"/><Relationship Id="rId11" Type="http://schemas.openxmlformats.org/officeDocument/2006/relationships/image" Target="../media/image160.png"/><Relationship Id="rId5" Type="http://schemas.openxmlformats.org/officeDocument/2006/relationships/hyperlink" Target="https://github.com/MinmusLin/Teamfight_Tactics" TargetMode="External"/><Relationship Id="rId10" Type="http://schemas.openxmlformats.org/officeDocument/2006/relationships/image" Target="../media/image159.png"/><Relationship Id="rId4" Type="http://schemas.openxmlformats.org/officeDocument/2006/relationships/image" Target="../media/image4.jpg"/><Relationship Id="rId9" Type="http://schemas.openxmlformats.org/officeDocument/2006/relationships/image" Target="../media/image158.png"/></Relationships>
</file>

<file path=ppt/slides/_rels/slide2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2.gi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MinmusLin/Teamfight_Tactics/releases" TargetMode="External"/><Relationship Id="rId5" Type="http://schemas.openxmlformats.org/officeDocument/2006/relationships/hyperlink" Target="https://github.com/MinmusLin/Teamfight_Tactics" TargetMode="External"/><Relationship Id="rId4" Type="http://schemas.openxmlformats.org/officeDocument/2006/relationships/image" Target="../media/image4.jpg"/></Relationships>
</file>

<file path=ppt/slides/_rels/slide274.xml.rels><?xml version="1.0" encoding="UTF-8" standalone="yes"?>
<Relationships xmlns="http://schemas.openxmlformats.org/package/2006/relationships"><Relationship Id="rId8" Type="http://schemas.openxmlformats.org/officeDocument/2006/relationships/image" Target="../media/image164.jpg"/><Relationship Id="rId3" Type="http://schemas.openxmlformats.org/officeDocument/2006/relationships/image" Target="../media/image2.png"/><Relationship Id="rId7" Type="http://schemas.openxmlformats.org/officeDocument/2006/relationships/hyperlink" Target="https://github.com/MinmusLin/Teamfight_Tactics/releases" TargetMode="External"/><Relationship Id="rId2" Type="http://schemas.openxmlformats.org/officeDocument/2006/relationships/image" Target="../media/image163.jpg"/><Relationship Id="rId1" Type="http://schemas.openxmlformats.org/officeDocument/2006/relationships/slideLayout" Target="../slideLayouts/slideLayout1.xml"/><Relationship Id="rId6" Type="http://schemas.openxmlformats.org/officeDocument/2006/relationships/hyperlink" Target="https://github.com/MinmusLin/Teamfight_Tactics" TargetMode="External"/><Relationship Id="rId5" Type="http://schemas.openxmlformats.org/officeDocument/2006/relationships/image" Target="../media/image4.jpg"/><Relationship Id="rId4" Type="http://schemas.openxmlformats.org/officeDocument/2006/relationships/image" Target="../media/image3.png"/></Relationships>
</file>

<file path=ppt/slides/_rels/slide275.xml.rels><?xml version="1.0" encoding="UTF-8" standalone="yes"?>
<Relationships xmlns="http://schemas.openxmlformats.org/package/2006/relationships"><Relationship Id="rId2" Type="http://schemas.openxmlformats.org/officeDocument/2006/relationships/image" Target="../media/image165.gif"/><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6.jpg"/><Relationship Id="rId1" Type="http://schemas.openxmlformats.org/officeDocument/2006/relationships/slideLayout" Target="../slideLayouts/slideLayout1.xml"/><Relationship Id="rId6" Type="http://schemas.openxmlformats.org/officeDocument/2006/relationships/image" Target="../media/image167.jpg"/><Relationship Id="rId5" Type="http://schemas.openxmlformats.org/officeDocument/2006/relationships/image" Target="../media/image4.jpg"/><Relationship Id="rId4" Type="http://schemas.openxmlformats.org/officeDocument/2006/relationships/image" Target="../media/image3.png"/></Relationships>
</file>

<file path=ppt/slides/_rels/slide2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hyperlink" Target="https://zh.cppreference.com/w/cpp/language/types" TargetMode="Externa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hyperlink" Target="https://zh.cppreference.com/w/cpp/language/ascii"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3.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50.gif"/></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51.jpe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2310359" y="1552013"/>
            <a:ext cx="7571303" cy="1200329"/>
          </a:xfrm>
          <a:prstGeom prst="rect">
            <a:avLst/>
          </a:prstGeom>
          <a:noFill/>
        </p:spPr>
        <p:txBody>
          <a:bodyPr wrap="none" rtlCol="0">
            <a:spAutoFit/>
          </a:bodyPr>
          <a:lstStyle/>
          <a:p>
            <a:pPr algn="ctr"/>
            <a:r>
              <a:rPr lang="zh-CN" altLang="en-US" sz="7200" b="1" dirty="0">
                <a:solidFill>
                  <a:srgbClr val="002060"/>
                </a:solidFill>
                <a:latin typeface="+mj-ea"/>
                <a:ea typeface="+mj-ea"/>
              </a:rPr>
              <a:t>勤学加油站高程场</a:t>
            </a: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652463E-ED9D-B020-A0EF-C65D27CEF213}"/>
              </a:ext>
            </a:extLst>
          </p:cNvPr>
          <p:cNvSpPr txBox="1"/>
          <p:nvPr/>
        </p:nvSpPr>
        <p:spPr>
          <a:xfrm>
            <a:off x="3997508" y="3429000"/>
            <a:ext cx="4196983" cy="553998"/>
          </a:xfrm>
          <a:prstGeom prst="rect">
            <a:avLst/>
          </a:prstGeom>
          <a:noFill/>
        </p:spPr>
        <p:txBody>
          <a:bodyPr wrap="none" rtlCol="0">
            <a:spAutoFit/>
          </a:bodyPr>
          <a:lstStyle/>
          <a:p>
            <a:pPr algn="ctr"/>
            <a:r>
              <a:rPr lang="en-US" altLang="zh-CN" sz="3000" b="1" dirty="0">
                <a:solidFill>
                  <a:srgbClr val="002060"/>
                </a:solidFill>
                <a:latin typeface="+mj-ea"/>
                <a:ea typeface="+mj-ea"/>
              </a:rPr>
              <a:t>2024</a:t>
            </a:r>
            <a:r>
              <a:rPr lang="zh-CN" altLang="en-US" sz="3000" b="1" dirty="0">
                <a:solidFill>
                  <a:srgbClr val="002060"/>
                </a:solidFill>
                <a:latin typeface="+mj-ea"/>
                <a:ea typeface="+mj-ea"/>
              </a:rPr>
              <a:t>年</a:t>
            </a:r>
            <a:r>
              <a:rPr lang="en-US" altLang="zh-CN" sz="3000" b="1" dirty="0">
                <a:solidFill>
                  <a:srgbClr val="002060"/>
                </a:solidFill>
                <a:latin typeface="+mj-ea"/>
                <a:ea typeface="+mj-ea"/>
              </a:rPr>
              <a:t>3</a:t>
            </a:r>
            <a:r>
              <a:rPr lang="zh-CN" altLang="en-US" sz="3000" b="1" dirty="0">
                <a:solidFill>
                  <a:srgbClr val="002060"/>
                </a:solidFill>
                <a:latin typeface="+mj-ea"/>
                <a:ea typeface="+mj-ea"/>
              </a:rPr>
              <a:t>月</a:t>
            </a:r>
            <a:r>
              <a:rPr lang="en-US" altLang="zh-CN" sz="3000" b="1" dirty="0">
                <a:solidFill>
                  <a:srgbClr val="002060"/>
                </a:solidFill>
                <a:latin typeface="+mj-ea"/>
                <a:ea typeface="+mj-ea"/>
              </a:rPr>
              <a:t>23</a:t>
            </a:r>
            <a:r>
              <a:rPr lang="zh-CN" altLang="en-US" sz="3000" b="1" dirty="0">
                <a:solidFill>
                  <a:srgbClr val="002060"/>
                </a:solidFill>
                <a:latin typeface="+mj-ea"/>
                <a:ea typeface="+mj-ea"/>
              </a:rPr>
              <a:t>日  第一期</a:t>
            </a:r>
          </a:p>
        </p:txBody>
      </p:sp>
      <p:grpSp>
        <p:nvGrpSpPr>
          <p:cNvPr id="6" name="组合 5">
            <a:extLst>
              <a:ext uri="{FF2B5EF4-FFF2-40B4-BE49-F238E27FC236}">
                <a16:creationId xmlns:a16="http://schemas.microsoft.com/office/drawing/2014/main" id="{1680648D-3C21-06E8-9036-4566D762B765}"/>
              </a:ext>
            </a:extLst>
          </p:cNvPr>
          <p:cNvGrpSpPr/>
          <p:nvPr/>
        </p:nvGrpSpPr>
        <p:grpSpPr>
          <a:xfrm>
            <a:off x="117963" y="57219"/>
            <a:ext cx="934460" cy="934460"/>
            <a:chOff x="113733" y="108980"/>
            <a:chExt cx="863612" cy="863612"/>
          </a:xfrm>
        </p:grpSpPr>
        <p:sp>
          <p:nvSpPr>
            <p:cNvPr id="7" name="椭圆 6">
              <a:extLst>
                <a:ext uri="{FF2B5EF4-FFF2-40B4-BE49-F238E27FC236}">
                  <a16:creationId xmlns:a16="http://schemas.microsoft.com/office/drawing/2014/main" id="{E73E6245-F948-63A5-9996-5B06EBA4A750}"/>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536E1F6-7879-1052-A91E-7E6BEA10E9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10" name="文本框 9">
            <a:extLst>
              <a:ext uri="{FF2B5EF4-FFF2-40B4-BE49-F238E27FC236}">
                <a16:creationId xmlns:a16="http://schemas.microsoft.com/office/drawing/2014/main" id="{06363FBB-7F95-1BF6-C782-209FB92E6812}"/>
              </a:ext>
            </a:extLst>
          </p:cNvPr>
          <p:cNvSpPr txBox="1"/>
          <p:nvPr/>
        </p:nvSpPr>
        <p:spPr>
          <a:xfrm>
            <a:off x="3462337" y="5501969"/>
            <a:ext cx="5267325" cy="968791"/>
          </a:xfrm>
          <a:prstGeom prst="rect">
            <a:avLst/>
          </a:prstGeom>
          <a:noFill/>
        </p:spPr>
        <p:txBody>
          <a:bodyPr wrap="square" rtlCol="0">
            <a:spAutoFit/>
          </a:bodyPr>
          <a:lstStyle/>
          <a:p>
            <a:pPr algn="r">
              <a:lnSpc>
                <a:spcPct val="150000"/>
              </a:lnSpc>
            </a:pPr>
            <a:r>
              <a:rPr lang="zh-CN" altLang="en-US" sz="2000" b="1" dirty="0">
                <a:solidFill>
                  <a:srgbClr val="002060"/>
                </a:solidFill>
                <a:latin typeface="+mj-ea"/>
                <a:ea typeface="+mj-ea"/>
              </a:rPr>
              <a:t>主讲人：</a:t>
            </a:r>
            <a:r>
              <a:rPr lang="en-US" altLang="zh-CN" sz="2000" b="1" dirty="0">
                <a:solidFill>
                  <a:srgbClr val="002060"/>
                </a:solidFill>
                <a:latin typeface="+mj-ea"/>
                <a:ea typeface="+mj-ea"/>
              </a:rPr>
              <a:t>2151784  </a:t>
            </a:r>
            <a:r>
              <a:rPr lang="zh-CN" altLang="en-US" sz="2000" b="1" dirty="0">
                <a:solidFill>
                  <a:srgbClr val="002060"/>
                </a:solidFill>
                <a:latin typeface="+mj-ea"/>
                <a:ea typeface="+mj-ea"/>
              </a:rPr>
              <a:t>同济大学软件学院  王若兵</a:t>
            </a:r>
          </a:p>
          <a:p>
            <a:pPr algn="r">
              <a:lnSpc>
                <a:spcPct val="150000"/>
              </a:lnSpc>
            </a:pPr>
            <a:r>
              <a:rPr lang="en-US" altLang="zh-CN" sz="2000" b="1" dirty="0">
                <a:solidFill>
                  <a:srgbClr val="002060"/>
                </a:solidFill>
                <a:latin typeface="+mj-ea"/>
                <a:ea typeface="+mj-ea"/>
              </a:rPr>
              <a:t>2250758  </a:t>
            </a:r>
            <a:r>
              <a:rPr lang="zh-CN" altLang="en-US" sz="2000" b="1" dirty="0">
                <a:solidFill>
                  <a:srgbClr val="002060"/>
                </a:solidFill>
                <a:latin typeface="+mj-ea"/>
                <a:ea typeface="+mj-ea"/>
              </a:rPr>
              <a:t>同济大学软件学院  林继申</a:t>
            </a:r>
            <a:endParaRPr lang="en-US" altLang="zh-CN" sz="2000" b="1" dirty="0">
              <a:solidFill>
                <a:srgbClr val="002060"/>
              </a:solidFill>
              <a:latin typeface="+mj-ea"/>
              <a:ea typeface="+mj-ea"/>
            </a:endParaRPr>
          </a:p>
        </p:txBody>
      </p:sp>
    </p:spTree>
    <p:extLst>
      <p:ext uri="{BB962C8B-B14F-4D97-AF65-F5344CB8AC3E}">
        <p14:creationId xmlns:p14="http://schemas.microsoft.com/office/powerpoint/2010/main" val="2721669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补码的数学奥秘</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43808C5-D4B0-3EDB-17ED-F84E1A9ABD89}"/>
              </a:ext>
            </a:extLst>
          </p:cNvPr>
          <p:cNvPicPr>
            <a:picLocks noChangeAspect="1"/>
          </p:cNvPicPr>
          <p:nvPr/>
        </p:nvPicPr>
        <p:blipFill rotWithShape="1">
          <a:blip r:embed="rId4">
            <a:extLst>
              <a:ext uri="{28A0092B-C50C-407E-A947-70E740481C1C}">
                <a14:useLocalDpi xmlns:a14="http://schemas.microsoft.com/office/drawing/2010/main" val="0"/>
              </a:ext>
            </a:extLst>
          </a:blip>
          <a:srcRect l="3122" r="8914"/>
          <a:stretch/>
        </p:blipFill>
        <p:spPr>
          <a:xfrm>
            <a:off x="809296" y="1797060"/>
            <a:ext cx="10711191" cy="2289659"/>
          </a:xfrm>
          <a:prstGeom prst="rect">
            <a:avLst/>
          </a:prstGeom>
        </p:spPr>
      </p:pic>
      <p:sp>
        <p:nvSpPr>
          <p:cNvPr id="8" name="文本框 7">
            <a:extLst>
              <a:ext uri="{FF2B5EF4-FFF2-40B4-BE49-F238E27FC236}">
                <a16:creationId xmlns:a16="http://schemas.microsoft.com/office/drawing/2014/main" id="{554B7648-F1F4-087A-8A7C-6F3A2DF40D13}"/>
              </a:ext>
            </a:extLst>
          </p:cNvPr>
          <p:cNvSpPr txBox="1"/>
          <p:nvPr/>
        </p:nvSpPr>
        <p:spPr>
          <a:xfrm>
            <a:off x="669924" y="1212285"/>
            <a:ext cx="10214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mn-ea"/>
                <a:cs typeface="+mn-cs"/>
              </a:rPr>
              <a:t>同余</a:t>
            </a:r>
          </a:p>
        </p:txBody>
      </p:sp>
      <p:sp>
        <p:nvSpPr>
          <p:cNvPr id="9" name="文本框 8">
            <a:extLst>
              <a:ext uri="{FF2B5EF4-FFF2-40B4-BE49-F238E27FC236}">
                <a16:creationId xmlns:a16="http://schemas.microsoft.com/office/drawing/2014/main" id="{46FD68DE-E8EF-DD86-6380-457239C39548}"/>
              </a:ext>
            </a:extLst>
          </p:cNvPr>
          <p:cNvSpPr txBox="1"/>
          <p:nvPr/>
        </p:nvSpPr>
        <p:spPr>
          <a:xfrm>
            <a:off x="669924" y="4098810"/>
            <a:ext cx="186621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srgbClr val="000000"/>
                </a:solidFill>
                <a:effectLst/>
                <a:uLnTx/>
                <a:uFillTx/>
                <a:latin typeface="+mn-ea"/>
                <a:cs typeface="+mn-cs"/>
              </a:rPr>
              <a:t>负数取模</a:t>
            </a:r>
          </a:p>
        </p:txBody>
      </p:sp>
      <p:sp>
        <p:nvSpPr>
          <p:cNvPr id="12" name="文本框 11">
            <a:extLst>
              <a:ext uri="{FF2B5EF4-FFF2-40B4-BE49-F238E27FC236}">
                <a16:creationId xmlns:a16="http://schemas.microsoft.com/office/drawing/2014/main" id="{3E15BF93-6F2C-F410-2D9E-B65CB2E412C4}"/>
              </a:ext>
            </a:extLst>
          </p:cNvPr>
          <p:cNvSpPr txBox="1"/>
          <p:nvPr/>
        </p:nvSpPr>
        <p:spPr>
          <a:xfrm>
            <a:off x="669924" y="5325119"/>
            <a:ext cx="7275897" cy="142295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mn-ea"/>
                <a:cs typeface="+mn-cs"/>
              </a:rPr>
              <a:t>假设对</a:t>
            </a:r>
            <a:r>
              <a:rPr kumimoji="1" lang="en-US" altLang="zh-CN" sz="2000" b="0" i="0" u="none" strike="noStrike" kern="1200" cap="none" spc="0" normalizeH="0" baseline="0" noProof="0" dirty="0">
                <a:ln>
                  <a:noFill/>
                </a:ln>
                <a:solidFill>
                  <a:srgbClr val="000000"/>
                </a:solidFill>
                <a:effectLst/>
                <a:uLnTx/>
                <a:uFillTx/>
                <a:latin typeface="+mn-ea"/>
                <a:cs typeface="+mn-cs"/>
              </a:rPr>
              <a:t>128</a:t>
            </a:r>
            <a:r>
              <a:rPr kumimoji="1" lang="zh-CN" altLang="en-US" sz="2000" b="0" i="0" u="none" strike="noStrike" kern="1200" cap="none" spc="0" normalizeH="0" baseline="0" noProof="0" dirty="0">
                <a:ln>
                  <a:noFill/>
                </a:ln>
                <a:solidFill>
                  <a:srgbClr val="000000"/>
                </a:solidFill>
                <a:effectLst/>
                <a:uLnTx/>
                <a:uFillTx/>
                <a:latin typeface="+mn-ea"/>
                <a:cs typeface="+mn-cs"/>
              </a:rPr>
              <a:t>取模，</a:t>
            </a:r>
            <a:r>
              <a:rPr kumimoji="1" lang="en-US" altLang="zh-CN" sz="2000" b="0" i="0" u="none" strike="noStrike" kern="1200" cap="none" spc="0" normalizeH="0" baseline="0" noProof="0" dirty="0">
                <a:ln>
                  <a:noFill/>
                </a:ln>
                <a:solidFill>
                  <a:srgbClr val="000000"/>
                </a:solidFill>
                <a:effectLst/>
                <a:uLnTx/>
                <a:uFillTx/>
                <a:latin typeface="+mn-ea"/>
                <a:cs typeface="+mn-cs"/>
              </a:rPr>
              <a:t>-1</a:t>
            </a:r>
            <a:r>
              <a:rPr kumimoji="1" lang="zh-CN" altLang="en-US" sz="2000" b="0" i="0" u="none" strike="noStrike" kern="1200" cap="none" spc="0" normalizeH="0" baseline="0" noProof="0" dirty="0">
                <a:ln>
                  <a:noFill/>
                </a:ln>
                <a:solidFill>
                  <a:srgbClr val="000000"/>
                </a:solidFill>
                <a:effectLst/>
                <a:uLnTx/>
                <a:uFillTx/>
                <a:latin typeface="+mn-ea"/>
                <a:cs typeface="+mn-cs"/>
              </a:rPr>
              <a:t>和</a:t>
            </a:r>
            <a:r>
              <a:rPr kumimoji="1" lang="en-US" altLang="zh-CN" sz="2000" b="0" i="0" u="none" strike="noStrike" kern="1200" cap="none" spc="0" normalizeH="0" baseline="0" noProof="0" dirty="0">
                <a:ln>
                  <a:noFill/>
                </a:ln>
                <a:solidFill>
                  <a:srgbClr val="000000"/>
                </a:solidFill>
                <a:effectLst/>
                <a:uLnTx/>
                <a:uFillTx/>
                <a:latin typeface="+mn-ea"/>
                <a:cs typeface="+mn-cs"/>
              </a:rPr>
              <a:t>127</a:t>
            </a:r>
            <a:r>
              <a:rPr kumimoji="1" lang="zh-CN" altLang="en-US" sz="2000" b="0" i="0" u="none" strike="noStrike" kern="1200" cap="none" spc="0" normalizeH="0" baseline="0" noProof="0" dirty="0">
                <a:ln>
                  <a:noFill/>
                </a:ln>
                <a:solidFill>
                  <a:srgbClr val="000000"/>
                </a:solidFill>
                <a:effectLst/>
                <a:uLnTx/>
                <a:uFillTx/>
                <a:latin typeface="+mn-ea"/>
                <a:cs typeface="+mn-cs"/>
              </a:rPr>
              <a:t>关于</a:t>
            </a:r>
            <a:r>
              <a:rPr kumimoji="1" lang="en-US" altLang="zh-CN" sz="2000" b="0" i="0" u="none" strike="noStrike" kern="1200" cap="none" spc="0" normalizeH="0" baseline="0" noProof="0" dirty="0">
                <a:ln>
                  <a:noFill/>
                </a:ln>
                <a:solidFill>
                  <a:srgbClr val="000000"/>
                </a:solidFill>
                <a:effectLst/>
                <a:uLnTx/>
                <a:uFillTx/>
                <a:latin typeface="+mn-ea"/>
                <a:cs typeface="+mn-cs"/>
              </a:rPr>
              <a:t>128</a:t>
            </a:r>
            <a:r>
              <a:rPr kumimoji="1" lang="zh-CN" altLang="en-US" sz="2000" b="0" i="0" u="none" strike="noStrike" kern="1200" cap="none" spc="0" normalizeH="0" baseline="0" noProof="0" dirty="0">
                <a:ln>
                  <a:noFill/>
                </a:ln>
                <a:solidFill>
                  <a:srgbClr val="000000"/>
                </a:solidFill>
                <a:effectLst/>
                <a:uLnTx/>
                <a:uFillTx/>
                <a:latin typeface="+mn-ea"/>
                <a:cs typeface="+mn-cs"/>
              </a:rPr>
              <a:t>的取模相同</a:t>
            </a:r>
            <a:r>
              <a:rPr kumimoji="1" lang="zh-CN" altLang="en-US" sz="2000" dirty="0">
                <a:solidFill>
                  <a:srgbClr val="000000"/>
                </a:solidFill>
                <a:latin typeface="+mn-ea"/>
              </a:rPr>
              <a:t>，为</a:t>
            </a:r>
            <a:r>
              <a:rPr kumimoji="1" lang="en-US" altLang="zh-CN" sz="2000" b="0" i="0" u="none" strike="noStrike" kern="1200" cap="none" spc="0" normalizeH="0" baseline="0" noProof="0" dirty="0">
                <a:ln>
                  <a:noFill/>
                </a:ln>
                <a:solidFill>
                  <a:srgbClr val="000000"/>
                </a:solidFill>
                <a:effectLst/>
                <a:uLnTx/>
                <a:uFillTx/>
                <a:latin typeface="+mn-ea"/>
                <a:cs typeface="+mn-cs"/>
              </a:rPr>
              <a:t>127</a:t>
            </a:r>
            <a:r>
              <a:rPr kumimoji="1" lang="zh-CN" altLang="en-US" sz="2000" b="0" i="0" u="none" strike="noStrike" kern="1200" cap="none" spc="0" normalizeH="0" baseline="0" noProof="0" dirty="0">
                <a:ln>
                  <a:noFill/>
                </a:ln>
                <a:solidFill>
                  <a:srgbClr val="000000"/>
                </a:solidFill>
                <a:effectLst/>
                <a:uLnTx/>
                <a:uFillTx/>
                <a:latin typeface="+mn-ea"/>
                <a:cs typeface="+mn-cs"/>
              </a:rPr>
              <a:t>。而超出</a:t>
            </a:r>
            <a:r>
              <a:rPr kumimoji="1" lang="en-US" altLang="zh-CN" sz="2000" b="0" i="0" u="none" strike="noStrike" kern="1200" cap="none" spc="0" normalizeH="0" baseline="0" noProof="0" dirty="0">
                <a:ln>
                  <a:noFill/>
                </a:ln>
                <a:solidFill>
                  <a:srgbClr val="000000"/>
                </a:solidFill>
                <a:effectLst/>
                <a:uLnTx/>
                <a:uFillTx/>
                <a:latin typeface="+mn-ea"/>
                <a:cs typeface="+mn-cs"/>
              </a:rPr>
              <a:t>128</a:t>
            </a:r>
            <a:r>
              <a:rPr kumimoji="1" lang="zh-CN" altLang="en-US" sz="2000" b="0" i="0" u="none" strike="noStrike" kern="1200" cap="none" spc="0" normalizeH="0" baseline="0" noProof="0" dirty="0">
                <a:ln>
                  <a:noFill/>
                </a:ln>
                <a:solidFill>
                  <a:srgbClr val="000000"/>
                </a:solidFill>
                <a:effectLst/>
                <a:uLnTx/>
                <a:uFillTx/>
                <a:latin typeface="+mn-ea"/>
                <a:cs typeface="+mn-cs"/>
              </a:rPr>
              <a:t>的存储又会被丢弃。所以对于</a:t>
            </a:r>
            <a:r>
              <a:rPr kumimoji="1" lang="en-US" altLang="zh-CN" sz="2000" b="0" i="0" u="none" strike="noStrike" kern="1200" cap="none" spc="0" normalizeH="0" baseline="0" noProof="0" dirty="0">
                <a:ln>
                  <a:noFill/>
                </a:ln>
                <a:solidFill>
                  <a:srgbClr val="000000"/>
                </a:solidFill>
                <a:effectLst/>
                <a:uLnTx/>
                <a:uFillTx/>
                <a:latin typeface="+mn-ea"/>
                <a:cs typeface="+mn-cs"/>
              </a:rPr>
              <a:t>-1</a:t>
            </a:r>
            <a:r>
              <a:rPr kumimoji="1" lang="zh-CN" altLang="en-US" sz="2000" b="0" i="0" u="none" strike="noStrike" kern="1200" cap="none" spc="0" normalizeH="0" baseline="0" noProof="0" dirty="0">
                <a:ln>
                  <a:noFill/>
                </a:ln>
                <a:solidFill>
                  <a:srgbClr val="000000"/>
                </a:solidFill>
                <a:effectLst/>
                <a:uLnTx/>
                <a:uFillTx/>
                <a:latin typeface="+mn-ea"/>
                <a:cs typeface="+mn-cs"/>
              </a:rPr>
              <a:t>的运算可以转换为</a:t>
            </a:r>
            <a:r>
              <a:rPr kumimoji="1" lang="en-US" altLang="zh-CN" sz="2000" b="0" i="0" u="none" strike="noStrike" kern="1200" cap="none" spc="0" normalizeH="0" baseline="0" noProof="0" dirty="0">
                <a:ln>
                  <a:noFill/>
                </a:ln>
                <a:solidFill>
                  <a:srgbClr val="000000"/>
                </a:solidFill>
                <a:effectLst/>
                <a:uLnTx/>
                <a:uFillTx/>
                <a:latin typeface="+mn-ea"/>
                <a:cs typeface="+mn-cs"/>
              </a:rPr>
              <a:t>+127</a:t>
            </a:r>
            <a:r>
              <a:rPr kumimoji="1" lang="zh-CN" altLang="en-US" sz="2000" b="0" i="0" u="none" strike="noStrike" kern="1200" cap="none" spc="0" normalizeH="0" baseline="0" noProof="0" dirty="0">
                <a:ln>
                  <a:noFill/>
                </a:ln>
                <a:solidFill>
                  <a:srgbClr val="000000"/>
                </a:solidFill>
                <a:effectLst/>
                <a:uLnTx/>
                <a:uFillTx/>
                <a:latin typeface="+mn-ea"/>
                <a:cs typeface="+mn-cs"/>
              </a:rPr>
              <a:t>。（如右式所示）</a:t>
            </a:r>
          </a:p>
        </p:txBody>
      </p:sp>
      <p:pic>
        <p:nvPicPr>
          <p:cNvPr id="14" name="图片 13">
            <a:extLst>
              <a:ext uri="{FF2B5EF4-FFF2-40B4-BE49-F238E27FC236}">
                <a16:creationId xmlns:a16="http://schemas.microsoft.com/office/drawing/2014/main" id="{9B168823-E9C9-FB22-D8D6-E86C3199B98E}"/>
              </a:ext>
            </a:extLst>
          </p:cNvPr>
          <p:cNvPicPr>
            <a:picLocks noChangeAspect="1"/>
          </p:cNvPicPr>
          <p:nvPr/>
        </p:nvPicPr>
        <p:blipFill rotWithShape="1">
          <a:blip r:embed="rId5">
            <a:extLst>
              <a:ext uri="{28A0092B-C50C-407E-A947-70E740481C1C}">
                <a14:useLocalDpi xmlns:a14="http://schemas.microsoft.com/office/drawing/2010/main" val="0"/>
              </a:ext>
            </a:extLst>
          </a:blip>
          <a:srcRect l="12627" t="7683" r="5272" b="12089"/>
          <a:stretch/>
        </p:blipFill>
        <p:spPr>
          <a:xfrm>
            <a:off x="8282152" y="4823549"/>
            <a:ext cx="3717584" cy="1981532"/>
          </a:xfrm>
          <a:prstGeom prst="rect">
            <a:avLst/>
          </a:prstGeom>
        </p:spPr>
      </p:pic>
      <p:pic>
        <p:nvPicPr>
          <p:cNvPr id="4" name="图片 3">
            <a:extLst>
              <a:ext uri="{FF2B5EF4-FFF2-40B4-BE49-F238E27FC236}">
                <a16:creationId xmlns:a16="http://schemas.microsoft.com/office/drawing/2014/main" id="{3487C647-FB00-1BDC-0B8B-C22A408D55C8}"/>
              </a:ext>
            </a:extLst>
          </p:cNvPr>
          <p:cNvPicPr>
            <a:picLocks noChangeAspect="1"/>
          </p:cNvPicPr>
          <p:nvPr/>
        </p:nvPicPr>
        <p:blipFill>
          <a:blip r:embed="rId6"/>
          <a:stretch>
            <a:fillRect/>
          </a:stretch>
        </p:blipFill>
        <p:spPr>
          <a:xfrm>
            <a:off x="1699988" y="4736135"/>
            <a:ext cx="5215768" cy="623424"/>
          </a:xfrm>
          <a:prstGeom prst="rect">
            <a:avLst/>
          </a:prstGeom>
        </p:spPr>
      </p:pic>
    </p:spTree>
    <p:extLst>
      <p:ext uri="{BB962C8B-B14F-4D97-AF65-F5344CB8AC3E}">
        <p14:creationId xmlns:p14="http://schemas.microsoft.com/office/powerpoint/2010/main" val="42529824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507494911"/>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7002711"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B1D9DE58-A6CE-CFFD-11CC-081A13993CC1}"/>
              </a:ext>
            </a:extLst>
          </p:cNvPr>
          <p:cNvSpPr txBox="1"/>
          <p:nvPr/>
        </p:nvSpPr>
        <p:spPr>
          <a:xfrm>
            <a:off x="7002711" y="1942496"/>
            <a:ext cx="3255985" cy="400110"/>
          </a:xfrm>
          <a:prstGeom prst="rect">
            <a:avLst/>
          </a:prstGeom>
          <a:noFill/>
        </p:spPr>
        <p:txBody>
          <a:bodyPr wrap="square" rtlCol="0">
            <a:spAutoFit/>
          </a:bodyPr>
          <a:lstStyle/>
          <a:p>
            <a:r>
              <a:rPr lang="zh-CN" altLang="en-US" sz="2000" dirty="0">
                <a:solidFill>
                  <a:srgbClr val="FF0000"/>
                </a:solidFill>
              </a:rPr>
              <a:t>运算数进栈</a:t>
            </a:r>
          </a:p>
        </p:txBody>
      </p:sp>
    </p:spTree>
    <p:extLst>
      <p:ext uri="{BB962C8B-B14F-4D97-AF65-F5344CB8AC3E}">
        <p14:creationId xmlns:p14="http://schemas.microsoft.com/office/powerpoint/2010/main" val="27667326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3156564725"/>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8</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737717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661AE478-D3A1-8285-82F6-3DF48BD5FF09}"/>
              </a:ext>
            </a:extLst>
          </p:cNvPr>
          <p:cNvSpPr txBox="1"/>
          <p:nvPr/>
        </p:nvSpPr>
        <p:spPr>
          <a:xfrm>
            <a:off x="7377179" y="1942496"/>
            <a:ext cx="3255985" cy="400110"/>
          </a:xfrm>
          <a:prstGeom prst="rect">
            <a:avLst/>
          </a:prstGeom>
          <a:noFill/>
        </p:spPr>
        <p:txBody>
          <a:bodyPr wrap="square" rtlCol="0">
            <a:spAutoFit/>
          </a:bodyPr>
          <a:lstStyle/>
          <a:p>
            <a:r>
              <a:rPr lang="zh-CN" altLang="en-US" sz="2000" dirty="0">
                <a:solidFill>
                  <a:srgbClr val="FF0000"/>
                </a:solidFill>
              </a:rPr>
              <a:t>优先级高，进栈</a:t>
            </a:r>
          </a:p>
        </p:txBody>
      </p:sp>
    </p:spTree>
    <p:extLst>
      <p:ext uri="{BB962C8B-B14F-4D97-AF65-F5344CB8AC3E}">
        <p14:creationId xmlns:p14="http://schemas.microsoft.com/office/powerpoint/2010/main" val="42943544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8</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4114821531"/>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7777774"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9F46A649-9FD5-B123-B835-82D65F007F0F}"/>
              </a:ext>
            </a:extLst>
          </p:cNvPr>
          <p:cNvSpPr txBox="1"/>
          <p:nvPr/>
        </p:nvSpPr>
        <p:spPr>
          <a:xfrm>
            <a:off x="7777774" y="1942496"/>
            <a:ext cx="3255985" cy="400110"/>
          </a:xfrm>
          <a:prstGeom prst="rect">
            <a:avLst/>
          </a:prstGeom>
          <a:noFill/>
        </p:spPr>
        <p:txBody>
          <a:bodyPr wrap="square" rtlCol="0">
            <a:spAutoFit/>
          </a:bodyPr>
          <a:lstStyle/>
          <a:p>
            <a:r>
              <a:rPr lang="zh-CN" altLang="en-US" sz="2000" dirty="0">
                <a:solidFill>
                  <a:srgbClr val="FF0000"/>
                </a:solidFill>
              </a:rPr>
              <a:t>运算数进栈</a:t>
            </a:r>
          </a:p>
        </p:txBody>
      </p:sp>
    </p:spTree>
    <p:extLst>
      <p:ext uri="{BB962C8B-B14F-4D97-AF65-F5344CB8AC3E}">
        <p14:creationId xmlns:p14="http://schemas.microsoft.com/office/powerpoint/2010/main" val="832545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2715667166"/>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2</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8</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18707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E3CC0BA4-6FAD-C5CF-C9F3-5D3FD095561C}"/>
              </a:ext>
            </a:extLst>
          </p:cNvPr>
          <p:cNvSpPr txBox="1"/>
          <p:nvPr/>
        </p:nvSpPr>
        <p:spPr>
          <a:xfrm>
            <a:off x="8187077" y="1942496"/>
            <a:ext cx="3255985" cy="400110"/>
          </a:xfrm>
          <a:prstGeom prst="rect">
            <a:avLst/>
          </a:prstGeom>
          <a:noFill/>
        </p:spPr>
        <p:txBody>
          <a:bodyPr wrap="square" rtlCol="0">
            <a:spAutoFit/>
          </a:bodyPr>
          <a:lstStyle/>
          <a:p>
            <a:r>
              <a:rPr lang="zh-CN" altLang="en-US" sz="2000" dirty="0">
                <a:solidFill>
                  <a:srgbClr val="FF0000"/>
                </a:solidFill>
              </a:rPr>
              <a:t>优先级低，运算</a:t>
            </a:r>
          </a:p>
        </p:txBody>
      </p:sp>
    </p:spTree>
    <p:extLst>
      <p:ext uri="{BB962C8B-B14F-4D97-AF65-F5344CB8AC3E}">
        <p14:creationId xmlns:p14="http://schemas.microsoft.com/office/powerpoint/2010/main" val="25116496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3861072784"/>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8/2</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691623985"/>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72700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文本框 3">
            <a:extLst>
              <a:ext uri="{FF2B5EF4-FFF2-40B4-BE49-F238E27FC236}">
                <a16:creationId xmlns:a16="http://schemas.microsoft.com/office/drawing/2014/main" id="{5166EFA1-82FF-4010-7A17-6C1655415856}"/>
              </a:ext>
            </a:extLst>
          </p:cNvPr>
          <p:cNvSpPr txBox="1"/>
          <p:nvPr/>
        </p:nvSpPr>
        <p:spPr>
          <a:xfrm>
            <a:off x="8727009" y="1942496"/>
            <a:ext cx="3255985" cy="400110"/>
          </a:xfrm>
          <a:prstGeom prst="rect">
            <a:avLst/>
          </a:prstGeom>
          <a:noFill/>
        </p:spPr>
        <p:txBody>
          <a:bodyPr wrap="square" rtlCol="0">
            <a:spAutoFit/>
          </a:bodyPr>
          <a:lstStyle/>
          <a:p>
            <a:r>
              <a:rPr lang="zh-CN" altLang="en-US" sz="2000" dirty="0">
                <a:solidFill>
                  <a:srgbClr val="FF0000"/>
                </a:solidFill>
              </a:rPr>
              <a:t>优先级相等，左结合，运算</a:t>
            </a:r>
          </a:p>
        </p:txBody>
      </p:sp>
    </p:spTree>
    <p:extLst>
      <p:ext uri="{BB962C8B-B14F-4D97-AF65-F5344CB8AC3E}">
        <p14:creationId xmlns:p14="http://schemas.microsoft.com/office/powerpoint/2010/main" val="35175634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3533081357"/>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solidFill>
                            <a:srgbClr val="0070C0"/>
                          </a:solidFill>
                          <a:latin typeface="Cambria Math" panose="02040503050406030204" pitchFamily="18" charset="0"/>
                        </a:rPr>
                        <a:t>4+(5+6)*(9/3)-8/2</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3384762589"/>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72700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74E7E74E-359C-F35C-B33A-1641A5C4BBEF}"/>
              </a:ext>
            </a:extLst>
          </p:cNvPr>
          <p:cNvSpPr txBox="1"/>
          <p:nvPr/>
        </p:nvSpPr>
        <p:spPr>
          <a:xfrm>
            <a:off x="8727009" y="1942496"/>
            <a:ext cx="3255985" cy="400110"/>
          </a:xfrm>
          <a:prstGeom prst="rect">
            <a:avLst/>
          </a:prstGeom>
          <a:noFill/>
        </p:spPr>
        <p:txBody>
          <a:bodyPr wrap="square" rtlCol="0">
            <a:spAutoFit/>
          </a:bodyPr>
          <a:lstStyle/>
          <a:p>
            <a:r>
              <a:rPr lang="zh-CN" altLang="en-US" sz="2000" dirty="0">
                <a:solidFill>
                  <a:srgbClr val="FF0000"/>
                </a:solidFill>
              </a:rPr>
              <a:t>运算符进栈</a:t>
            </a:r>
          </a:p>
        </p:txBody>
      </p:sp>
    </p:spTree>
    <p:extLst>
      <p:ext uri="{BB962C8B-B14F-4D97-AF65-F5344CB8AC3E}">
        <p14:creationId xmlns:p14="http://schemas.microsoft.com/office/powerpoint/2010/main" val="5627728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4099528199"/>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72700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E79A6AE6-D763-9361-23B1-75AB3F1EA376}"/>
              </a:ext>
            </a:extLst>
          </p:cNvPr>
          <p:cNvSpPr txBox="1"/>
          <p:nvPr/>
        </p:nvSpPr>
        <p:spPr>
          <a:xfrm>
            <a:off x="8727009" y="1942496"/>
            <a:ext cx="3255985" cy="400110"/>
          </a:xfrm>
          <a:prstGeom prst="rect">
            <a:avLst/>
          </a:prstGeom>
          <a:noFill/>
        </p:spPr>
        <p:txBody>
          <a:bodyPr wrap="square" rtlCol="0">
            <a:spAutoFit/>
          </a:bodyPr>
          <a:lstStyle/>
          <a:p>
            <a:r>
              <a:rPr lang="zh-CN" altLang="en-US" sz="2000" dirty="0">
                <a:solidFill>
                  <a:srgbClr val="FF0000"/>
                </a:solidFill>
              </a:rPr>
              <a:t>优先级高，进栈</a:t>
            </a:r>
          </a:p>
        </p:txBody>
      </p:sp>
    </p:spTree>
    <p:extLst>
      <p:ext uri="{BB962C8B-B14F-4D97-AF65-F5344CB8AC3E}">
        <p14:creationId xmlns:p14="http://schemas.microsoft.com/office/powerpoint/2010/main" val="36646793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957263324"/>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9057934"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4A7A3EEE-FA20-3CB8-6948-E83FA957E0A5}"/>
              </a:ext>
            </a:extLst>
          </p:cNvPr>
          <p:cNvSpPr txBox="1"/>
          <p:nvPr/>
        </p:nvSpPr>
        <p:spPr>
          <a:xfrm>
            <a:off x="9057935" y="1942496"/>
            <a:ext cx="2306752" cy="400110"/>
          </a:xfrm>
          <a:prstGeom prst="rect">
            <a:avLst/>
          </a:prstGeom>
          <a:noFill/>
        </p:spPr>
        <p:txBody>
          <a:bodyPr wrap="square" rtlCol="0">
            <a:spAutoFit/>
          </a:bodyPr>
          <a:lstStyle/>
          <a:p>
            <a:r>
              <a:rPr lang="zh-CN" altLang="en-US" sz="2000" dirty="0">
                <a:solidFill>
                  <a:srgbClr val="FF0000"/>
                </a:solidFill>
              </a:rPr>
              <a:t>运算数进栈</a:t>
            </a:r>
          </a:p>
        </p:txBody>
      </p:sp>
    </p:spTree>
    <p:extLst>
      <p:ext uri="{BB962C8B-B14F-4D97-AF65-F5344CB8AC3E}">
        <p14:creationId xmlns:p14="http://schemas.microsoft.com/office/powerpoint/2010/main" val="3775559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1377804642"/>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5</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9423694"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C7148715-B508-EF99-566D-E66DDCCE2437}"/>
              </a:ext>
            </a:extLst>
          </p:cNvPr>
          <p:cNvSpPr txBox="1"/>
          <p:nvPr/>
        </p:nvSpPr>
        <p:spPr>
          <a:xfrm>
            <a:off x="9423694" y="1942496"/>
            <a:ext cx="2306752" cy="400110"/>
          </a:xfrm>
          <a:prstGeom prst="rect">
            <a:avLst/>
          </a:prstGeom>
          <a:noFill/>
        </p:spPr>
        <p:txBody>
          <a:bodyPr wrap="square" rtlCol="0">
            <a:spAutoFit/>
          </a:bodyPr>
          <a:lstStyle/>
          <a:p>
            <a:r>
              <a:rPr lang="zh-CN" altLang="en-US" sz="2000" dirty="0">
                <a:solidFill>
                  <a:srgbClr val="FF0000"/>
                </a:solidFill>
              </a:rPr>
              <a:t>优先级高，进栈</a:t>
            </a:r>
          </a:p>
        </p:txBody>
      </p:sp>
    </p:spTree>
    <p:extLst>
      <p:ext uri="{BB962C8B-B14F-4D97-AF65-F5344CB8AC3E}">
        <p14:creationId xmlns:p14="http://schemas.microsoft.com/office/powerpoint/2010/main" val="13683471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3221768220"/>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983299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083C8871-9DA1-3617-8548-67EFE87796C7}"/>
              </a:ext>
            </a:extLst>
          </p:cNvPr>
          <p:cNvSpPr txBox="1"/>
          <p:nvPr/>
        </p:nvSpPr>
        <p:spPr>
          <a:xfrm>
            <a:off x="9832997" y="1942496"/>
            <a:ext cx="2306752" cy="400110"/>
          </a:xfrm>
          <a:prstGeom prst="rect">
            <a:avLst/>
          </a:prstGeom>
          <a:noFill/>
        </p:spPr>
        <p:txBody>
          <a:bodyPr wrap="square" rtlCol="0">
            <a:spAutoFit/>
          </a:bodyPr>
          <a:lstStyle/>
          <a:p>
            <a:r>
              <a:rPr lang="zh-CN" altLang="en-US" sz="2000" dirty="0">
                <a:solidFill>
                  <a:srgbClr val="FF0000"/>
                </a:solidFill>
              </a:rPr>
              <a:t>运算数进栈</a:t>
            </a:r>
          </a:p>
        </p:txBody>
      </p:sp>
    </p:spTree>
    <p:extLst>
      <p:ext uri="{BB962C8B-B14F-4D97-AF65-F5344CB8AC3E}">
        <p14:creationId xmlns:p14="http://schemas.microsoft.com/office/powerpoint/2010/main" val="44411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F9DA4007-5979-55D7-ED92-79590DB6C024}"/>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r="11553"/>
          <a:stretch/>
        </p:blipFill>
        <p:spPr>
          <a:xfrm>
            <a:off x="8815449" y="3083640"/>
            <a:ext cx="3111397" cy="3243956"/>
          </a:xfrm>
          <a:prstGeom prst="rect">
            <a:avLst/>
          </a:prstGeom>
        </p:spPr>
      </p:pic>
      <p:sp>
        <p:nvSpPr>
          <p:cNvPr id="2" name="标题 1"/>
          <p:cNvSpPr>
            <a:spLocks noGrp="1"/>
          </p:cNvSpPr>
          <p:nvPr>
            <p:ph type="title"/>
          </p:nvPr>
        </p:nvSpPr>
        <p:spPr/>
        <p:txBody>
          <a:bodyPr>
            <a:normAutofit/>
          </a:bodyPr>
          <a:lstStyle/>
          <a:p>
            <a:r>
              <a:rPr lang="zh-CN" altLang="en-US" sz="3600" dirty="0">
                <a:latin typeface="+mn-ea"/>
                <a:ea typeface="+mn-ea"/>
              </a:rPr>
              <a:t>补码的数学奥秘</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54B7648-F1F4-087A-8A7C-6F3A2DF40D13}"/>
              </a:ext>
            </a:extLst>
          </p:cNvPr>
          <p:cNvSpPr txBox="1"/>
          <p:nvPr/>
        </p:nvSpPr>
        <p:spPr>
          <a:xfrm>
            <a:off x="669924" y="1176394"/>
            <a:ext cx="439094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mn-ea"/>
                <a:cs typeface="+mn-cs"/>
              </a:rPr>
              <a:t>示例：</a:t>
            </a:r>
            <a:r>
              <a:rPr kumimoji="1" lang="en-US" altLang="zh-CN" sz="2800" b="1" i="0" u="none" strike="noStrike" kern="1200" cap="none" spc="0" normalizeH="0" baseline="0" noProof="0" dirty="0">
                <a:ln>
                  <a:noFill/>
                </a:ln>
                <a:solidFill>
                  <a:srgbClr val="000000"/>
                </a:solidFill>
                <a:effectLst/>
                <a:uLnTx/>
                <a:uFillTx/>
                <a:latin typeface="+mn-ea"/>
                <a:cs typeface="+mn-cs"/>
              </a:rPr>
              <a:t>4</a:t>
            </a:r>
            <a:r>
              <a:rPr kumimoji="1" lang="zh-CN" altLang="en-US" sz="2800" b="1" i="0" u="none" strike="noStrike" kern="1200" cap="none" spc="0" normalizeH="0" baseline="0" noProof="0" dirty="0">
                <a:ln>
                  <a:noFill/>
                </a:ln>
                <a:solidFill>
                  <a:srgbClr val="000000"/>
                </a:solidFill>
                <a:effectLst/>
                <a:uLnTx/>
                <a:uFillTx/>
                <a:latin typeface="+mn-ea"/>
                <a:cs typeface="+mn-cs"/>
              </a:rPr>
              <a:t>位寄存器 </a:t>
            </a:r>
            <a:r>
              <a:rPr kumimoji="1" lang="en-US" altLang="zh-CN" sz="2800" b="1" i="0" u="none" strike="noStrike" kern="1200" cap="none" spc="0" normalizeH="0" baseline="0" noProof="0" dirty="0">
                <a:ln>
                  <a:noFill/>
                </a:ln>
                <a:solidFill>
                  <a:srgbClr val="000000"/>
                </a:solidFill>
                <a:effectLst/>
                <a:uLnTx/>
                <a:uFillTx/>
                <a:latin typeface="+mn-ea"/>
                <a:cs typeface="+mn-cs"/>
              </a:rPr>
              <a:t>(2</a:t>
            </a:r>
            <a:r>
              <a:rPr kumimoji="1" lang="en-US" altLang="zh-CN" sz="2800" b="1" i="0" u="none" strike="noStrike" kern="1200" cap="none" spc="0" normalizeH="0" baseline="30000" noProof="0" dirty="0">
                <a:ln>
                  <a:noFill/>
                </a:ln>
                <a:solidFill>
                  <a:srgbClr val="000000"/>
                </a:solidFill>
                <a:effectLst/>
                <a:uLnTx/>
                <a:uFillTx/>
                <a:latin typeface="+mn-ea"/>
                <a:cs typeface="+mn-cs"/>
              </a:rPr>
              <a:t>4</a:t>
            </a:r>
            <a:r>
              <a:rPr kumimoji="1" lang="en-US" altLang="zh-CN" sz="2800" b="1" i="0" u="none" strike="noStrike" kern="1200" cap="none" spc="0" normalizeH="0" baseline="0" noProof="0" dirty="0">
                <a:ln>
                  <a:noFill/>
                </a:ln>
                <a:solidFill>
                  <a:srgbClr val="000000"/>
                </a:solidFill>
                <a:effectLst/>
                <a:uLnTx/>
                <a:uFillTx/>
                <a:latin typeface="+mn-ea"/>
                <a:cs typeface="+mn-cs"/>
              </a:rPr>
              <a:t>=16)</a:t>
            </a:r>
            <a:endParaRPr kumimoji="1" lang="zh-CN" altLang="en-US" sz="2800" b="1" i="0" u="none" strike="noStrike" kern="1200" cap="none" spc="0" normalizeH="0" baseline="0" noProof="0" dirty="0">
              <a:ln>
                <a:noFill/>
              </a:ln>
              <a:solidFill>
                <a:srgbClr val="000000"/>
              </a:solidFill>
              <a:effectLst/>
              <a:uLnTx/>
              <a:uFillTx/>
              <a:latin typeface="+mn-ea"/>
              <a:cs typeface="+mn-cs"/>
            </a:endParaRPr>
          </a:p>
        </p:txBody>
      </p:sp>
      <p:sp>
        <p:nvSpPr>
          <p:cNvPr id="12" name="文本框 11">
            <a:extLst>
              <a:ext uri="{FF2B5EF4-FFF2-40B4-BE49-F238E27FC236}">
                <a16:creationId xmlns:a16="http://schemas.microsoft.com/office/drawing/2014/main" id="{3E15BF93-6F2C-F410-2D9E-B65CB2E412C4}"/>
              </a:ext>
            </a:extLst>
          </p:cNvPr>
          <p:cNvSpPr txBox="1"/>
          <p:nvPr/>
        </p:nvSpPr>
        <p:spPr>
          <a:xfrm>
            <a:off x="669924" y="2778497"/>
            <a:ext cx="7940676" cy="3905043"/>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以上两个式子是完全等价的，在我们看来比较繁琐的第二个式子却正是</a:t>
            </a:r>
            <a:r>
              <a:rPr kumimoji="0" lang="en" altLang="zh-CN" sz="2400" b="0" i="0" u="none" strike="noStrike" kern="1200" cap="none" spc="0" normalizeH="0" baseline="0" noProof="0" dirty="0">
                <a:ln>
                  <a:noFill/>
                </a:ln>
                <a:effectLst/>
                <a:highlight>
                  <a:srgbClr val="FFFFFF"/>
                </a:highlight>
                <a:uLnTx/>
                <a:uFillTx/>
                <a:latin typeface="+mn-ea"/>
                <a:cs typeface="+mn-cs"/>
              </a:rPr>
              <a:t>CPU</a:t>
            </a:r>
            <a:r>
              <a:rPr kumimoji="0" lang="zh-CN" altLang="en-US" sz="2400" b="0" i="0" u="none" strike="noStrike" kern="1200" cap="none" spc="0" normalizeH="0" baseline="0" noProof="0" dirty="0">
                <a:ln>
                  <a:noFill/>
                </a:ln>
                <a:effectLst/>
                <a:highlight>
                  <a:srgbClr val="FFFFFF"/>
                </a:highlight>
                <a:uLnTx/>
                <a:uFillTx/>
                <a:latin typeface="+mn-ea"/>
                <a:cs typeface="+mn-cs"/>
              </a:rPr>
              <a:t>内部整数计算单元所采用的方法。</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由于一些特殊原因，</a:t>
            </a:r>
            <a:r>
              <a:rPr kumimoji="0" lang="en" altLang="zh-CN" sz="2400" b="0" i="0" u="none" strike="noStrike" kern="1200" cap="none" spc="0" normalizeH="0" baseline="0" noProof="0" dirty="0">
                <a:ln>
                  <a:noFill/>
                </a:ln>
                <a:effectLst/>
                <a:highlight>
                  <a:srgbClr val="FFFFFF"/>
                </a:highlight>
                <a:uLnTx/>
                <a:uFillTx/>
                <a:latin typeface="+mn-ea"/>
                <a:cs typeface="+mn-cs"/>
              </a:rPr>
              <a:t>CPU</a:t>
            </a:r>
            <a:r>
              <a:rPr kumimoji="0" lang="zh-CN" altLang="en-US" sz="2400" b="0" i="0" u="none" strike="noStrike" kern="1200" cap="none" spc="0" normalizeH="0" baseline="0" noProof="0" dirty="0">
                <a:ln>
                  <a:noFill/>
                </a:ln>
                <a:effectLst/>
                <a:highlight>
                  <a:srgbClr val="FFFFFF"/>
                </a:highlight>
                <a:uLnTx/>
                <a:uFillTx/>
                <a:latin typeface="+mn-ea"/>
                <a:cs typeface="+mn-cs"/>
              </a:rPr>
              <a:t>只需要计算第一个加法，其余两个减法分别由编译器、人或寄存器自动截断完成了。</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经过前面的叙述，我们知道了</a:t>
            </a:r>
            <a:r>
              <a:rPr kumimoji="0" lang="en-US" altLang="zh-CN" sz="2400" b="0" i="0" u="none" strike="noStrike" kern="1200" cap="none" spc="0" normalizeH="0" baseline="0" noProof="0" dirty="0">
                <a:ln>
                  <a:noFill/>
                </a:ln>
                <a:effectLst/>
                <a:highlight>
                  <a:srgbClr val="FFFFFF"/>
                </a:highlight>
                <a:uLnTx/>
                <a:uFillTx/>
                <a:latin typeface="+mn-ea"/>
                <a:cs typeface="+mn-cs"/>
              </a:rPr>
              <a:t>16-6</a:t>
            </a:r>
            <a:r>
              <a:rPr kumimoji="0" lang="zh-CN" altLang="en-US" sz="2400" b="0" i="0" u="none" strike="noStrike" kern="1200" cap="none" spc="0" normalizeH="0" baseline="0" noProof="0" dirty="0">
                <a:ln>
                  <a:noFill/>
                </a:ln>
                <a:effectLst/>
                <a:highlight>
                  <a:srgbClr val="FFFFFF"/>
                </a:highlight>
                <a:uLnTx/>
                <a:uFillTx/>
                <a:latin typeface="+mn-ea"/>
                <a:cs typeface="+mn-cs"/>
              </a:rPr>
              <a:t>就是</a:t>
            </a:r>
            <a:r>
              <a:rPr kumimoji="0" lang="en-US" altLang="zh-CN" sz="2400" b="0" i="0" u="none" strike="noStrike" kern="1200" cap="none" spc="0" normalizeH="0" baseline="0" noProof="0" dirty="0">
                <a:ln>
                  <a:noFill/>
                </a:ln>
                <a:effectLst/>
                <a:highlight>
                  <a:srgbClr val="FFFFFF"/>
                </a:highlight>
                <a:uLnTx/>
                <a:uFillTx/>
                <a:latin typeface="+mn-ea"/>
                <a:cs typeface="+mn-cs"/>
              </a:rPr>
              <a:t>-6</a:t>
            </a:r>
            <a:r>
              <a:rPr kumimoji="0" lang="zh-CN" altLang="en-US" sz="2400" b="0" i="0" u="none" strike="noStrike" kern="1200" cap="none" spc="0" normalizeH="0" baseline="0" noProof="0" dirty="0">
                <a:ln>
                  <a:noFill/>
                </a:ln>
                <a:effectLst/>
                <a:highlight>
                  <a:srgbClr val="FFFFFF"/>
                </a:highlight>
                <a:uLnTx/>
                <a:uFillTx/>
                <a:latin typeface="+mn-ea"/>
                <a:cs typeface="+mn-cs"/>
              </a:rPr>
              <a:t>在</a:t>
            </a:r>
            <a:r>
              <a:rPr kumimoji="0" lang="en-US" altLang="zh-CN" sz="2400" b="0" i="0" u="none" strike="noStrike" kern="1200" cap="none" spc="0" normalizeH="0" baseline="0" noProof="0" dirty="0">
                <a:ln>
                  <a:noFill/>
                </a:ln>
                <a:effectLst/>
                <a:highlight>
                  <a:srgbClr val="FFFFFF"/>
                </a:highlight>
                <a:uLnTx/>
                <a:uFillTx/>
                <a:latin typeface="+mn-ea"/>
                <a:cs typeface="+mn-cs"/>
              </a:rPr>
              <a:t>4</a:t>
            </a:r>
            <a:r>
              <a:rPr kumimoji="0" lang="zh-CN" altLang="en-US" sz="2400" b="0" i="0" u="none" strike="noStrike" kern="1200" cap="none" spc="0" normalizeH="0" baseline="0" noProof="0" dirty="0">
                <a:ln>
                  <a:noFill/>
                </a:ln>
                <a:effectLst/>
                <a:highlight>
                  <a:srgbClr val="FFFFFF"/>
                </a:highlight>
                <a:uLnTx/>
                <a:uFillTx/>
                <a:latin typeface="+mn-ea"/>
                <a:cs typeface="+mn-cs"/>
              </a:rPr>
              <a:t>位字长机器上的补码，这步计算一般是编译器完成的，将负数直接存储为补码形式，这里是</a:t>
            </a:r>
            <a:r>
              <a:rPr kumimoji="0" lang="en-US" altLang="zh-CN" sz="2400" b="0" i="0" u="none" strike="noStrike" kern="1200" cap="none" spc="0" normalizeH="0" baseline="0" noProof="0" dirty="0">
                <a:ln>
                  <a:noFill/>
                </a:ln>
                <a:effectLst/>
                <a:highlight>
                  <a:srgbClr val="FFFFFF"/>
                </a:highlight>
                <a:uLnTx/>
                <a:uFillTx/>
                <a:latin typeface="+mn-ea"/>
                <a:cs typeface="+mn-cs"/>
              </a:rPr>
              <a:t>1010</a:t>
            </a:r>
            <a:r>
              <a:rPr kumimoji="0" lang="zh-CN" altLang="en-US" sz="2400" b="0" i="0" u="none" strike="noStrike" kern="1200" cap="none" spc="0" normalizeH="0" baseline="0" noProof="0" dirty="0">
                <a:ln>
                  <a:noFill/>
                </a:ln>
                <a:effectLst/>
                <a:highlight>
                  <a:srgbClr val="FFFFFF"/>
                </a:highlight>
                <a:uLnTx/>
                <a:uFillTx/>
                <a:latin typeface="+mn-ea"/>
                <a:cs typeface="+mn-cs"/>
              </a:rPr>
              <a:t>。</a:t>
            </a:r>
            <a:endParaRPr kumimoji="1" lang="zh-CN" altLang="en-US" sz="2400" b="0" i="0" u="none" strike="noStrike" kern="1200" cap="none" spc="0" normalizeH="0" baseline="0" noProof="0" dirty="0">
              <a:ln>
                <a:noFill/>
              </a:ln>
              <a:effectLst/>
              <a:uLnTx/>
              <a:uFillTx/>
              <a:latin typeface="+mn-ea"/>
              <a:cs typeface="+mn-cs"/>
            </a:endParaRPr>
          </a:p>
        </p:txBody>
      </p:sp>
      <p:pic>
        <p:nvPicPr>
          <p:cNvPr id="16" name="图片 15">
            <a:extLst>
              <a:ext uri="{FF2B5EF4-FFF2-40B4-BE49-F238E27FC236}">
                <a16:creationId xmlns:a16="http://schemas.microsoft.com/office/drawing/2014/main" id="{5C74537D-C90D-16B9-7C89-FF6A153AE7B9}"/>
              </a:ext>
            </a:extLst>
          </p:cNvPr>
          <p:cNvPicPr>
            <a:picLocks noChangeAspect="1"/>
          </p:cNvPicPr>
          <p:nvPr/>
        </p:nvPicPr>
        <p:blipFill rotWithShape="1">
          <a:blip r:embed="rId5">
            <a:biLevel thresh="75000"/>
            <a:extLst>
              <a:ext uri="{28A0092B-C50C-407E-A947-70E740481C1C}">
                <a14:useLocalDpi xmlns:a14="http://schemas.microsoft.com/office/drawing/2010/main" val="0"/>
              </a:ext>
            </a:extLst>
          </a:blip>
          <a:srcRect l="14286" t="19589" r="5718" b="8092"/>
          <a:stretch/>
        </p:blipFill>
        <p:spPr>
          <a:xfrm>
            <a:off x="1098152" y="1821908"/>
            <a:ext cx="2933700" cy="929003"/>
          </a:xfrm>
          <a:prstGeom prst="rect">
            <a:avLst/>
          </a:prstGeom>
        </p:spPr>
      </p:pic>
      <p:cxnSp>
        <p:nvCxnSpPr>
          <p:cNvPr id="4" name="直接连接符 3">
            <a:extLst>
              <a:ext uri="{FF2B5EF4-FFF2-40B4-BE49-F238E27FC236}">
                <a16:creationId xmlns:a16="http://schemas.microsoft.com/office/drawing/2014/main" id="{8980BD41-1D26-3DE0-952B-A7974E355385}"/>
              </a:ext>
            </a:extLst>
          </p:cNvPr>
          <p:cNvCxnSpPr>
            <a:cxnSpLocks/>
          </p:cNvCxnSpPr>
          <p:nvPr/>
        </p:nvCxnSpPr>
        <p:spPr>
          <a:xfrm>
            <a:off x="8790049" y="4591318"/>
            <a:ext cx="3111397"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371072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1465520642"/>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3</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022167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353195D0-268F-A5DF-5D40-6D5A1828D27A}"/>
              </a:ext>
            </a:extLst>
          </p:cNvPr>
          <p:cNvSpPr txBox="1"/>
          <p:nvPr/>
        </p:nvSpPr>
        <p:spPr>
          <a:xfrm>
            <a:off x="10221644" y="1942496"/>
            <a:ext cx="1970356" cy="400110"/>
          </a:xfrm>
          <a:prstGeom prst="rect">
            <a:avLst/>
          </a:prstGeom>
          <a:noFill/>
        </p:spPr>
        <p:txBody>
          <a:bodyPr wrap="square" rtlCol="0">
            <a:spAutoFit/>
          </a:bodyPr>
          <a:lstStyle/>
          <a:p>
            <a:r>
              <a:rPr lang="zh-CN" altLang="en-US" sz="2000" dirty="0">
                <a:solidFill>
                  <a:srgbClr val="FF0000"/>
                </a:solidFill>
              </a:rPr>
              <a:t>优先级低，运算</a:t>
            </a:r>
          </a:p>
        </p:txBody>
      </p:sp>
    </p:spTree>
    <p:extLst>
      <p:ext uri="{BB962C8B-B14F-4D97-AF65-F5344CB8AC3E}">
        <p14:creationId xmlns:p14="http://schemas.microsoft.com/office/powerpoint/2010/main" val="34153089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2394143558"/>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5-3</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087145074"/>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3" name="直接箭头连接符 2">
            <a:extLst>
              <a:ext uri="{FF2B5EF4-FFF2-40B4-BE49-F238E27FC236}">
                <a16:creationId xmlns:a16="http://schemas.microsoft.com/office/drawing/2014/main" id="{5AA5BAA3-A008-3524-AB9A-3F6471055FF4}"/>
              </a:ext>
            </a:extLst>
          </p:cNvPr>
          <p:cNvCxnSpPr>
            <a:cxnSpLocks/>
          </p:cNvCxnSpPr>
          <p:nvPr/>
        </p:nvCxnSpPr>
        <p:spPr>
          <a:xfrm flipV="1">
            <a:off x="1022167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文本框 3">
            <a:extLst>
              <a:ext uri="{FF2B5EF4-FFF2-40B4-BE49-F238E27FC236}">
                <a16:creationId xmlns:a16="http://schemas.microsoft.com/office/drawing/2014/main" id="{F3F7692C-B7E8-D940-B706-783736890742}"/>
              </a:ext>
            </a:extLst>
          </p:cNvPr>
          <p:cNvSpPr txBox="1"/>
          <p:nvPr/>
        </p:nvSpPr>
        <p:spPr>
          <a:xfrm>
            <a:off x="10221644" y="1942496"/>
            <a:ext cx="1970356" cy="400110"/>
          </a:xfrm>
          <a:prstGeom prst="rect">
            <a:avLst/>
          </a:prstGeom>
          <a:noFill/>
        </p:spPr>
        <p:txBody>
          <a:bodyPr wrap="square" rtlCol="0">
            <a:spAutoFit/>
          </a:bodyPr>
          <a:lstStyle/>
          <a:p>
            <a:r>
              <a:rPr lang="zh-CN" altLang="en-US" sz="2000" dirty="0">
                <a:solidFill>
                  <a:srgbClr val="FF0000"/>
                </a:solidFill>
              </a:rPr>
              <a:t>括号成对</a:t>
            </a:r>
          </a:p>
        </p:txBody>
      </p:sp>
    </p:spTree>
    <p:extLst>
      <p:ext uri="{BB962C8B-B14F-4D97-AF65-F5344CB8AC3E}">
        <p14:creationId xmlns:p14="http://schemas.microsoft.com/office/powerpoint/2010/main" val="12771961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4222145618"/>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0543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文本框 3">
            <a:extLst>
              <a:ext uri="{FF2B5EF4-FFF2-40B4-BE49-F238E27FC236}">
                <a16:creationId xmlns:a16="http://schemas.microsoft.com/office/drawing/2014/main" id="{45CD56A8-9910-2C00-6B3A-B15DEDD724A1}"/>
              </a:ext>
            </a:extLst>
          </p:cNvPr>
          <p:cNvSpPr txBox="1"/>
          <p:nvPr/>
        </p:nvSpPr>
        <p:spPr>
          <a:xfrm>
            <a:off x="10538010" y="1942496"/>
            <a:ext cx="1653989" cy="400110"/>
          </a:xfrm>
          <a:prstGeom prst="rect">
            <a:avLst/>
          </a:prstGeom>
          <a:noFill/>
        </p:spPr>
        <p:txBody>
          <a:bodyPr wrap="square" rtlCol="0">
            <a:spAutoFit/>
          </a:bodyPr>
          <a:lstStyle/>
          <a:p>
            <a:r>
              <a:rPr lang="zh-CN" altLang="en-US" sz="2000" dirty="0">
                <a:solidFill>
                  <a:srgbClr val="FF0000"/>
                </a:solidFill>
              </a:rPr>
              <a:t>消除</a:t>
            </a:r>
          </a:p>
        </p:txBody>
      </p:sp>
    </p:spTree>
    <p:extLst>
      <p:ext uri="{BB962C8B-B14F-4D97-AF65-F5344CB8AC3E}">
        <p14:creationId xmlns:p14="http://schemas.microsoft.com/office/powerpoint/2010/main" val="26327166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2889926689"/>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0543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057B2E9F-FC82-0EDC-7101-FC26B5C9296C}"/>
              </a:ext>
            </a:extLst>
          </p:cNvPr>
          <p:cNvSpPr txBox="1"/>
          <p:nvPr/>
        </p:nvSpPr>
        <p:spPr>
          <a:xfrm>
            <a:off x="8349337" y="1942496"/>
            <a:ext cx="2194559" cy="400110"/>
          </a:xfrm>
          <a:prstGeom prst="rect">
            <a:avLst/>
          </a:prstGeom>
          <a:noFill/>
        </p:spPr>
        <p:txBody>
          <a:bodyPr wrap="square" rtlCol="0">
            <a:spAutoFit/>
          </a:bodyPr>
          <a:lstStyle/>
          <a:p>
            <a:pPr algn="r"/>
            <a:r>
              <a:rPr lang="zh-CN" altLang="en-US" sz="2000" dirty="0">
                <a:solidFill>
                  <a:srgbClr val="FF0000"/>
                </a:solidFill>
              </a:rPr>
              <a:t>优先级高，进栈</a:t>
            </a:r>
          </a:p>
        </p:txBody>
      </p:sp>
    </p:spTree>
    <p:extLst>
      <p:ext uri="{BB962C8B-B14F-4D97-AF65-F5344CB8AC3E}">
        <p14:creationId xmlns:p14="http://schemas.microsoft.com/office/powerpoint/2010/main" val="18551544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2929756217"/>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0883530"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789387D2-C4B5-7A04-B9A6-83468089ACC9}"/>
              </a:ext>
            </a:extLst>
          </p:cNvPr>
          <p:cNvSpPr txBox="1"/>
          <p:nvPr/>
        </p:nvSpPr>
        <p:spPr>
          <a:xfrm>
            <a:off x="8688971" y="1942496"/>
            <a:ext cx="2194559" cy="400110"/>
          </a:xfrm>
          <a:prstGeom prst="rect">
            <a:avLst/>
          </a:prstGeom>
          <a:noFill/>
        </p:spPr>
        <p:txBody>
          <a:bodyPr wrap="square" rtlCol="0">
            <a:spAutoFit/>
          </a:bodyPr>
          <a:lstStyle/>
          <a:p>
            <a:pPr algn="r"/>
            <a:r>
              <a:rPr lang="zh-CN" altLang="en-US" sz="2000" dirty="0">
                <a:solidFill>
                  <a:srgbClr val="FF0000"/>
                </a:solidFill>
              </a:rPr>
              <a:t>运算数进栈</a:t>
            </a:r>
          </a:p>
        </p:txBody>
      </p:sp>
    </p:spTree>
    <p:extLst>
      <p:ext uri="{BB962C8B-B14F-4D97-AF65-F5344CB8AC3E}">
        <p14:creationId xmlns:p14="http://schemas.microsoft.com/office/powerpoint/2010/main" val="4573187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3011534970"/>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4</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132766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6743EEF2-D55F-B333-5E2E-83078F6970A0}"/>
              </a:ext>
            </a:extLst>
          </p:cNvPr>
          <p:cNvSpPr txBox="1"/>
          <p:nvPr/>
        </p:nvSpPr>
        <p:spPr>
          <a:xfrm>
            <a:off x="9133108" y="1942496"/>
            <a:ext cx="2194559" cy="400110"/>
          </a:xfrm>
          <a:prstGeom prst="rect">
            <a:avLst/>
          </a:prstGeom>
          <a:noFill/>
        </p:spPr>
        <p:txBody>
          <a:bodyPr wrap="square" rtlCol="0">
            <a:spAutoFit/>
          </a:bodyPr>
          <a:lstStyle/>
          <a:p>
            <a:pPr algn="r"/>
            <a:r>
              <a:rPr lang="zh-CN" altLang="en-US" sz="2000" dirty="0">
                <a:solidFill>
                  <a:srgbClr val="FF0000"/>
                </a:solidFill>
              </a:rPr>
              <a:t>运算</a:t>
            </a:r>
          </a:p>
        </p:txBody>
      </p:sp>
    </p:spTree>
    <p:extLst>
      <p:ext uri="{BB962C8B-B14F-4D97-AF65-F5344CB8AC3E}">
        <p14:creationId xmlns:p14="http://schemas.microsoft.com/office/powerpoint/2010/main" val="24606331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3021738707"/>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(5-3)*4</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2155104175"/>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132766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CF789C59-32B1-9BA6-5075-9289F32F6E4B}"/>
              </a:ext>
            </a:extLst>
          </p:cNvPr>
          <p:cNvSpPr txBox="1"/>
          <p:nvPr/>
        </p:nvSpPr>
        <p:spPr>
          <a:xfrm>
            <a:off x="9133108" y="1942496"/>
            <a:ext cx="2194559" cy="400110"/>
          </a:xfrm>
          <a:prstGeom prst="rect">
            <a:avLst/>
          </a:prstGeom>
          <a:noFill/>
        </p:spPr>
        <p:txBody>
          <a:bodyPr wrap="square" rtlCol="0">
            <a:spAutoFit/>
          </a:bodyPr>
          <a:lstStyle/>
          <a:p>
            <a:pPr algn="r"/>
            <a:r>
              <a:rPr lang="zh-CN" altLang="en-US" sz="2000" dirty="0">
                <a:solidFill>
                  <a:srgbClr val="FF0000"/>
                </a:solidFill>
              </a:rPr>
              <a:t>运算</a:t>
            </a:r>
          </a:p>
        </p:txBody>
      </p:sp>
    </p:spTree>
    <p:extLst>
      <p:ext uri="{BB962C8B-B14F-4D97-AF65-F5344CB8AC3E}">
        <p14:creationId xmlns:p14="http://schemas.microsoft.com/office/powerpoint/2010/main" val="35886392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1452006692"/>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solidFill>
                            <a:srgbClr val="00B050"/>
                          </a:solidFill>
                          <a:latin typeface="Cambria Math" panose="02040503050406030204" pitchFamily="18" charset="0"/>
                        </a:rPr>
                        <a:t>4+(5+6)*(9/3)-8/2+(5-3)*4</a:t>
                      </a:r>
                      <a:endParaRPr lang="zh-CN" altLang="en-US" sz="2400" b="1" dirty="0">
                        <a:solidFill>
                          <a:srgbClr val="00B05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731008854"/>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132766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131286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计算机如何计算表达式（后续课程内容学习）</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302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计算机如何计算表达式：将中缀表达式转化为后缀表达式。</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sz="2800" dirty="0">
              <a:solidFill>
                <a:srgbClr val="000000"/>
              </a:solidFill>
              <a:latin typeface="Arial"/>
              <a:ea typeface="微软雅黑"/>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符合人类阅读习惯的表达式是中缀表达式。</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800" dirty="0">
                <a:solidFill>
                  <a:srgbClr val="000000"/>
                </a:solidFill>
                <a:latin typeface="Arial"/>
                <a:ea typeface="微软雅黑"/>
              </a:rPr>
              <a:t>中缀表达式必须借助括号，才能正确表示运算。</a:t>
            </a:r>
            <a:endParaRPr lang="en-US" altLang="zh-CN" sz="2800" dirty="0">
              <a:solidFill>
                <a:srgbClr val="000000"/>
              </a:solidFill>
              <a:latin typeface="Arial"/>
              <a:ea typeface="微软雅黑"/>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sz="2800" dirty="0">
              <a:solidFill>
                <a:srgbClr val="000000"/>
              </a:solidFill>
              <a:latin typeface="Arial"/>
              <a:ea typeface="微软雅黑"/>
            </a:endParaRPr>
          </a:p>
          <a:p>
            <a:pPr algn="just">
              <a:lnSpc>
                <a:spcPct val="150000"/>
              </a:lnSpc>
              <a:defRPr/>
            </a:pPr>
            <a:r>
              <a:rPr kumimoji="0" lang="zh-CN" altLang="en-US" sz="2800" i="0" u="none" strike="noStrike" kern="1200" cap="none" spc="0" normalizeH="0" baseline="0" noProof="0" dirty="0">
                <a:ln>
                  <a:noFill/>
                </a:ln>
                <a:solidFill>
                  <a:srgbClr val="000000"/>
                </a:solidFill>
                <a:effectLst/>
                <a:uLnTx/>
                <a:uFillTx/>
                <a:latin typeface="+mn-ea"/>
              </a:rPr>
              <a:t>如：</a:t>
            </a:r>
            <a:r>
              <a:rPr kumimoji="0" lang="en-US" altLang="zh-CN" sz="280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a:p>
            <a:pPr algn="just">
              <a:lnSpc>
                <a:spcPct val="150000"/>
              </a:lnSpc>
              <a:defRPr/>
            </a:pPr>
            <a:endParaRPr lang="en-US" altLang="zh-CN" sz="2800" dirty="0">
              <a:solidFill>
                <a:srgbClr val="000000"/>
              </a:solidFill>
              <a:latin typeface="Cambria Math" panose="02040503050406030204" pitchFamily="18" charset="0"/>
              <a:ea typeface="Cambria Math" panose="02040503050406030204" pitchFamily="18" charset="0"/>
            </a:endParaRPr>
          </a:p>
          <a:p>
            <a:pPr algn="just">
              <a:lnSpc>
                <a:spcPct val="150000"/>
              </a:lnSpc>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如何将中缀表达式转化为后缀表达式？</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借助栈。</a:t>
            </a:r>
            <a:endParaRPr kumimoji="0" lang="en-US" altLang="zh-CN" sz="2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460357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78292"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BA84859D-8E31-BC8F-AF66-1BC526FDD47A}"/>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endParaRPr lang="zh-CN" altLang="en-US" sz="3600" b="1" dirty="0">
              <a:latin typeface="Cambria Math" panose="02040503050406030204" pitchFamily="18" charset="0"/>
            </a:endParaRPr>
          </a:p>
        </p:txBody>
      </p:sp>
      <p:sp>
        <p:nvSpPr>
          <p:cNvPr id="7" name="文本框 6">
            <a:extLst>
              <a:ext uri="{FF2B5EF4-FFF2-40B4-BE49-F238E27FC236}">
                <a16:creationId xmlns:a16="http://schemas.microsoft.com/office/drawing/2014/main" id="{D1FF7A7D-328C-1386-C483-D590ABDF8E2A}"/>
              </a:ext>
            </a:extLst>
          </p:cNvPr>
          <p:cNvSpPr txBox="1"/>
          <p:nvPr/>
        </p:nvSpPr>
        <p:spPr>
          <a:xfrm>
            <a:off x="669925" y="1740551"/>
            <a:ext cx="10850562" cy="65883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Arial"/>
                <a:ea typeface="微软雅黑"/>
                <a:cs typeface="+mn-cs"/>
              </a:rPr>
              <a:t>规则：操作数</a:t>
            </a:r>
            <a:r>
              <a:rPr lang="zh-CN" altLang="en-US" sz="2800" b="1" dirty="0">
                <a:solidFill>
                  <a:srgbClr val="FF0000"/>
                </a:solidFill>
                <a:latin typeface="Arial"/>
                <a:ea typeface="微软雅黑"/>
              </a:rPr>
              <a:t>入栈</a:t>
            </a:r>
            <a:r>
              <a:rPr lang="zh-CN" altLang="en-US" sz="2800" dirty="0">
                <a:solidFill>
                  <a:srgbClr val="FF0000"/>
                </a:solidFill>
                <a:latin typeface="Arial"/>
                <a:ea typeface="微软雅黑"/>
              </a:rPr>
              <a:t>和操作符</a:t>
            </a:r>
            <a:r>
              <a:rPr lang="zh-CN" altLang="en-US" sz="2800" b="1" dirty="0">
                <a:solidFill>
                  <a:srgbClr val="FF0000"/>
                </a:solidFill>
                <a:latin typeface="Arial"/>
                <a:ea typeface="微软雅黑"/>
              </a:rPr>
              <a:t>出栈</a:t>
            </a:r>
            <a:r>
              <a:rPr lang="zh-CN" altLang="en-US" sz="2800" dirty="0">
                <a:solidFill>
                  <a:srgbClr val="FF0000"/>
                </a:solidFill>
                <a:latin typeface="Arial"/>
                <a:ea typeface="微软雅黑"/>
              </a:rPr>
              <a:t>时进后缀表达式</a:t>
            </a:r>
            <a:endParaRPr kumimoji="0" lang="en-US" altLang="zh-CN" sz="2800" b="1"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65074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8941E14-E739-1201-6989-C9913DE15A41}"/>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l="3313" r="15873" b="8013"/>
          <a:stretch/>
        </p:blipFill>
        <p:spPr>
          <a:xfrm>
            <a:off x="9189254" y="3197643"/>
            <a:ext cx="2715930" cy="2999957"/>
          </a:xfrm>
          <a:prstGeom prst="rect">
            <a:avLst/>
          </a:prstGeom>
        </p:spPr>
      </p:pic>
      <p:pic>
        <p:nvPicPr>
          <p:cNvPr id="4" name="图片 3">
            <a:extLst>
              <a:ext uri="{FF2B5EF4-FFF2-40B4-BE49-F238E27FC236}">
                <a16:creationId xmlns:a16="http://schemas.microsoft.com/office/drawing/2014/main" id="{B5844ECC-6841-1492-FD03-20E8E2FA6DA8}"/>
              </a:ext>
            </a:extLst>
          </p:cNvPr>
          <p:cNvPicPr>
            <a:picLocks noChangeAspect="1"/>
          </p:cNvPicPr>
          <p:nvPr/>
        </p:nvPicPr>
        <p:blipFill rotWithShape="1">
          <a:blip r:embed="rId3">
            <a:biLevel thresh="75000"/>
            <a:extLst>
              <a:ext uri="{28A0092B-C50C-407E-A947-70E740481C1C}">
                <a14:useLocalDpi xmlns:a14="http://schemas.microsoft.com/office/drawing/2010/main" val="0"/>
              </a:ext>
            </a:extLst>
          </a:blip>
          <a:srcRect l="12952" t="15853" r="12993" b="12384"/>
          <a:stretch/>
        </p:blipFill>
        <p:spPr>
          <a:xfrm>
            <a:off x="1117600" y="1826044"/>
            <a:ext cx="5372100" cy="1028699"/>
          </a:xfrm>
          <a:prstGeom prst="rect">
            <a:avLst/>
          </a:prstGeom>
        </p:spPr>
      </p:pic>
      <p:sp>
        <p:nvSpPr>
          <p:cNvPr id="2" name="标题 1"/>
          <p:cNvSpPr>
            <a:spLocks noGrp="1"/>
          </p:cNvSpPr>
          <p:nvPr>
            <p:ph type="title"/>
          </p:nvPr>
        </p:nvSpPr>
        <p:spPr/>
        <p:txBody>
          <a:bodyPr>
            <a:normAutofit/>
          </a:bodyPr>
          <a:lstStyle/>
          <a:p>
            <a:r>
              <a:rPr lang="zh-CN" altLang="en-US" sz="3600" dirty="0">
                <a:latin typeface="+mn-ea"/>
                <a:ea typeface="+mn-ea"/>
              </a:rPr>
              <a:t>补码的数学奥秘</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54B7648-F1F4-087A-8A7C-6F3A2DF40D13}"/>
              </a:ext>
            </a:extLst>
          </p:cNvPr>
          <p:cNvSpPr txBox="1"/>
          <p:nvPr/>
        </p:nvSpPr>
        <p:spPr>
          <a:xfrm>
            <a:off x="669924" y="1176394"/>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dirty="0">
                <a:solidFill>
                  <a:srgbClr val="000000"/>
                </a:solidFill>
                <a:latin typeface="+mn-ea"/>
              </a:rPr>
              <a:t>示例：</a:t>
            </a:r>
            <a:r>
              <a:rPr kumimoji="1" lang="zh-CN" altLang="en-US" sz="2800" b="1" i="0" u="none" strike="noStrike" kern="1200" cap="none" spc="0" normalizeH="0" baseline="0" noProof="0" dirty="0">
                <a:ln>
                  <a:noFill/>
                </a:ln>
                <a:solidFill>
                  <a:srgbClr val="000000"/>
                </a:solidFill>
                <a:effectLst/>
                <a:uLnTx/>
                <a:uFillTx/>
                <a:latin typeface="+mn-ea"/>
                <a:cs typeface="+mn-cs"/>
              </a:rPr>
              <a:t>负数相加</a:t>
            </a:r>
          </a:p>
        </p:txBody>
      </p:sp>
      <p:sp>
        <p:nvSpPr>
          <p:cNvPr id="12" name="文本框 11">
            <a:extLst>
              <a:ext uri="{FF2B5EF4-FFF2-40B4-BE49-F238E27FC236}">
                <a16:creationId xmlns:a16="http://schemas.microsoft.com/office/drawing/2014/main" id="{3E15BF93-6F2C-F410-2D9E-B65CB2E412C4}"/>
              </a:ext>
            </a:extLst>
          </p:cNvPr>
          <p:cNvSpPr txBox="1"/>
          <p:nvPr/>
        </p:nvSpPr>
        <p:spPr>
          <a:xfrm>
            <a:off x="669925" y="2876756"/>
            <a:ext cx="8308975" cy="3905043"/>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i="0" u="none" strike="noStrike" kern="1200" cap="none" spc="0" normalizeH="0" baseline="0" noProof="0" dirty="0">
                <a:ln>
                  <a:noFill/>
                </a:ln>
                <a:solidFill>
                  <a:srgbClr val="000000"/>
                </a:solidFill>
                <a:effectLst/>
                <a:highlight>
                  <a:srgbClr val="FFFFFF"/>
                </a:highlight>
                <a:uLnTx/>
                <a:uFillTx/>
                <a:latin typeface="+mn-ea"/>
                <a:cs typeface="+mn-cs"/>
              </a:rPr>
              <a:t>16-6</a:t>
            </a:r>
            <a:r>
              <a:rPr kumimoji="0" lang="zh-CN" altLang="en-US" sz="2400" i="0" u="none" strike="noStrike" kern="1200" cap="none" spc="0" normalizeH="0" baseline="0" noProof="0" dirty="0">
                <a:ln>
                  <a:noFill/>
                </a:ln>
                <a:solidFill>
                  <a:srgbClr val="000000"/>
                </a:solidFill>
                <a:effectLst/>
                <a:highlight>
                  <a:srgbClr val="FFFFFF"/>
                </a:highlight>
                <a:uLnTx/>
                <a:uFillTx/>
                <a:latin typeface="+mn-ea"/>
                <a:cs typeface="+mn-cs"/>
              </a:rPr>
              <a:t>和</a:t>
            </a:r>
            <a:r>
              <a:rPr kumimoji="0" lang="en-US" altLang="zh-CN" sz="2400" i="0" u="none" strike="noStrike" kern="1200" cap="none" spc="0" normalizeH="0" baseline="0" noProof="0" dirty="0">
                <a:ln>
                  <a:noFill/>
                </a:ln>
                <a:solidFill>
                  <a:srgbClr val="000000"/>
                </a:solidFill>
                <a:effectLst/>
                <a:highlight>
                  <a:srgbClr val="FFFFFF"/>
                </a:highlight>
                <a:uLnTx/>
                <a:uFillTx/>
                <a:latin typeface="+mn-ea"/>
                <a:cs typeface="+mn-cs"/>
              </a:rPr>
              <a:t>16-7</a:t>
            </a:r>
            <a:r>
              <a:rPr kumimoji="0" lang="zh-CN" altLang="en-US" sz="2400" i="0" u="none" strike="noStrike" kern="1200" cap="none" spc="0" normalizeH="0" baseline="0" noProof="0" dirty="0">
                <a:ln>
                  <a:noFill/>
                </a:ln>
                <a:solidFill>
                  <a:srgbClr val="000000"/>
                </a:solidFill>
                <a:effectLst/>
                <a:highlight>
                  <a:srgbClr val="FFFFFF"/>
                </a:highlight>
                <a:uLnTx/>
                <a:uFillTx/>
                <a:latin typeface="+mn-ea"/>
                <a:cs typeface="+mn-cs"/>
              </a:rPr>
              <a:t>部分已经由编译器完成，就是对应负数的补码</a:t>
            </a:r>
            <a:r>
              <a:rPr lang="zh-CN" altLang="en-US" sz="2400" dirty="0">
                <a:solidFill>
                  <a:srgbClr val="000000"/>
                </a:solidFill>
                <a:highlight>
                  <a:srgbClr val="FFFFFF"/>
                </a:highlight>
                <a:latin typeface="+mn-ea"/>
              </a:rPr>
              <a:t>。</a:t>
            </a:r>
            <a:endParaRPr kumimoji="0" lang="en-US" altLang="zh-CN" sz="240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i="0" u="none" strike="noStrike" kern="1200" cap="none" spc="0" normalizeH="0" baseline="0" noProof="0" dirty="0">
                <a:ln>
                  <a:noFill/>
                </a:ln>
                <a:solidFill>
                  <a:srgbClr val="000000"/>
                </a:solidFill>
                <a:effectLst/>
                <a:uLnTx/>
                <a:uFillTx/>
                <a:latin typeface="+mn-ea"/>
                <a:cs typeface="+mn-cs"/>
              </a:rPr>
              <a:t>需要减</a:t>
            </a:r>
            <a:r>
              <a:rPr kumimoji="0" lang="en-US" altLang="zh-CN" sz="2400" i="0" u="none" strike="noStrike" kern="1200" cap="none" spc="0" normalizeH="0" baseline="0" noProof="0" dirty="0">
                <a:ln>
                  <a:noFill/>
                </a:ln>
                <a:solidFill>
                  <a:srgbClr val="000000"/>
                </a:solidFill>
                <a:effectLst/>
                <a:uLnTx/>
                <a:uFillTx/>
                <a:latin typeface="+mn-ea"/>
                <a:cs typeface="+mn-cs"/>
              </a:rPr>
              <a:t>2</a:t>
            </a:r>
            <a:r>
              <a:rPr kumimoji="0" lang="zh-CN" altLang="en-US" sz="2400" i="0" u="none" strike="noStrike" kern="1200" cap="none" spc="0" normalizeH="0" baseline="0" noProof="0" dirty="0">
                <a:ln>
                  <a:noFill/>
                </a:ln>
                <a:solidFill>
                  <a:srgbClr val="000000"/>
                </a:solidFill>
                <a:effectLst/>
                <a:uLnTx/>
                <a:uFillTx/>
                <a:latin typeface="+mn-ea"/>
                <a:cs typeface="+mn-cs"/>
              </a:rPr>
              <a:t>个</a:t>
            </a:r>
            <a:r>
              <a:rPr kumimoji="0" lang="en-US" altLang="zh-CN" sz="2400" i="0" u="none" strike="noStrike" kern="1200" cap="none" spc="0" normalizeH="0" baseline="0" noProof="0" dirty="0">
                <a:ln>
                  <a:noFill/>
                </a:ln>
                <a:solidFill>
                  <a:srgbClr val="000000"/>
                </a:solidFill>
                <a:effectLst/>
                <a:uLnTx/>
                <a:uFillTx/>
                <a:latin typeface="+mn-ea"/>
                <a:cs typeface="+mn-cs"/>
              </a:rPr>
              <a:t>16</a:t>
            </a:r>
            <a:r>
              <a:rPr kumimoji="0" lang="zh-CN" altLang="en-US" sz="2400" i="0" u="none" strike="noStrike" kern="1200" cap="none" spc="0" normalizeH="0" baseline="0" noProof="0" dirty="0">
                <a:ln>
                  <a:noFill/>
                </a:ln>
                <a:solidFill>
                  <a:srgbClr val="000000"/>
                </a:solidFill>
                <a:effectLst/>
                <a:uLnTx/>
                <a:uFillTx/>
                <a:latin typeface="+mn-ea"/>
                <a:cs typeface="+mn-cs"/>
              </a:rPr>
              <a:t>，这里第</a:t>
            </a:r>
            <a:r>
              <a:rPr kumimoji="0" lang="en-US" altLang="zh-CN" sz="2400" i="0" u="none" strike="noStrike" kern="1200" cap="none" spc="0" normalizeH="0" baseline="0" noProof="0" dirty="0">
                <a:ln>
                  <a:noFill/>
                </a:ln>
                <a:solidFill>
                  <a:srgbClr val="000000"/>
                </a:solidFill>
                <a:effectLst/>
                <a:uLnTx/>
                <a:uFillTx/>
                <a:latin typeface="+mn-ea"/>
                <a:cs typeface="+mn-cs"/>
              </a:rPr>
              <a:t>5</a:t>
            </a:r>
            <a:r>
              <a:rPr kumimoji="0" lang="zh-CN" altLang="en-US" sz="2400" i="0" u="none" strike="noStrike" kern="1200" cap="none" spc="0" normalizeH="0" baseline="0" noProof="0" dirty="0">
                <a:ln>
                  <a:noFill/>
                </a:ln>
                <a:solidFill>
                  <a:srgbClr val="000000"/>
                </a:solidFill>
                <a:effectLst/>
                <a:uLnTx/>
                <a:uFillTx/>
                <a:latin typeface="+mn-ea"/>
                <a:cs typeface="+mn-cs"/>
              </a:rPr>
              <a:t>位已经自动溢出减了一个</a:t>
            </a:r>
            <a:r>
              <a:rPr kumimoji="0" lang="en-US" altLang="zh-CN" sz="2400" i="0" u="none" strike="noStrike" kern="1200" cap="none" spc="0" normalizeH="0" baseline="0" noProof="0" dirty="0">
                <a:ln>
                  <a:noFill/>
                </a:ln>
                <a:solidFill>
                  <a:srgbClr val="000000"/>
                </a:solidFill>
                <a:effectLst/>
                <a:uLnTx/>
                <a:uFillTx/>
                <a:latin typeface="+mn-ea"/>
                <a:cs typeface="+mn-cs"/>
              </a:rPr>
              <a:t>16</a:t>
            </a:r>
            <a:r>
              <a:rPr kumimoji="0" lang="zh-CN" altLang="en-US" sz="2400" i="0" u="none" strike="noStrike" kern="1200" cap="none" spc="0" normalizeH="0" baseline="0" noProof="0" dirty="0">
                <a:ln>
                  <a:noFill/>
                </a:ln>
                <a:solidFill>
                  <a:srgbClr val="000000"/>
                </a:solidFill>
                <a:effectLst/>
                <a:uLnTx/>
                <a:uFillTx/>
                <a:latin typeface="+mn-ea"/>
                <a:cs typeface="+mn-cs"/>
              </a:rPr>
              <a:t>，我们还要减一个</a:t>
            </a:r>
            <a:r>
              <a:rPr kumimoji="0" lang="en-US" altLang="zh-CN" sz="2400" i="0" u="none" strike="noStrike" kern="1200" cap="none" spc="0" normalizeH="0" baseline="0" noProof="0" dirty="0">
                <a:ln>
                  <a:noFill/>
                </a:ln>
                <a:solidFill>
                  <a:srgbClr val="000000"/>
                </a:solidFill>
                <a:effectLst/>
                <a:uLnTx/>
                <a:uFillTx/>
                <a:latin typeface="+mn-ea"/>
                <a:cs typeface="+mn-cs"/>
              </a:rPr>
              <a:t>16</a:t>
            </a:r>
            <a:r>
              <a:rPr kumimoji="0" lang="zh-CN" altLang="en-US" sz="2400" i="0" u="none" strike="noStrike" kern="1200" cap="none" spc="0" normalizeH="0" baseline="0" noProof="0" dirty="0">
                <a:ln>
                  <a:noFill/>
                </a:ln>
                <a:solidFill>
                  <a:srgbClr val="000000"/>
                </a:solidFill>
                <a:effectLst/>
                <a:uLnTx/>
                <a:uFillTx/>
                <a:latin typeface="+mn-ea"/>
                <a:cs typeface="+mn-cs"/>
              </a:rPr>
              <a:t>才能得到正确结果，可是寄存器中结果</a:t>
            </a:r>
            <a:r>
              <a:rPr kumimoji="0" lang="en-US" altLang="zh-CN" sz="2400" i="0" u="none" strike="noStrike" kern="1200" cap="none" spc="0" normalizeH="0" baseline="0" noProof="0" dirty="0">
                <a:ln>
                  <a:noFill/>
                </a:ln>
                <a:solidFill>
                  <a:srgbClr val="000000"/>
                </a:solidFill>
                <a:effectLst/>
                <a:uLnTx/>
                <a:uFillTx/>
                <a:latin typeface="+mn-ea"/>
                <a:cs typeface="+mn-cs"/>
              </a:rPr>
              <a:t>0011</a:t>
            </a:r>
            <a:r>
              <a:rPr kumimoji="0" lang="zh-CN" altLang="en-US" sz="2400" i="0" u="none" strike="noStrike" kern="1200" cap="none" spc="0" normalizeH="0" baseline="0" noProof="0" dirty="0">
                <a:ln>
                  <a:noFill/>
                </a:ln>
                <a:solidFill>
                  <a:srgbClr val="000000"/>
                </a:solidFill>
                <a:effectLst/>
                <a:uLnTx/>
                <a:uFillTx/>
                <a:latin typeface="+mn-ea"/>
                <a:cs typeface="+mn-cs"/>
              </a:rPr>
              <a:t>，光凭这个结果，我不知道这到底是最终值还是还需要减</a:t>
            </a:r>
            <a:r>
              <a:rPr kumimoji="0" lang="en-US" altLang="zh-CN" sz="2400" i="0" u="none" strike="noStrike" kern="1200" cap="none" spc="0" normalizeH="0" baseline="0" noProof="0" dirty="0">
                <a:ln>
                  <a:noFill/>
                </a:ln>
                <a:solidFill>
                  <a:srgbClr val="000000"/>
                </a:solidFill>
                <a:effectLst/>
                <a:uLnTx/>
                <a:uFillTx/>
                <a:latin typeface="+mn-ea"/>
                <a:cs typeface="+mn-cs"/>
              </a:rPr>
              <a:t>16</a:t>
            </a:r>
            <a:r>
              <a:rPr kumimoji="0" lang="zh-CN" altLang="en-US" sz="2400" i="0" u="none" strike="noStrike" kern="1200" cap="none" spc="0" normalizeH="0" baseline="0" noProof="0" dirty="0">
                <a:ln>
                  <a:noFill/>
                </a:ln>
                <a:solidFill>
                  <a:srgbClr val="000000"/>
                </a:solidFill>
                <a:effectLst/>
                <a:uLnTx/>
                <a:uFillTx/>
                <a:latin typeface="+mn-ea"/>
                <a:cs typeface="+mn-cs"/>
              </a:rPr>
              <a:t>，这可太糟糕了，产生这个问题的原因是如果使用全部</a:t>
            </a:r>
            <a:r>
              <a:rPr kumimoji="0" lang="en-US" altLang="zh-CN" sz="2400" i="0" u="none" strike="noStrike" kern="1200" cap="none" spc="0" normalizeH="0" baseline="0" noProof="0" dirty="0">
                <a:ln>
                  <a:noFill/>
                </a:ln>
                <a:solidFill>
                  <a:srgbClr val="000000"/>
                </a:solidFill>
                <a:effectLst/>
                <a:uLnTx/>
                <a:uFillTx/>
                <a:latin typeface="+mn-ea"/>
                <a:cs typeface="+mn-cs"/>
              </a:rPr>
              <a:t>4</a:t>
            </a:r>
            <a:r>
              <a:rPr kumimoji="0" lang="zh-CN" altLang="en-US" sz="2400" i="0" u="none" strike="noStrike" kern="1200" cap="none" spc="0" normalizeH="0" baseline="0" noProof="0" dirty="0">
                <a:ln>
                  <a:noFill/>
                </a:ln>
                <a:solidFill>
                  <a:srgbClr val="000000"/>
                </a:solidFill>
                <a:effectLst/>
                <a:uLnTx/>
                <a:uFillTx/>
                <a:latin typeface="+mn-ea"/>
                <a:cs typeface="+mn-cs"/>
              </a:rPr>
              <a:t>位寄存器存储值时，会产生</a:t>
            </a:r>
            <a:r>
              <a:rPr kumimoji="0" lang="zh-CN" altLang="en-US" sz="2400" i="0" u="none" strike="noStrike" kern="1200" cap="none" spc="0" normalizeH="0" baseline="0" noProof="0" dirty="0">
                <a:ln>
                  <a:noFill/>
                </a:ln>
                <a:solidFill>
                  <a:srgbClr val="FF0000"/>
                </a:solidFill>
                <a:effectLst/>
                <a:uLnTx/>
                <a:uFillTx/>
                <a:latin typeface="+mn-ea"/>
                <a:cs typeface="+mn-cs"/>
              </a:rPr>
              <a:t>带符号数二进制歧义</a:t>
            </a:r>
            <a:r>
              <a:rPr kumimoji="0" lang="zh-CN" altLang="en-US" sz="2400" i="0" u="none" strike="noStrike" kern="1200" cap="none" spc="0" normalizeH="0" baseline="0" noProof="0" dirty="0">
                <a:ln>
                  <a:noFill/>
                </a:ln>
                <a:solidFill>
                  <a:srgbClr val="000000"/>
                </a:solidFill>
                <a:effectLst/>
                <a:uLnTx/>
                <a:uFillTx/>
                <a:latin typeface="+mn-ea"/>
                <a:cs typeface="+mn-cs"/>
              </a:rPr>
              <a:t>问题。</a:t>
            </a:r>
            <a:endParaRPr kumimoji="0" lang="en-US" altLang="zh-CN" sz="240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i="0" u="none" strike="noStrike" kern="1200" cap="none" spc="0" normalizeH="0" baseline="0" noProof="0" dirty="0">
                <a:ln>
                  <a:noFill/>
                </a:ln>
                <a:solidFill>
                  <a:srgbClr val="000000"/>
                </a:solidFill>
                <a:effectLst/>
                <a:highlight>
                  <a:srgbClr val="FFFFFF"/>
                </a:highlight>
                <a:uLnTx/>
                <a:uFillTx/>
                <a:latin typeface="+mn-ea"/>
                <a:cs typeface="+mn-cs"/>
              </a:rPr>
              <a:t>还需要再进行溢出的判断。</a:t>
            </a:r>
            <a:endParaRPr kumimoji="0" lang="en-US" altLang="zh-CN" sz="2400" i="0" u="none" strike="noStrike" kern="1200" cap="none" spc="0" normalizeH="0" baseline="0" noProof="0" dirty="0">
              <a:ln>
                <a:noFill/>
              </a:ln>
              <a:solidFill>
                <a:srgbClr val="000000"/>
              </a:solidFill>
              <a:effectLst/>
              <a:highlight>
                <a:srgbClr val="FFFFFF"/>
              </a:highlight>
              <a:uLnTx/>
              <a:uFillTx/>
              <a:latin typeface="+mn-ea"/>
              <a:cs typeface="+mn-cs"/>
            </a:endParaRPr>
          </a:p>
        </p:txBody>
      </p:sp>
      <p:cxnSp>
        <p:nvCxnSpPr>
          <p:cNvPr id="3" name="直接连接符 2">
            <a:extLst>
              <a:ext uri="{FF2B5EF4-FFF2-40B4-BE49-F238E27FC236}">
                <a16:creationId xmlns:a16="http://schemas.microsoft.com/office/drawing/2014/main" id="{04779F02-020D-6F32-E6B9-0D9506448FA6}"/>
              </a:ext>
            </a:extLst>
          </p:cNvPr>
          <p:cNvCxnSpPr>
            <a:cxnSpLocks/>
          </p:cNvCxnSpPr>
          <p:nvPr/>
        </p:nvCxnSpPr>
        <p:spPr>
          <a:xfrm>
            <a:off x="9227354" y="4616718"/>
            <a:ext cx="2712192"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351174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solidFill>
                            <a:srgbClr val="FF0000"/>
                          </a:solidFill>
                          <a:latin typeface="Cambria Math" panose="02040503050406030204" pitchFamily="18" charset="0"/>
                        </a:rPr>
                        <a:t>4</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296303"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81A13CBB-C7C6-2062-4C66-AE228B23241B}"/>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9848815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810108"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8C064AB8-6857-A248-70C0-B423066D77B7}"/>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544336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2149743"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FA5C6035-51C4-FFB3-12C7-F36B4BD60B64}"/>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20615249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2471960"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1C48FB7A-B0F6-1D7B-7DB8-24247BFF03E6}"/>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31101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5</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286384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EC942A47-D846-C05F-6FB2-BB70EFCF334C}"/>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6379645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336023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文本框 3">
            <a:extLst>
              <a:ext uri="{FF2B5EF4-FFF2-40B4-BE49-F238E27FC236}">
                <a16:creationId xmlns:a16="http://schemas.microsoft.com/office/drawing/2014/main" id="{C5C49F7A-A323-C5F3-4959-3A978C8C7B70}"/>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394834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6</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377824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618DC2C4-B6F8-B15E-A4F6-E3CBADB43F16}"/>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0624363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5+6</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sp>
        <p:nvSpPr>
          <p:cNvPr id="7" name="文本框 6">
            <a:extLst>
              <a:ext uri="{FF2B5EF4-FFF2-40B4-BE49-F238E27FC236}">
                <a16:creationId xmlns:a16="http://schemas.microsoft.com/office/drawing/2014/main" id="{794ED5F5-E719-C0A4-C54E-6E5338C7BF7E}"/>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a:t>
            </a:r>
            <a:endParaRPr lang="zh-CN" altLang="en-US" sz="3600" b="1" dirty="0">
              <a:solidFill>
                <a:srgbClr val="002060"/>
              </a:solidFill>
              <a:latin typeface="Cambria Math" panose="02040503050406030204" pitchFamily="18" charset="0"/>
            </a:endParaRPr>
          </a:p>
        </p:txBody>
      </p:sp>
      <p:cxnSp>
        <p:nvCxnSpPr>
          <p:cNvPr id="4" name="直接箭头连接符 3">
            <a:extLst>
              <a:ext uri="{FF2B5EF4-FFF2-40B4-BE49-F238E27FC236}">
                <a16:creationId xmlns:a16="http://schemas.microsoft.com/office/drawing/2014/main" id="{008EFEA2-7049-13B3-AA75-EA9A6BCE69FE}"/>
              </a:ext>
            </a:extLst>
          </p:cNvPr>
          <p:cNvCxnSpPr>
            <a:cxnSpLocks/>
          </p:cNvCxnSpPr>
          <p:nvPr/>
        </p:nvCxnSpPr>
        <p:spPr>
          <a:xfrm flipV="1">
            <a:off x="377824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403343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409175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文本框 3">
            <a:extLst>
              <a:ext uri="{FF2B5EF4-FFF2-40B4-BE49-F238E27FC236}">
                <a16:creationId xmlns:a16="http://schemas.microsoft.com/office/drawing/2014/main" id="{E78A3235-1688-6962-2379-59527CEC91C8}"/>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1160538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409175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FCA05D27-2A12-84CD-CD4F-11724AF74795}"/>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8128615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补码的数学奥秘</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0D04D89-66DB-9E1F-DFCA-2989871DD4DB}"/>
              </a:ext>
            </a:extLst>
          </p:cNvPr>
          <p:cNvSpPr txBox="1"/>
          <p:nvPr/>
        </p:nvSpPr>
        <p:spPr>
          <a:xfrm>
            <a:off x="669924" y="1081268"/>
            <a:ext cx="10850562" cy="5567037"/>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在</a:t>
            </a:r>
            <a:r>
              <a:rPr kumimoji="0" lang="en" altLang="zh-CN" sz="2400" b="0" i="0" u="none" strike="noStrike" kern="1200" cap="none" spc="0" normalizeH="0" baseline="0" noProof="0" dirty="0">
                <a:ln>
                  <a:noFill/>
                </a:ln>
                <a:effectLst/>
                <a:highlight>
                  <a:srgbClr val="FFFFFF"/>
                </a:highlight>
                <a:uLnTx/>
                <a:uFillTx/>
                <a:latin typeface="+mn-ea"/>
                <a:cs typeface="+mn-cs"/>
              </a:rPr>
              <a:t>CPU</a:t>
            </a:r>
            <a:r>
              <a:rPr kumimoji="0" lang="zh-CN" altLang="en-US" sz="2400" b="0" i="0" u="none" strike="noStrike" kern="1200" cap="none" spc="0" normalizeH="0" baseline="0" noProof="0" dirty="0">
                <a:ln>
                  <a:noFill/>
                </a:ln>
                <a:effectLst/>
                <a:highlight>
                  <a:srgbClr val="FFFFFF"/>
                </a:highlight>
                <a:uLnTx/>
                <a:uFillTx/>
                <a:latin typeface="+mn-ea"/>
                <a:cs typeface="+mn-cs"/>
              </a:rPr>
              <a:t>看来，寄存器中的带符号数就是纯粹的二进制，相当于无符号数，如果两个数相加时，最高位产生了进位。寄存器内设置了</a:t>
            </a:r>
            <a:r>
              <a:rPr kumimoji="0" lang="en-US" altLang="zh-CN" sz="2400" b="0" i="0" u="none" strike="noStrike" kern="1200" cap="none" spc="0" normalizeH="0" baseline="0" noProof="0" dirty="0">
                <a:ln>
                  <a:noFill/>
                </a:ln>
                <a:effectLst/>
                <a:highlight>
                  <a:srgbClr val="FFFFFF"/>
                </a:highlight>
                <a:uLnTx/>
                <a:uFillTx/>
                <a:latin typeface="+mn-ea"/>
                <a:cs typeface="+mn-cs"/>
              </a:rPr>
              <a:t>CF</a:t>
            </a:r>
            <a:r>
              <a:rPr kumimoji="0" lang="zh-CN" altLang="en-US" sz="2400" b="0" i="0" u="none" strike="noStrike" kern="1200" cap="none" spc="0" normalizeH="0" baseline="0" noProof="0" dirty="0">
                <a:ln>
                  <a:noFill/>
                </a:ln>
                <a:effectLst/>
                <a:highlight>
                  <a:srgbClr val="FFFFFF"/>
                </a:highlight>
                <a:uLnTx/>
                <a:uFillTx/>
                <a:latin typeface="+mn-ea"/>
                <a:cs typeface="+mn-cs"/>
              </a:rPr>
              <a:t>的标志位来记录最高位是否发生了进位。同时结合次高位的进位情况判断是否溢出。</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2400" b="0" i="0" u="none" strike="noStrike" kern="1200" cap="none" spc="0" normalizeH="0" baseline="0" noProof="0" dirty="0">
                <a:ln>
                  <a:noFill/>
                </a:ln>
                <a:effectLst/>
                <a:uLnTx/>
                <a:uFillTx/>
                <a:latin typeface="+mn-ea"/>
                <a:cs typeface="+mn-cs"/>
              </a:rPr>
              <a:t>CF</a:t>
            </a:r>
            <a:r>
              <a:rPr kumimoji="0" lang="zh-CN" altLang="en-US" sz="2400" b="0" i="0" u="none" strike="noStrike" kern="1200" cap="none" spc="0" normalizeH="0" baseline="0" noProof="0" dirty="0">
                <a:ln>
                  <a:noFill/>
                </a:ln>
                <a:effectLst/>
                <a:uLnTx/>
                <a:uFillTx/>
                <a:latin typeface="+mn-ea"/>
                <a:cs typeface="+mn-cs"/>
              </a:rPr>
              <a:t>表示两个操作数进行二进制整数计算时最高位发生了进位，很显然可以用来判断无符号数是否溢出（仅在无符号时有用）</a:t>
            </a:r>
            <a:r>
              <a:rPr lang="zh-CN" altLang="en-US" sz="2400" dirty="0">
                <a:latin typeface="+mn-ea"/>
              </a:rPr>
              <a:t>。</a:t>
            </a:r>
            <a:endParaRPr kumimoji="0" lang="en-US" altLang="zh-CN" sz="2400" b="0" i="0" u="none" strike="noStrike" kern="1200" cap="none" spc="0" normalizeH="0" baseline="0" noProof="0" dirty="0">
              <a:ln>
                <a:noFill/>
              </a:ln>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2400" b="0" i="0" u="none" strike="noStrike" kern="1200" cap="none" spc="0" normalizeH="0" baseline="0" noProof="0" dirty="0">
                <a:ln>
                  <a:noFill/>
                </a:ln>
                <a:effectLst/>
                <a:uLnTx/>
                <a:uFillTx/>
                <a:latin typeface="+mn-ea"/>
                <a:cs typeface="+mn-cs"/>
              </a:rPr>
              <a:t>OF</a:t>
            </a:r>
            <a:r>
              <a:rPr kumimoji="0" lang="zh-CN" altLang="en-US" sz="2400" b="0" i="0" u="none" strike="noStrike" kern="1200" cap="none" spc="0" normalizeH="0" baseline="0" noProof="0" dirty="0">
                <a:ln>
                  <a:noFill/>
                </a:ln>
                <a:effectLst/>
                <a:uLnTx/>
                <a:uFillTx/>
                <a:latin typeface="+mn-ea"/>
                <a:cs typeface="+mn-cs"/>
              </a:rPr>
              <a:t>是寄存器次高位是否向最高位发生进位的标志（进位</a:t>
            </a:r>
            <a:r>
              <a:rPr kumimoji="0" lang="en-US" altLang="zh-CN" sz="2400" b="0" i="0" u="none" strike="noStrike" kern="1200" cap="none" spc="0" normalizeH="0" baseline="0" noProof="0" dirty="0">
                <a:ln>
                  <a:noFill/>
                </a:ln>
                <a:effectLst/>
                <a:uLnTx/>
                <a:uFillTx/>
                <a:latin typeface="+mn-ea"/>
                <a:cs typeface="+mn-cs"/>
              </a:rPr>
              <a:t>1</a:t>
            </a:r>
            <a:r>
              <a:rPr kumimoji="0" lang="zh-CN" altLang="en-US" sz="2400" b="0" i="0" u="none" strike="noStrike" kern="1200" cap="none" spc="0" normalizeH="0" baseline="0" noProof="0" dirty="0">
                <a:ln>
                  <a:noFill/>
                </a:ln>
                <a:effectLst/>
                <a:uLnTx/>
                <a:uFillTx/>
                <a:latin typeface="+mn-ea"/>
                <a:cs typeface="+mn-cs"/>
              </a:rPr>
              <a:t>，否则为</a:t>
            </a:r>
            <a:r>
              <a:rPr kumimoji="0" lang="en-US" altLang="zh-CN" sz="2400" b="0" i="0" u="none" strike="noStrike" kern="1200" cap="none" spc="0" normalizeH="0" baseline="0" noProof="0" dirty="0">
                <a:ln>
                  <a:noFill/>
                </a:ln>
                <a:effectLst/>
                <a:uLnTx/>
                <a:uFillTx/>
                <a:latin typeface="+mn-ea"/>
                <a:cs typeface="+mn-cs"/>
              </a:rPr>
              <a:t>0</a:t>
            </a:r>
            <a:r>
              <a:rPr kumimoji="0" lang="zh-CN" altLang="en-US" sz="2400" b="0" i="0" u="none" strike="noStrike" kern="1200" cap="none" spc="0" normalizeH="0" baseline="0" noProof="0" dirty="0">
                <a:ln>
                  <a:noFill/>
                </a:ln>
                <a:effectLst/>
                <a:uLnTx/>
                <a:uFillTx/>
                <a:latin typeface="+mn-ea"/>
                <a:cs typeface="+mn-cs"/>
              </a:rPr>
              <a:t>）与</a:t>
            </a:r>
            <a:r>
              <a:rPr kumimoji="0" lang="en" altLang="zh-CN" sz="2400" b="0" i="0" u="none" strike="noStrike" kern="1200" cap="none" spc="0" normalizeH="0" baseline="0" noProof="0" dirty="0">
                <a:ln>
                  <a:noFill/>
                </a:ln>
                <a:effectLst/>
                <a:uLnTx/>
                <a:uFillTx/>
                <a:latin typeface="+mn-ea"/>
                <a:cs typeface="+mn-cs"/>
              </a:rPr>
              <a:t>CF</a:t>
            </a:r>
            <a:r>
              <a:rPr kumimoji="0" lang="zh-CN" altLang="en-US" sz="2400" b="0" i="0" u="none" strike="noStrike" kern="1200" cap="none" spc="0" normalizeH="0" baseline="0" noProof="0" dirty="0">
                <a:ln>
                  <a:noFill/>
                </a:ln>
                <a:effectLst/>
                <a:uLnTx/>
                <a:uFillTx/>
                <a:latin typeface="+mn-ea"/>
                <a:cs typeface="+mn-cs"/>
              </a:rPr>
              <a:t>位的</a:t>
            </a:r>
            <a:r>
              <a:rPr kumimoji="0" lang="en" altLang="zh-CN" sz="2400" b="0" i="0" u="none" strike="noStrike" kern="1200" cap="none" spc="0" normalizeH="0" baseline="0" noProof="0" dirty="0">
                <a:ln>
                  <a:noFill/>
                </a:ln>
                <a:effectLst/>
                <a:uLnTx/>
                <a:uFillTx/>
                <a:latin typeface="+mn-ea"/>
                <a:cs typeface="+mn-cs"/>
              </a:rPr>
              <a:t>XOR</a:t>
            </a:r>
            <a:r>
              <a:rPr kumimoji="0" lang="zh-CN" altLang="en-US" sz="2400" b="0" i="0" u="none" strike="noStrike" kern="1200" cap="none" spc="0" normalizeH="0" baseline="0" noProof="0" dirty="0">
                <a:ln>
                  <a:noFill/>
                </a:ln>
                <a:effectLst/>
                <a:uLnTx/>
                <a:uFillTx/>
                <a:latin typeface="+mn-ea"/>
                <a:cs typeface="+mn-cs"/>
              </a:rPr>
              <a:t>值（仅在有符号时有用）。</a:t>
            </a:r>
            <a:endParaRPr kumimoji="0" lang="en-US" altLang="zh-CN" sz="2400" b="0" i="0" u="none" strike="noStrike" kern="1200" cap="none" spc="0" normalizeH="0" baseline="0" noProof="0" dirty="0">
              <a:ln>
                <a:noFill/>
              </a:ln>
              <a:effectLst/>
              <a:uLnTx/>
              <a:uFillTx/>
              <a:latin typeface="+mn-ea"/>
              <a:cs typeface="+mn-cs"/>
            </a:endParaRPr>
          </a:p>
          <a:p>
            <a:pPr marL="914400" lvl="1" indent="-457200" algn="just">
              <a:lnSpc>
                <a:spcPct val="150000"/>
              </a:lnSpc>
              <a:buFont typeface="+mj-lt"/>
              <a:buAutoNum type="arabicPeriod"/>
            </a:pPr>
            <a:r>
              <a:rPr kumimoji="0" lang="en" altLang="zh-CN" sz="2400" b="0" i="0" u="none" strike="noStrike" kern="1200" cap="none" spc="0" normalizeH="0" baseline="0" noProof="0" dirty="0">
                <a:ln>
                  <a:noFill/>
                </a:ln>
                <a:effectLst/>
                <a:highlight>
                  <a:srgbClr val="FFFFFF"/>
                </a:highlight>
                <a:uLnTx/>
                <a:uFillTx/>
                <a:latin typeface="+mn-ea"/>
                <a:cs typeface="+mn-cs"/>
              </a:rPr>
              <a:t>OF</a:t>
            </a:r>
            <a:r>
              <a:rPr kumimoji="0" lang="zh-CN" altLang="en-US" sz="2400" b="0" i="0" u="none" strike="noStrike" kern="1200" cap="none" spc="0" normalizeH="0" baseline="0" noProof="0" dirty="0">
                <a:ln>
                  <a:noFill/>
                </a:ln>
                <a:effectLst/>
                <a:highlight>
                  <a:srgbClr val="FFFFFF"/>
                </a:highlight>
                <a:uLnTx/>
                <a:uFillTx/>
                <a:latin typeface="+mn-ea"/>
                <a:cs typeface="+mn-cs"/>
              </a:rPr>
              <a:t>仅在有符号数运算时起作用。</a:t>
            </a:r>
          </a:p>
          <a:p>
            <a:pPr marL="914400" lvl="1" indent="-457200" algn="just">
              <a:lnSpc>
                <a:spcPct val="150000"/>
              </a:lnSpc>
              <a:buFont typeface="+mj-lt"/>
              <a:buAutoNum type="arabicPeriod"/>
            </a:pPr>
            <a:r>
              <a:rPr kumimoji="0" lang="zh-CN" altLang="en-US" sz="2400" b="0" i="0" u="none" strike="noStrike" kern="1200" cap="none" spc="0" normalizeH="0" baseline="0" noProof="0" dirty="0">
                <a:ln>
                  <a:noFill/>
                </a:ln>
                <a:effectLst/>
                <a:highlight>
                  <a:srgbClr val="FFFFFF"/>
                </a:highlight>
                <a:uLnTx/>
                <a:uFillTx/>
                <a:latin typeface="+mn-ea"/>
                <a:cs typeface="+mn-cs"/>
              </a:rPr>
              <a:t>如果因为溢出导致了实际结果为负，那么逻辑上真正的结果必定为正。</a:t>
            </a:r>
          </a:p>
          <a:p>
            <a:pPr marL="914400" lvl="1" indent="-457200" algn="just">
              <a:lnSpc>
                <a:spcPct val="150000"/>
              </a:lnSpc>
              <a:buFont typeface="+mj-lt"/>
              <a:buAutoNum type="arabicPeriod"/>
            </a:pPr>
            <a:r>
              <a:rPr kumimoji="0" lang="zh-CN" altLang="en-US" sz="2400" b="0" i="0" u="none" strike="noStrike" kern="1200" cap="none" spc="0" normalizeH="0" baseline="0" noProof="0" dirty="0">
                <a:ln>
                  <a:noFill/>
                </a:ln>
                <a:effectLst/>
                <a:highlight>
                  <a:srgbClr val="FFFFFF"/>
                </a:highlight>
                <a:uLnTx/>
                <a:uFillTx/>
                <a:latin typeface="+mn-ea"/>
                <a:cs typeface="+mn-cs"/>
              </a:rPr>
              <a:t>如果因为溢出导致了实际结果为正，那么逻辑上真正的结果必定为负。</a:t>
            </a:r>
            <a:endParaRPr kumimoji="0" lang="zh-CN" altLang="en-US" sz="2400" b="0" i="0" u="none" strike="noStrike" kern="1200" cap="none" spc="0" normalizeH="0" baseline="0" noProof="0" dirty="0">
              <a:ln>
                <a:noFill/>
              </a:ln>
              <a:effectLst/>
              <a:uLnTx/>
              <a:uFillTx/>
              <a:latin typeface="+mn-ea"/>
              <a:cs typeface="+mn-cs"/>
            </a:endParaRPr>
          </a:p>
        </p:txBody>
      </p:sp>
    </p:spTree>
    <p:extLst>
      <p:ext uri="{BB962C8B-B14F-4D97-AF65-F5344CB8AC3E}">
        <p14:creationId xmlns:p14="http://schemas.microsoft.com/office/powerpoint/2010/main" val="42550848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4474932"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62BE06A0-4D09-32CA-EC5C-0E7A27818209}"/>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23869427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480585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AEE6A2B9-DDF5-8D3D-A6DF-5023BCF1F8EE}"/>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5555638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9</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5162908"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66EC96F4-72F1-40BC-87E3-5BF66B4DDA71}"/>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080560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9</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5528668"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C479E822-657E-F5FB-B52B-0CD7056AD0DC}"/>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26027307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solidFill>
                            <a:srgbClr val="FF0000"/>
                          </a:solidFill>
                          <a:latin typeface="Cambria Math" panose="02040503050406030204" pitchFamily="18" charset="0"/>
                        </a:rPr>
                        <a:t>3</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9</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591184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1F01D370-9C91-042B-16A6-C0BCDB017A91}"/>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9414455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0070C0"/>
                          </a:solidFill>
                          <a:latin typeface="Cambria Math" panose="02040503050406030204" pitchFamily="18" charset="0"/>
                        </a:rPr>
                        <a:t>9/3</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sp>
        <p:nvSpPr>
          <p:cNvPr id="3" name="文本框 2">
            <a:extLst>
              <a:ext uri="{FF2B5EF4-FFF2-40B4-BE49-F238E27FC236}">
                <a16:creationId xmlns:a16="http://schemas.microsoft.com/office/drawing/2014/main" id="{94E0B8E5-4B21-F240-F3E4-0C1A1D6D54AC}"/>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a:t>
            </a:r>
            <a:endParaRPr lang="zh-CN" altLang="en-US" sz="3600" b="1" dirty="0">
              <a:solidFill>
                <a:srgbClr val="002060"/>
              </a:solidFill>
              <a:latin typeface="Cambria Math" panose="02040503050406030204" pitchFamily="18" charset="0"/>
            </a:endParaRPr>
          </a:p>
        </p:txBody>
      </p:sp>
      <p:cxnSp>
        <p:nvCxnSpPr>
          <p:cNvPr id="4" name="直接箭头连接符 3">
            <a:extLst>
              <a:ext uri="{FF2B5EF4-FFF2-40B4-BE49-F238E27FC236}">
                <a16:creationId xmlns:a16="http://schemas.microsoft.com/office/drawing/2014/main" id="{BE0AB28E-A66A-8B62-34F2-4DE47E20A905}"/>
              </a:ext>
            </a:extLst>
          </p:cNvPr>
          <p:cNvCxnSpPr>
            <a:cxnSpLocks/>
          </p:cNvCxnSpPr>
          <p:nvPr/>
        </p:nvCxnSpPr>
        <p:spPr>
          <a:xfrm flipV="1">
            <a:off x="591184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834288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6268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314ACE8A-F2C9-674A-AE46-8F806EDAA36A}"/>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557095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6268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110381D5-4E4D-566F-E8BD-B312A39CE297}"/>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5785811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(5+6)*(9/3)</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sp>
        <p:nvSpPr>
          <p:cNvPr id="3" name="文本框 2">
            <a:extLst>
              <a:ext uri="{FF2B5EF4-FFF2-40B4-BE49-F238E27FC236}">
                <a16:creationId xmlns:a16="http://schemas.microsoft.com/office/drawing/2014/main" id="{3B1E1A5D-ABDC-F4D3-EBE6-B49F870C5E9F}"/>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a:t>
            </a:r>
            <a:endParaRPr lang="zh-CN" altLang="en-US" sz="3600" b="1" dirty="0">
              <a:solidFill>
                <a:srgbClr val="002060"/>
              </a:solidFill>
              <a:latin typeface="Cambria Math" panose="02040503050406030204" pitchFamily="18" charset="0"/>
            </a:endParaRPr>
          </a:p>
        </p:txBody>
      </p:sp>
      <p:cxnSp>
        <p:nvCxnSpPr>
          <p:cNvPr id="4" name="直接箭头连接符 3">
            <a:extLst>
              <a:ext uri="{FF2B5EF4-FFF2-40B4-BE49-F238E27FC236}">
                <a16:creationId xmlns:a16="http://schemas.microsoft.com/office/drawing/2014/main" id="{94445F4D-7E0F-0405-972E-AF3E9E2FB93B}"/>
              </a:ext>
            </a:extLst>
          </p:cNvPr>
          <p:cNvCxnSpPr>
            <a:cxnSpLocks/>
          </p:cNvCxnSpPr>
          <p:nvPr/>
        </p:nvCxnSpPr>
        <p:spPr>
          <a:xfrm flipV="1">
            <a:off x="6268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503615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661082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E0AFB8DA-67C1-11E1-8D07-AAD198F5E82D}"/>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27600263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补码的数学奥秘</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23CDA96E-48CD-A19B-8287-7411FC6478A9}"/>
              </a:ext>
            </a:extLst>
          </p:cNvPr>
          <p:cNvPicPr>
            <a:picLocks noChangeAspect="1"/>
          </p:cNvPicPr>
          <p:nvPr/>
        </p:nvPicPr>
        <p:blipFill rotWithShape="1">
          <a:blip r:embed="rId4">
            <a:biLevel thresh="75000"/>
            <a:extLst>
              <a:ext uri="{28A0092B-C50C-407E-A947-70E740481C1C}">
                <a14:useLocalDpi xmlns:a14="http://schemas.microsoft.com/office/drawing/2010/main" val="0"/>
              </a:ext>
            </a:extLst>
          </a:blip>
          <a:srcRect b="23266"/>
          <a:stretch/>
        </p:blipFill>
        <p:spPr>
          <a:xfrm>
            <a:off x="667267" y="1785447"/>
            <a:ext cx="3823139" cy="2705281"/>
          </a:xfrm>
          <a:prstGeom prst="rect">
            <a:avLst/>
          </a:prstGeom>
        </p:spPr>
      </p:pic>
      <p:sp>
        <p:nvSpPr>
          <p:cNvPr id="9" name="文本框 8">
            <a:extLst>
              <a:ext uri="{FF2B5EF4-FFF2-40B4-BE49-F238E27FC236}">
                <a16:creationId xmlns:a16="http://schemas.microsoft.com/office/drawing/2014/main" id="{4B3529F1-5810-11DE-C634-294A0D01014D}"/>
              </a:ext>
            </a:extLst>
          </p:cNvPr>
          <p:cNvSpPr txBox="1"/>
          <p:nvPr/>
        </p:nvSpPr>
        <p:spPr>
          <a:xfrm>
            <a:off x="669924" y="1176241"/>
            <a:ext cx="32624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mn-ea"/>
                <a:cs typeface="+mn-cs"/>
              </a:rPr>
              <a:t>回到最初的两个问题：</a:t>
            </a:r>
          </a:p>
        </p:txBody>
      </p:sp>
      <p:pic>
        <p:nvPicPr>
          <p:cNvPr id="10" name="图片 9">
            <a:extLst>
              <a:ext uri="{FF2B5EF4-FFF2-40B4-BE49-F238E27FC236}">
                <a16:creationId xmlns:a16="http://schemas.microsoft.com/office/drawing/2014/main" id="{23BE1A06-D6EF-F745-0101-11A373CFBE3D}"/>
              </a:ext>
            </a:extLst>
          </p:cNvPr>
          <p:cNvPicPr>
            <a:picLocks noChangeAspect="1"/>
          </p:cNvPicPr>
          <p:nvPr/>
        </p:nvPicPr>
        <p:blipFill rotWithShape="1">
          <a:blip r:embed="rId5">
            <a:biLevel thresh="75000"/>
            <a:extLst>
              <a:ext uri="{28A0092B-C50C-407E-A947-70E740481C1C}">
                <a14:useLocalDpi xmlns:a14="http://schemas.microsoft.com/office/drawing/2010/main" val="0"/>
              </a:ext>
            </a:extLst>
          </a:blip>
          <a:srcRect b="27426"/>
          <a:stretch/>
        </p:blipFill>
        <p:spPr>
          <a:xfrm>
            <a:off x="6264100" y="1785447"/>
            <a:ext cx="3841233" cy="2705281"/>
          </a:xfrm>
          <a:prstGeom prst="rect">
            <a:avLst/>
          </a:prstGeom>
        </p:spPr>
      </p:pic>
      <p:sp>
        <p:nvSpPr>
          <p:cNvPr id="11" name="文本框 10">
            <a:extLst>
              <a:ext uri="{FF2B5EF4-FFF2-40B4-BE49-F238E27FC236}">
                <a16:creationId xmlns:a16="http://schemas.microsoft.com/office/drawing/2014/main" id="{2EF70D86-D9CF-35C2-B753-770CB4C4BC5B}"/>
              </a:ext>
            </a:extLst>
          </p:cNvPr>
          <p:cNvSpPr txBox="1"/>
          <p:nvPr/>
        </p:nvSpPr>
        <p:spPr>
          <a:xfrm>
            <a:off x="6264100" y="4594616"/>
            <a:ext cx="5735636" cy="19769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mn-ea"/>
                <a:cs typeface="+mn-cs"/>
              </a:rPr>
              <a:t>(-6)+(-7)</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mn-ea"/>
                <a:cs typeface="+mn-cs"/>
              </a:rPr>
              <a:t>次高位无进位，标记为</a:t>
            </a:r>
            <a:r>
              <a:rPr kumimoji="1" lang="en-US" altLang="zh-CN" sz="2000" b="0" i="0" u="none" strike="noStrike" kern="1200" cap="none" spc="0" normalizeH="0" baseline="0" noProof="0" dirty="0">
                <a:ln>
                  <a:noFill/>
                </a:ln>
                <a:solidFill>
                  <a:srgbClr val="000000"/>
                </a:solidFill>
                <a:effectLst/>
                <a:uLnTx/>
                <a:uFillTx/>
                <a:latin typeface="+mn-ea"/>
                <a:cs typeface="+mn-cs"/>
              </a:rPr>
              <a:t>C=0</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mn-ea"/>
                <a:cs typeface="+mn-cs"/>
              </a:rPr>
              <a:t>最高位有进位，标记为</a:t>
            </a:r>
            <a:r>
              <a:rPr kumimoji="1" lang="en-US" altLang="zh-CN" sz="2000" b="0" i="0" u="none" strike="noStrike" kern="1200" cap="none" spc="0" normalizeH="0" baseline="0" noProof="0" dirty="0">
                <a:ln>
                  <a:noFill/>
                </a:ln>
                <a:solidFill>
                  <a:srgbClr val="000000"/>
                </a:solidFill>
                <a:effectLst/>
                <a:uLnTx/>
                <a:uFillTx/>
                <a:latin typeface="+mn-ea"/>
                <a:cs typeface="+mn-cs"/>
              </a:rPr>
              <a:t>C</a:t>
            </a:r>
            <a:r>
              <a:rPr kumimoji="1" lang="en-US" altLang="zh-CN" sz="2000" b="0" i="0" u="none" strike="noStrike" kern="1200" cap="none" spc="0" normalizeH="0" baseline="-25000" noProof="0" dirty="0">
                <a:ln>
                  <a:noFill/>
                </a:ln>
                <a:solidFill>
                  <a:srgbClr val="000000"/>
                </a:solidFill>
                <a:effectLst/>
                <a:uLnTx/>
                <a:uFillTx/>
                <a:latin typeface="+mn-ea"/>
                <a:cs typeface="+mn-cs"/>
              </a:rPr>
              <a:t>1</a:t>
            </a:r>
            <a:r>
              <a:rPr kumimoji="1" lang="en-US" altLang="zh-CN" sz="2000" b="0" i="0" u="none" strike="noStrike" kern="1200" cap="none" spc="0" normalizeH="0" baseline="0" noProof="0" dirty="0">
                <a:ln>
                  <a:noFill/>
                </a:ln>
                <a:solidFill>
                  <a:srgbClr val="000000"/>
                </a:solidFill>
                <a:effectLst/>
                <a:uLnTx/>
                <a:uFillTx/>
                <a:latin typeface="+mn-ea"/>
                <a:cs typeface="+mn-cs"/>
              </a:rPr>
              <a:t>=1</a:t>
            </a:r>
            <a:br>
              <a:rPr kumimoji="1" lang="en-US" altLang="zh-CN" sz="2000" b="0" i="0" u="none" strike="noStrike" kern="1200" cap="none" spc="0" normalizeH="0" baseline="0" noProof="0" dirty="0">
                <a:ln>
                  <a:noFill/>
                </a:ln>
                <a:solidFill>
                  <a:srgbClr val="000000"/>
                </a:solidFill>
                <a:effectLst/>
                <a:uLnTx/>
                <a:uFillTx/>
                <a:latin typeface="+mn-ea"/>
                <a:cs typeface="+mn-cs"/>
              </a:rPr>
            </a:br>
            <a:r>
              <a:rPr kumimoji="1" lang="en-US" altLang="zh-CN" sz="2000" b="0" i="0" u="none" strike="noStrike" kern="1200" cap="none" spc="0" normalizeH="0" baseline="0" noProof="0" dirty="0">
                <a:ln>
                  <a:noFill/>
                </a:ln>
                <a:solidFill>
                  <a:srgbClr val="000000"/>
                </a:solidFill>
                <a:effectLst/>
                <a:uLnTx/>
                <a:uFillTx/>
                <a:latin typeface="+mn-ea"/>
                <a:cs typeface="+mn-cs"/>
              </a:rPr>
              <a:t>C</a:t>
            </a:r>
            <a:r>
              <a:rPr kumimoji="1" lang="zh-CN" altLang="en-US" sz="2000" b="0" i="0" u="none" strike="noStrike" kern="1200" cap="none" spc="0" normalizeH="0" baseline="0" noProof="0" dirty="0">
                <a:ln>
                  <a:noFill/>
                </a:ln>
                <a:solidFill>
                  <a:srgbClr val="000000"/>
                </a:solidFill>
                <a:effectLst/>
                <a:uLnTx/>
                <a:uFillTx/>
                <a:latin typeface="+mn-ea"/>
                <a:cs typeface="+mn-cs"/>
              </a:rPr>
              <a:t>不等于</a:t>
            </a:r>
            <a:r>
              <a:rPr kumimoji="1" lang="en-US" altLang="zh-CN" sz="2000" b="0" i="0" u="none" strike="noStrike" kern="1200" cap="none" spc="0" normalizeH="0" baseline="0" noProof="0" dirty="0">
                <a:ln>
                  <a:noFill/>
                </a:ln>
                <a:solidFill>
                  <a:srgbClr val="000000"/>
                </a:solidFill>
                <a:effectLst/>
                <a:uLnTx/>
                <a:uFillTx/>
                <a:latin typeface="+mn-ea"/>
                <a:cs typeface="+mn-cs"/>
              </a:rPr>
              <a:t>C1</a:t>
            </a:r>
            <a:r>
              <a:rPr kumimoji="1" lang="zh-CN" altLang="en-US" sz="2000" b="0" i="0" u="none" strike="noStrike" kern="1200" cap="none" spc="0" normalizeH="0" baseline="0" noProof="0" dirty="0">
                <a:ln>
                  <a:noFill/>
                </a:ln>
                <a:solidFill>
                  <a:srgbClr val="000000"/>
                </a:solidFill>
                <a:effectLst/>
                <a:uLnTx/>
                <a:uFillTx/>
                <a:latin typeface="+mn-ea"/>
                <a:cs typeface="+mn-cs"/>
              </a:rPr>
              <a:t>，所以有溢出，结果即为：</a:t>
            </a:r>
            <a:r>
              <a:rPr kumimoji="1" lang="en-US" altLang="zh-CN" sz="2000" b="0" i="0" u="none" strike="noStrike" kern="1200" cap="none" spc="0" normalizeH="0" baseline="0" noProof="0" dirty="0">
                <a:ln>
                  <a:noFill/>
                </a:ln>
                <a:solidFill>
                  <a:srgbClr val="000000"/>
                </a:solidFill>
                <a:effectLst/>
                <a:uLnTx/>
                <a:uFillTx/>
                <a:latin typeface="+mn-ea"/>
                <a:cs typeface="+mn-cs"/>
              </a:rPr>
              <a:t>1011 (-3)</a:t>
            </a:r>
            <a:endParaRPr kumimoji="1" lang="zh-CN" altLang="en-US" sz="2000" b="0" i="0" u="none" strike="noStrike" kern="1200" cap="none" spc="0" normalizeH="0" baseline="0" noProof="0" dirty="0">
              <a:ln>
                <a:noFill/>
              </a:ln>
              <a:solidFill>
                <a:srgbClr val="000000"/>
              </a:solidFill>
              <a:effectLst/>
              <a:uLnTx/>
              <a:uFillTx/>
              <a:latin typeface="+mn-ea"/>
              <a:cs typeface="+mn-cs"/>
            </a:endParaRPr>
          </a:p>
        </p:txBody>
      </p:sp>
      <p:sp>
        <p:nvSpPr>
          <p:cNvPr id="12" name="文本框 11">
            <a:extLst>
              <a:ext uri="{FF2B5EF4-FFF2-40B4-BE49-F238E27FC236}">
                <a16:creationId xmlns:a16="http://schemas.microsoft.com/office/drawing/2014/main" id="{859A7145-8C9C-6B61-25F8-10E27D3DD01D}"/>
              </a:ext>
            </a:extLst>
          </p:cNvPr>
          <p:cNvSpPr txBox="1"/>
          <p:nvPr/>
        </p:nvSpPr>
        <p:spPr>
          <a:xfrm>
            <a:off x="669924" y="4594617"/>
            <a:ext cx="5621181" cy="19769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mn-ea"/>
                <a:cs typeface="+mn-cs"/>
              </a:rPr>
              <a:t>7+(-6)</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mn-ea"/>
                <a:cs typeface="+mn-cs"/>
              </a:rPr>
              <a:t>次高位有进位，标记为</a:t>
            </a:r>
            <a:r>
              <a:rPr kumimoji="1" lang="en-US" altLang="zh-CN" sz="2000" b="0" i="0" u="none" strike="noStrike" kern="1200" cap="none" spc="0" normalizeH="0" baseline="0" noProof="0" dirty="0">
                <a:ln>
                  <a:noFill/>
                </a:ln>
                <a:solidFill>
                  <a:srgbClr val="000000"/>
                </a:solidFill>
                <a:effectLst/>
                <a:uLnTx/>
                <a:uFillTx/>
                <a:latin typeface="+mn-ea"/>
                <a:cs typeface="+mn-cs"/>
              </a:rPr>
              <a:t>C=1</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000000"/>
                </a:solidFill>
                <a:effectLst/>
                <a:uLnTx/>
                <a:uFillTx/>
                <a:latin typeface="+mn-ea"/>
                <a:cs typeface="+mn-cs"/>
              </a:rPr>
              <a:t>最高位有进位，标记为</a:t>
            </a:r>
            <a:r>
              <a:rPr kumimoji="1" lang="en-US" altLang="zh-CN" sz="2000" b="0" i="0" u="none" strike="noStrike" kern="1200" cap="none" spc="0" normalizeH="0" baseline="0" noProof="0" dirty="0">
                <a:ln>
                  <a:noFill/>
                </a:ln>
                <a:solidFill>
                  <a:srgbClr val="000000"/>
                </a:solidFill>
                <a:effectLst/>
                <a:uLnTx/>
                <a:uFillTx/>
                <a:latin typeface="+mn-ea"/>
                <a:cs typeface="+mn-cs"/>
              </a:rPr>
              <a:t>C</a:t>
            </a:r>
            <a:r>
              <a:rPr kumimoji="1" lang="en-US" altLang="zh-CN" sz="2000" b="0" i="0" u="none" strike="noStrike" kern="1200" cap="none" spc="0" normalizeH="0" baseline="-25000" noProof="0" dirty="0">
                <a:ln>
                  <a:noFill/>
                </a:ln>
                <a:solidFill>
                  <a:srgbClr val="000000"/>
                </a:solidFill>
                <a:effectLst/>
                <a:uLnTx/>
                <a:uFillTx/>
                <a:latin typeface="+mn-ea"/>
                <a:cs typeface="+mn-cs"/>
              </a:rPr>
              <a:t>1</a:t>
            </a:r>
            <a:r>
              <a:rPr kumimoji="1" lang="en-US" altLang="zh-CN" sz="2000" b="0" i="0" u="none" strike="noStrike" kern="1200" cap="none" spc="0" normalizeH="0" baseline="0" noProof="0" dirty="0">
                <a:ln>
                  <a:noFill/>
                </a:ln>
                <a:solidFill>
                  <a:srgbClr val="000000"/>
                </a:solidFill>
                <a:effectLst/>
                <a:uLnTx/>
                <a:uFillTx/>
                <a:latin typeface="+mn-ea"/>
                <a:cs typeface="+mn-cs"/>
              </a:rPr>
              <a:t>=1</a:t>
            </a:r>
            <a:br>
              <a:rPr kumimoji="1" lang="en-US" altLang="zh-CN" sz="2000" b="0" i="0" u="none" strike="noStrike" kern="1200" cap="none" spc="0" normalizeH="0" baseline="0" noProof="0" dirty="0">
                <a:ln>
                  <a:noFill/>
                </a:ln>
                <a:solidFill>
                  <a:srgbClr val="000000"/>
                </a:solidFill>
                <a:effectLst/>
                <a:uLnTx/>
                <a:uFillTx/>
                <a:latin typeface="+mn-ea"/>
                <a:cs typeface="+mn-cs"/>
              </a:rPr>
            </a:br>
            <a:r>
              <a:rPr kumimoji="1" lang="en-US" altLang="zh-CN" sz="2000" b="0" i="0" u="none" strike="noStrike" kern="1200" cap="none" spc="0" normalizeH="0" baseline="0" noProof="0" dirty="0">
                <a:ln>
                  <a:noFill/>
                </a:ln>
                <a:solidFill>
                  <a:srgbClr val="000000"/>
                </a:solidFill>
                <a:effectLst/>
                <a:uLnTx/>
                <a:uFillTx/>
                <a:latin typeface="+mn-ea"/>
                <a:cs typeface="+mn-cs"/>
              </a:rPr>
              <a:t>C=C1</a:t>
            </a:r>
            <a:r>
              <a:rPr kumimoji="1" lang="zh-CN" altLang="en-US" sz="2000" b="0" i="0" u="none" strike="noStrike" kern="1200" cap="none" spc="0" normalizeH="0" baseline="0" noProof="0" dirty="0">
                <a:ln>
                  <a:noFill/>
                </a:ln>
                <a:solidFill>
                  <a:srgbClr val="000000"/>
                </a:solidFill>
                <a:effectLst/>
                <a:uLnTx/>
                <a:uFillTx/>
                <a:latin typeface="+mn-ea"/>
                <a:cs typeface="+mn-cs"/>
              </a:rPr>
              <a:t>，所以无溢出，结果即为：</a:t>
            </a:r>
            <a:r>
              <a:rPr kumimoji="1" lang="en-US" altLang="zh-CN" sz="2000" b="0" i="0" u="none" strike="noStrike" kern="1200" cap="none" spc="0" normalizeH="0" baseline="0" noProof="0" dirty="0">
                <a:ln>
                  <a:noFill/>
                </a:ln>
                <a:solidFill>
                  <a:srgbClr val="000000"/>
                </a:solidFill>
                <a:effectLst/>
                <a:uLnTx/>
                <a:uFillTx/>
                <a:latin typeface="+mn-ea"/>
                <a:cs typeface="+mn-cs"/>
              </a:rPr>
              <a:t>0001</a:t>
            </a:r>
            <a:r>
              <a:rPr kumimoji="1" lang="zh-CN" altLang="en-US" sz="2000" dirty="0">
                <a:solidFill>
                  <a:srgbClr val="000000"/>
                </a:solidFill>
                <a:latin typeface="+mn-ea"/>
              </a:rPr>
              <a:t> </a:t>
            </a:r>
            <a:r>
              <a:rPr kumimoji="1" lang="en-US" altLang="zh-CN" sz="2000" dirty="0">
                <a:solidFill>
                  <a:srgbClr val="000000"/>
                </a:solidFill>
                <a:latin typeface="+mn-ea"/>
              </a:rPr>
              <a:t>(</a:t>
            </a:r>
            <a:r>
              <a:rPr kumimoji="1" lang="en-US" altLang="zh-CN" sz="2000" b="0" i="0" u="none" strike="noStrike" kern="1200" cap="none" spc="0" normalizeH="0" baseline="0" noProof="0" dirty="0">
                <a:ln>
                  <a:noFill/>
                </a:ln>
                <a:solidFill>
                  <a:srgbClr val="000000"/>
                </a:solidFill>
                <a:effectLst/>
                <a:uLnTx/>
                <a:uFillTx/>
                <a:latin typeface="+mn-ea"/>
                <a:cs typeface="+mn-cs"/>
              </a:rPr>
              <a:t>1</a:t>
            </a:r>
            <a:r>
              <a:rPr kumimoji="1" lang="en-US" altLang="zh-CN" sz="2000" dirty="0">
                <a:solidFill>
                  <a:srgbClr val="000000"/>
                </a:solidFill>
                <a:latin typeface="+mn-ea"/>
              </a:rPr>
              <a:t>)</a:t>
            </a:r>
            <a:endParaRPr kumimoji="1" lang="zh-CN" altLang="en-US" sz="2000" b="0" i="0" u="none" strike="noStrike" kern="1200" cap="none" spc="0" normalizeH="0" baseline="0" noProof="0" dirty="0">
              <a:ln>
                <a:noFill/>
              </a:ln>
              <a:solidFill>
                <a:srgbClr val="000000"/>
              </a:solidFill>
              <a:effectLst/>
              <a:uLnTx/>
              <a:uFillTx/>
              <a:latin typeface="+mn-ea"/>
              <a:cs typeface="+mn-cs"/>
            </a:endParaRPr>
          </a:p>
        </p:txBody>
      </p:sp>
      <p:cxnSp>
        <p:nvCxnSpPr>
          <p:cNvPr id="4" name="直接连接符 3">
            <a:extLst>
              <a:ext uri="{FF2B5EF4-FFF2-40B4-BE49-F238E27FC236}">
                <a16:creationId xmlns:a16="http://schemas.microsoft.com/office/drawing/2014/main" id="{1FE02224-85C3-8873-858D-F92F48D1B89C}"/>
              </a:ext>
            </a:extLst>
          </p:cNvPr>
          <p:cNvCxnSpPr>
            <a:cxnSpLocks/>
          </p:cNvCxnSpPr>
          <p:nvPr/>
        </p:nvCxnSpPr>
        <p:spPr>
          <a:xfrm>
            <a:off x="769154" y="3429000"/>
            <a:ext cx="3282146"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8" name="直接连接符 7">
            <a:extLst>
              <a:ext uri="{FF2B5EF4-FFF2-40B4-BE49-F238E27FC236}">
                <a16:creationId xmlns:a16="http://schemas.microsoft.com/office/drawing/2014/main" id="{1B8190DF-37DA-B222-33DF-C055D163FA89}"/>
              </a:ext>
            </a:extLst>
          </p:cNvPr>
          <p:cNvCxnSpPr>
            <a:cxnSpLocks/>
          </p:cNvCxnSpPr>
          <p:nvPr/>
        </p:nvCxnSpPr>
        <p:spPr>
          <a:xfrm>
            <a:off x="6433354" y="3429000"/>
            <a:ext cx="3282146" cy="0"/>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25478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661082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E54B78BD-69DF-E908-6AA9-6BB85C540D6B}"/>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22840620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solidFill>
                            <a:srgbClr val="0070C0"/>
                          </a:solidFill>
                          <a:latin typeface="Cambria Math" panose="02040503050406030204" pitchFamily="18" charset="0"/>
                        </a:rPr>
                        <a:t>4+(5+6)*(9/3)</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7002711"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9E2CB4CD-F2C6-E818-5215-1C67A36FD3B7}"/>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670348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7002711"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D2277FB1-B8B5-1C81-38F3-F2CDFA04460E}"/>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4066425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8</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737717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DF818163-F184-4EAC-ACD8-9043B469ECFE}"/>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6403550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8</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7777774"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文本框 3">
            <a:extLst>
              <a:ext uri="{FF2B5EF4-FFF2-40B4-BE49-F238E27FC236}">
                <a16:creationId xmlns:a16="http://schemas.microsoft.com/office/drawing/2014/main" id="{05BD4481-0EAD-DBEE-ED80-8D42201E58BC}"/>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1011435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2</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8</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18707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文本框 3">
            <a:extLst>
              <a:ext uri="{FF2B5EF4-FFF2-40B4-BE49-F238E27FC236}">
                <a16:creationId xmlns:a16="http://schemas.microsoft.com/office/drawing/2014/main" id="{FC3600A6-78F4-19EF-A549-2456BE426084}"/>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42910539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8/2</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72700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文本框 6">
            <a:extLst>
              <a:ext uri="{FF2B5EF4-FFF2-40B4-BE49-F238E27FC236}">
                <a16:creationId xmlns:a16="http://schemas.microsoft.com/office/drawing/2014/main" id="{BB7E8C9F-B5D9-7B26-E89A-87ED083305F4}"/>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6591799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solidFill>
                            <a:srgbClr val="0070C0"/>
                          </a:solidFill>
                          <a:latin typeface="Cambria Math" panose="02040503050406030204" pitchFamily="18" charset="0"/>
                        </a:rPr>
                        <a:t>4+(5+6)*(9/3)-8/2</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72700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E86909E4-3244-9A95-1B97-DC05C68866BF}"/>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7309812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72700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57AAFD2A-8EF5-0392-39D8-9C9CBED1618B}"/>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479085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9057934"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7340D0C7-1C11-4B0A-35CC-7881433AB19E}"/>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0913352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1471984" y="3333750"/>
            <a:ext cx="9248045" cy="1414554"/>
          </a:xfrm>
          <a:prstGeom prst="rect">
            <a:avLst/>
          </a:prstGeom>
          <a:noFill/>
        </p:spPr>
        <p:txBody>
          <a:bodyPr wrap="none" rtlCol="0">
            <a:spAutoFit/>
          </a:bodyPr>
          <a:lstStyle/>
          <a:p>
            <a:pPr algn="ctr"/>
            <a:r>
              <a:rPr lang="zh-CN" altLang="en-US" sz="5400" b="1" dirty="0">
                <a:solidFill>
                  <a:srgbClr val="002060"/>
                </a:solidFill>
                <a:latin typeface="钉钉进步体" panose="00020600040101010101" pitchFamily="18" charset="-122"/>
                <a:ea typeface="钉钉进步体" panose="00020600040101010101" pitchFamily="18" charset="-122"/>
              </a:rPr>
              <a:t>浮点数机内存储格式 </a:t>
            </a:r>
            <a:r>
              <a:rPr lang="en-US" altLang="zh-CN" sz="5400" b="1" dirty="0">
                <a:solidFill>
                  <a:srgbClr val="002060"/>
                </a:solidFill>
                <a:latin typeface="钉钉进步体" panose="00020600040101010101" pitchFamily="18" charset="-122"/>
                <a:ea typeface="钉钉进步体" panose="00020600040101010101" pitchFamily="18" charset="-122"/>
              </a:rPr>
              <a:t>IEEE754</a:t>
            </a:r>
          </a:p>
          <a:p>
            <a:pPr algn="ctr">
              <a:lnSpc>
                <a:spcPct val="150000"/>
              </a:lnSpc>
            </a:pP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IEEE 754 Floating Point Storage Format</a:t>
            </a:r>
            <a:endParaRPr lang="zh-CN" altLang="en-US" sz="2400" b="1" dirty="0">
              <a:solidFill>
                <a:schemeClr val="bg1">
                  <a:lumMod val="50000"/>
                </a:schemeClr>
              </a:solidFill>
              <a:latin typeface="钉钉进步体" panose="00020600040101010101" pitchFamily="18" charset="-122"/>
              <a:ea typeface="钉钉进步体" panose="00020600040101010101" pitchFamily="18" charset="-122"/>
            </a:endParaRP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3C0FA978-85DD-64A9-1F5A-41C3B9FD048E}"/>
              </a:ext>
            </a:extLst>
          </p:cNvPr>
          <p:cNvGrpSpPr/>
          <p:nvPr/>
        </p:nvGrpSpPr>
        <p:grpSpPr>
          <a:xfrm>
            <a:off x="117963" y="57219"/>
            <a:ext cx="934460" cy="934460"/>
            <a:chOff x="113733" y="108980"/>
            <a:chExt cx="863612" cy="863612"/>
          </a:xfrm>
        </p:grpSpPr>
        <p:sp>
          <p:nvSpPr>
            <p:cNvPr id="6" name="椭圆 5">
              <a:extLst>
                <a:ext uri="{FF2B5EF4-FFF2-40B4-BE49-F238E27FC236}">
                  <a16:creationId xmlns:a16="http://schemas.microsoft.com/office/drawing/2014/main" id="{CF64DAE6-70F4-A91A-E73E-5C9EBF961BF1}"/>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BA41B22-8EB0-EB8F-40F5-3919D2A76B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8" name="文本框 7">
            <a:extLst>
              <a:ext uri="{FF2B5EF4-FFF2-40B4-BE49-F238E27FC236}">
                <a16:creationId xmlns:a16="http://schemas.microsoft.com/office/drawing/2014/main" id="{18EA6032-9C73-1A3D-2AC8-8B1BBBA98D7B}"/>
              </a:ext>
            </a:extLst>
          </p:cNvPr>
          <p:cNvSpPr txBox="1"/>
          <p:nvPr/>
        </p:nvSpPr>
        <p:spPr>
          <a:xfrm>
            <a:off x="5095180" y="1988457"/>
            <a:ext cx="2001638" cy="830997"/>
          </a:xfrm>
          <a:prstGeom prst="rect">
            <a:avLst/>
          </a:prstGeom>
          <a:noFill/>
        </p:spPr>
        <p:txBody>
          <a:bodyPr wrap="none" rtlCol="0">
            <a:spAutoFit/>
          </a:bodyPr>
          <a:lstStyle/>
          <a:p>
            <a:pPr algn="ctr"/>
            <a:r>
              <a:rPr lang="en-US" altLang="zh-CN" sz="4800" b="1" dirty="0">
                <a:solidFill>
                  <a:srgbClr val="002060"/>
                </a:solidFill>
                <a:latin typeface="Calibri" panose="020F0502020204030204" pitchFamily="34" charset="0"/>
                <a:ea typeface="Calibri" panose="020F0502020204030204" pitchFamily="34" charset="0"/>
                <a:cs typeface="Calibri" panose="020F0502020204030204" pitchFamily="34" charset="0"/>
              </a:rPr>
              <a:t>Part 02</a:t>
            </a:r>
            <a:endParaRPr lang="zh-CN" altLang="en-US" sz="4800" b="1" dirty="0">
              <a:solidFill>
                <a:srgbClr val="002060"/>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8725595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5</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9423694"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B29A9517-9FFC-557F-63C1-C0BB55CF33D4}"/>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20120235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983299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67798892-3664-BD92-313E-968C7CBCBA42}"/>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4385338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3</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022167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649E965D-E956-F4E9-48FC-80359BAE664D}"/>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15969628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5-3</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sp>
        <p:nvSpPr>
          <p:cNvPr id="3" name="文本框 2">
            <a:extLst>
              <a:ext uri="{FF2B5EF4-FFF2-40B4-BE49-F238E27FC236}">
                <a16:creationId xmlns:a16="http://schemas.microsoft.com/office/drawing/2014/main" id="{9915A025-EC55-037C-E1A4-D7C206A1F2E6}"/>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456+93/*+82/-53-</a:t>
            </a:r>
            <a:endParaRPr lang="zh-CN" altLang="en-US" sz="3600" b="1" dirty="0">
              <a:solidFill>
                <a:srgbClr val="002060"/>
              </a:solidFill>
              <a:latin typeface="Cambria Math" panose="02040503050406030204" pitchFamily="18" charset="0"/>
            </a:endParaRPr>
          </a:p>
        </p:txBody>
      </p:sp>
      <p:cxnSp>
        <p:nvCxnSpPr>
          <p:cNvPr id="4" name="直接箭头连接符 3">
            <a:extLst>
              <a:ext uri="{FF2B5EF4-FFF2-40B4-BE49-F238E27FC236}">
                <a16:creationId xmlns:a16="http://schemas.microsoft.com/office/drawing/2014/main" id="{47489657-7E1A-F1A4-0370-CEC22AFB8528}"/>
              </a:ext>
            </a:extLst>
          </p:cNvPr>
          <p:cNvCxnSpPr>
            <a:cxnSpLocks/>
          </p:cNvCxnSpPr>
          <p:nvPr/>
        </p:nvCxnSpPr>
        <p:spPr>
          <a:xfrm flipV="1">
            <a:off x="10221679"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575493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0543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F44AEE62-C06B-73AC-ECC9-C951E11F06A6}"/>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2083548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0543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CA2F411E-4D5C-FE6E-762A-D75200813808}"/>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2799223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0883530"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2F24FCAA-62DD-4289-A49D-707A2290C4B5}"/>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456+93/*+82/-53-</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24873000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4</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132766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F061A26D-966C-4153-2D46-F0D3D87EA089}"/>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456+93/*+82/-53-4</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2526224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(5-3)*4</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latin typeface="Cambria Math" panose="02040503050406030204" pitchFamily="18" charset="0"/>
                        </a:rPr>
                        <a:t>4+(5+6)*(9/3)-8/2</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132766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12E4AF22-0E1B-1ECD-3D15-26DBB73A8812}"/>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456+93/*+82/-53-4*</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5905877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solidFill>
                            <a:srgbClr val="00B050"/>
                          </a:solidFill>
                          <a:latin typeface="Cambria Math" panose="02040503050406030204" pitchFamily="18" charset="0"/>
                        </a:rPr>
                        <a:t>4+(5+6)*(9/3)-8/2+(5-3)*4</a:t>
                      </a:r>
                      <a:endParaRPr lang="zh-CN" altLang="en-US" sz="2400" b="1" dirty="0">
                        <a:solidFill>
                          <a:srgbClr val="00B05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132766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8B235F50-033A-8565-3B64-E5BCDC7F54A7}"/>
              </a:ext>
            </a:extLst>
          </p:cNvPr>
          <p:cNvSpPr txBox="1"/>
          <p:nvPr/>
        </p:nvSpPr>
        <p:spPr>
          <a:xfrm>
            <a:off x="3518264" y="2746036"/>
            <a:ext cx="5155474" cy="646331"/>
          </a:xfrm>
          <a:prstGeom prst="rect">
            <a:avLst/>
          </a:prstGeom>
          <a:solidFill>
            <a:schemeClr val="accent5">
              <a:lumMod val="40000"/>
              <a:lumOff val="60000"/>
            </a:schemeClr>
          </a:solidFill>
          <a:ln>
            <a:solidFill>
              <a:srgbClr val="0070C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600" b="1" dirty="0">
                <a:solidFill>
                  <a:srgbClr val="002060"/>
                </a:solidFill>
                <a:latin typeface="Cambria Math" panose="02040503050406030204" pitchFamily="18" charset="0"/>
              </a:rPr>
              <a:t>456+93/*+82/-53-4*+</a:t>
            </a:r>
            <a:endParaRPr lang="zh-CN" altLang="en-US" sz="3600" b="1" dirty="0">
              <a:solidFill>
                <a:srgbClr val="002060"/>
              </a:solidFill>
              <a:latin typeface="Cambria Math" panose="02040503050406030204" pitchFamily="18" charset="0"/>
            </a:endParaRPr>
          </a:p>
        </p:txBody>
      </p:sp>
    </p:spTree>
    <p:extLst>
      <p:ext uri="{BB962C8B-B14F-4D97-AF65-F5344CB8AC3E}">
        <p14:creationId xmlns:p14="http://schemas.microsoft.com/office/powerpoint/2010/main" val="35182963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定点数</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5F89378-4CD6-71CC-F13D-F0E6CED6637D}"/>
              </a:ext>
            </a:extLst>
          </p:cNvPr>
          <p:cNvSpPr txBox="1"/>
          <p:nvPr/>
        </p:nvSpPr>
        <p:spPr>
          <a:xfrm>
            <a:off x="669924" y="1119368"/>
            <a:ext cx="10850562" cy="4920706"/>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rPr>
              <a:t>对于一个无符号二进制小数，例如</a:t>
            </a:r>
            <a:r>
              <a:rPr kumimoji="0" lang="en-US" altLang="zh-CN" sz="2400" b="1" i="0" u="none" strike="noStrike" kern="1200" cap="none" spc="0" normalizeH="0" baseline="0" noProof="0" dirty="0">
                <a:ln>
                  <a:noFill/>
                </a:ln>
                <a:solidFill>
                  <a:srgbClr val="000000"/>
                </a:solidFill>
                <a:effectLst/>
                <a:uLnTx/>
                <a:uFillTx/>
                <a:latin typeface="+mn-ea"/>
              </a:rPr>
              <a:t>101.111</a:t>
            </a:r>
            <a:r>
              <a:rPr kumimoji="0" lang="zh-CN" altLang="en-US" sz="2400" b="0" i="0" u="none" strike="noStrike" kern="1200" cap="none" spc="0" normalizeH="0" baseline="0" noProof="0" dirty="0">
                <a:ln>
                  <a:noFill/>
                </a:ln>
                <a:solidFill>
                  <a:srgbClr val="000000"/>
                </a:solidFill>
                <a:effectLst/>
                <a:uLnTx/>
                <a:uFillTx/>
                <a:latin typeface="+mn-ea"/>
              </a:rPr>
              <a:t>，如果我们要用</a:t>
            </a:r>
            <a:r>
              <a:rPr kumimoji="0" lang="en-US" altLang="zh-CN" sz="2400" b="0" i="0" u="none" strike="noStrike" kern="1200" cap="none" spc="0" normalizeH="0" baseline="0" noProof="0" dirty="0">
                <a:ln>
                  <a:noFill/>
                </a:ln>
                <a:solidFill>
                  <a:srgbClr val="000000"/>
                </a:solidFill>
                <a:effectLst/>
                <a:uLnTx/>
                <a:uFillTx/>
                <a:latin typeface="+mn-ea"/>
              </a:rPr>
              <a:t>2</a:t>
            </a:r>
            <a:r>
              <a:rPr kumimoji="0" lang="zh-CN" altLang="en-US" sz="2400" b="0" i="0" u="none" strike="noStrike" kern="1200" cap="none" spc="0" normalizeH="0" baseline="0" noProof="0" dirty="0">
                <a:ln>
                  <a:noFill/>
                </a:ln>
                <a:solidFill>
                  <a:srgbClr val="000000"/>
                </a:solidFill>
                <a:effectLst/>
                <a:uLnTx/>
                <a:uFillTx/>
                <a:latin typeface="+mn-ea"/>
              </a:rPr>
              <a:t>个字节即</a:t>
            </a:r>
            <a:r>
              <a:rPr kumimoji="0" lang="en-US" altLang="zh-CN" sz="2400" b="0" i="0" u="none" strike="noStrike" kern="1200" cap="none" spc="0" normalizeH="0" baseline="0" noProof="0" dirty="0">
                <a:ln>
                  <a:noFill/>
                </a:ln>
                <a:solidFill>
                  <a:srgbClr val="000000"/>
                </a:solidFill>
                <a:effectLst/>
                <a:uLnTx/>
                <a:uFillTx/>
                <a:latin typeface="+mn-ea"/>
              </a:rPr>
              <a:t>16</a:t>
            </a:r>
            <a:r>
              <a:rPr kumimoji="0" lang="zh-CN" altLang="en-US" sz="2400" b="0" i="0" u="none" strike="noStrike" kern="1200" cap="none" spc="0" normalizeH="0" baseline="0" noProof="0" dirty="0">
                <a:ln>
                  <a:noFill/>
                </a:ln>
                <a:solidFill>
                  <a:srgbClr val="000000"/>
                </a:solidFill>
                <a:effectLst/>
                <a:uLnTx/>
                <a:uFillTx/>
                <a:latin typeface="+mn-ea"/>
              </a:rPr>
              <a:t>位来存储它，我们可以约定用高</a:t>
            </a:r>
            <a:r>
              <a:rPr kumimoji="0" lang="en-US" altLang="zh-CN" sz="2400" b="0" i="0" u="none" strike="noStrike" kern="1200" cap="none" spc="0" normalizeH="0" baseline="0" noProof="0" dirty="0">
                <a:ln>
                  <a:noFill/>
                </a:ln>
                <a:solidFill>
                  <a:srgbClr val="000000"/>
                </a:solidFill>
                <a:effectLst/>
                <a:uLnTx/>
                <a:uFillTx/>
                <a:latin typeface="+mn-ea"/>
              </a:rPr>
              <a:t>8</a:t>
            </a:r>
            <a:r>
              <a:rPr kumimoji="0" lang="zh-CN" altLang="en-US" sz="2400" b="0" i="0" u="none" strike="noStrike" kern="1200" cap="none" spc="0" normalizeH="0" baseline="0" noProof="0" dirty="0">
                <a:ln>
                  <a:noFill/>
                </a:ln>
                <a:solidFill>
                  <a:srgbClr val="000000"/>
                </a:solidFill>
                <a:effectLst/>
                <a:uLnTx/>
                <a:uFillTx/>
                <a:latin typeface="+mn-ea"/>
              </a:rPr>
              <a:t>位存储小数点前的数字，用低</a:t>
            </a:r>
            <a:r>
              <a:rPr kumimoji="0" lang="en-US" altLang="zh-CN" sz="2400" b="0" i="0" u="none" strike="noStrike" kern="1200" cap="none" spc="0" normalizeH="0" baseline="0" noProof="0" dirty="0">
                <a:ln>
                  <a:noFill/>
                </a:ln>
                <a:solidFill>
                  <a:srgbClr val="000000"/>
                </a:solidFill>
                <a:effectLst/>
                <a:uLnTx/>
                <a:uFillTx/>
                <a:latin typeface="+mn-ea"/>
              </a:rPr>
              <a:t>8</a:t>
            </a:r>
            <a:r>
              <a:rPr kumimoji="0" lang="zh-CN" altLang="en-US" sz="2400" b="0" i="0" u="none" strike="noStrike" kern="1200" cap="none" spc="0" normalizeH="0" baseline="0" noProof="0" dirty="0">
                <a:ln>
                  <a:noFill/>
                </a:ln>
                <a:solidFill>
                  <a:srgbClr val="000000"/>
                </a:solidFill>
                <a:effectLst/>
                <a:uLnTx/>
                <a:uFillTx/>
                <a:latin typeface="+mn-ea"/>
              </a:rPr>
              <a:t>位存储小数点后的数字，这样的话它在存储空间中就是这样的：</a:t>
            </a:r>
            <a:r>
              <a:rPr kumimoji="0" lang="en-US" altLang="zh-CN" sz="2400" b="1" i="0" u="none" strike="noStrike" kern="1200" cap="none" spc="0" normalizeH="0" baseline="0" noProof="0" dirty="0">
                <a:ln>
                  <a:noFill/>
                </a:ln>
                <a:solidFill>
                  <a:srgbClr val="000000"/>
                </a:solidFill>
                <a:effectLst/>
                <a:uLnTx/>
                <a:uFillTx/>
                <a:latin typeface="+mn-ea"/>
              </a:rPr>
              <a:t>0000</a:t>
            </a:r>
            <a:r>
              <a:rPr kumimoji="0" lang="zh-CN" altLang="en-US" sz="2400" b="1" i="0" u="none" strike="noStrike" kern="1200" cap="none" spc="0" normalizeH="0" baseline="0" noProof="0" dirty="0">
                <a:ln>
                  <a:noFill/>
                </a:ln>
                <a:solidFill>
                  <a:srgbClr val="000000"/>
                </a:solidFill>
                <a:effectLst/>
                <a:uLnTx/>
                <a:uFillTx/>
                <a:latin typeface="+mn-ea"/>
              </a:rPr>
              <a:t> </a:t>
            </a:r>
            <a:r>
              <a:rPr kumimoji="0" lang="en-US" altLang="zh-CN" sz="2400" b="1" i="0" u="none" strike="noStrike" kern="1200" cap="none" spc="0" normalizeH="0" baseline="0" noProof="0" dirty="0">
                <a:ln>
                  <a:noFill/>
                </a:ln>
                <a:solidFill>
                  <a:srgbClr val="000000"/>
                </a:solidFill>
                <a:effectLst/>
                <a:uLnTx/>
                <a:uFillTx/>
                <a:latin typeface="+mn-ea"/>
              </a:rPr>
              <a:t>0101.1110</a:t>
            </a:r>
            <a:r>
              <a:rPr kumimoji="0" lang="zh-CN" altLang="en-US" sz="2400" b="1" i="0" u="none" strike="noStrike" kern="1200" cap="none" spc="0" normalizeH="0" baseline="0" noProof="0" dirty="0">
                <a:ln>
                  <a:noFill/>
                </a:ln>
                <a:solidFill>
                  <a:srgbClr val="000000"/>
                </a:solidFill>
                <a:effectLst/>
                <a:uLnTx/>
                <a:uFillTx/>
                <a:latin typeface="+mn-ea"/>
              </a:rPr>
              <a:t> </a:t>
            </a:r>
            <a:r>
              <a:rPr kumimoji="0" lang="en-US" altLang="zh-CN" sz="2400" b="1" i="0" u="none" strike="noStrike" kern="1200" cap="none" spc="0" normalizeH="0" baseline="0" noProof="0" dirty="0">
                <a:ln>
                  <a:noFill/>
                </a:ln>
                <a:solidFill>
                  <a:srgbClr val="000000"/>
                </a:solidFill>
                <a:effectLst/>
                <a:uLnTx/>
                <a:uFillTx/>
                <a:latin typeface="+mn-ea"/>
              </a:rPr>
              <a:t>0000</a:t>
            </a:r>
            <a:r>
              <a:rPr kumimoji="0" lang="zh-CN" altLang="en-US" sz="2400" b="0" i="0" u="none" strike="noStrike" kern="1200" cap="none" spc="0" normalizeH="0" baseline="0" noProof="0" dirty="0">
                <a:ln>
                  <a:noFill/>
                </a:ln>
                <a:solidFill>
                  <a:srgbClr val="000000"/>
                </a:solidFill>
                <a:effectLst/>
                <a:uLnTx/>
                <a:uFillTx/>
                <a:latin typeface="+mn-ea"/>
              </a:rPr>
              <a:t>。</a:t>
            </a:r>
            <a:endParaRPr kumimoji="0" lang="en-US" altLang="zh-CN" sz="2400" b="0" i="0" u="none" strike="noStrike" kern="1200" cap="none" spc="0" normalizeH="0" baseline="0" noProof="0" dirty="0">
              <a:ln>
                <a:noFill/>
              </a:ln>
              <a:solidFill>
                <a:srgbClr val="000000"/>
              </a:solidFill>
              <a:effectLst/>
              <a:uLnTx/>
              <a:uFillTx/>
              <a:latin typeface="+mn-ea"/>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rPr>
              <a:t>这种存储方式中</a:t>
            </a:r>
            <a:r>
              <a:rPr kumimoji="0" lang="zh-CN" altLang="en-US" sz="2400" b="0" i="0" u="none" strike="noStrike" kern="1200" cap="none" spc="0" normalizeH="0" baseline="0" noProof="0" dirty="0">
                <a:ln>
                  <a:noFill/>
                </a:ln>
                <a:solidFill>
                  <a:srgbClr val="FF0000"/>
                </a:solidFill>
                <a:effectLst/>
                <a:uLnTx/>
                <a:uFillTx/>
                <a:latin typeface="+mn-ea"/>
              </a:rPr>
              <a:t>小数点的位置是固定</a:t>
            </a:r>
            <a:r>
              <a:rPr kumimoji="0" lang="zh-CN" altLang="en-US" sz="2400" b="0" i="0" u="none" strike="noStrike" kern="1200" cap="none" spc="0" normalizeH="0" baseline="0" noProof="0" dirty="0">
                <a:ln>
                  <a:noFill/>
                </a:ln>
                <a:solidFill>
                  <a:srgbClr val="000000"/>
                </a:solidFill>
                <a:effectLst/>
                <a:uLnTx/>
                <a:uFillTx/>
                <a:latin typeface="+mn-ea"/>
              </a:rPr>
              <a:t>的，这称为</a:t>
            </a:r>
            <a:r>
              <a:rPr kumimoji="0" lang="zh-CN" altLang="en-US" sz="2400" b="1" i="0" u="none" strike="noStrike" kern="1200" cap="none" spc="0" normalizeH="0" baseline="0" noProof="0" dirty="0">
                <a:ln>
                  <a:noFill/>
                </a:ln>
                <a:solidFill>
                  <a:srgbClr val="FF0000"/>
                </a:solidFill>
                <a:effectLst/>
                <a:uLnTx/>
                <a:uFillTx/>
                <a:latin typeface="+mn-ea"/>
              </a:rPr>
              <a:t>定点数</a:t>
            </a:r>
            <a:r>
              <a:rPr kumimoji="0" lang="zh-CN" altLang="en-US" sz="2400" b="0" i="0" u="none" strike="noStrike" kern="1200" cap="none" spc="0" normalizeH="0" baseline="0" noProof="0" dirty="0">
                <a:ln>
                  <a:noFill/>
                </a:ln>
                <a:solidFill>
                  <a:srgbClr val="000000"/>
                </a:solidFill>
                <a:effectLst/>
                <a:uLnTx/>
                <a:uFillTx/>
                <a:latin typeface="+mn-ea"/>
              </a:rPr>
              <a:t>。这种存储方式的数值是有上限的。即：</a:t>
            </a:r>
            <a:endParaRPr lang="en-US" altLang="zh-CN" sz="2400" dirty="0">
              <a:solidFill>
                <a:srgbClr val="000000"/>
              </a:solidFill>
              <a:latin typeface="+mn-ea"/>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000000"/>
                </a:solidFill>
                <a:effectLst/>
                <a:uLnTx/>
                <a:uFillTx/>
                <a:latin typeface="+mn-ea"/>
              </a:rPr>
              <a:t>11111111.11111111</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7</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6</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5</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4</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3</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2</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1</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0</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-1</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-2</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-3</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-4</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-5</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-6</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-7</a:t>
            </a:r>
            <a:r>
              <a:rPr kumimoji="0" lang="en-US" altLang="zh-CN" sz="2000" b="0" i="0" u="none" strike="noStrike" kern="1200" cap="none" spc="0" normalizeH="0" baseline="0" noProof="0" dirty="0">
                <a:ln>
                  <a:noFill/>
                </a:ln>
                <a:solidFill>
                  <a:srgbClr val="000000"/>
                </a:solidFill>
                <a:effectLst/>
                <a:uLnTx/>
                <a:uFillTx/>
                <a:latin typeface="+mn-ea"/>
              </a:rPr>
              <a:t>+2</a:t>
            </a:r>
            <a:r>
              <a:rPr kumimoji="0" lang="en-US" altLang="zh-CN" sz="2000" b="0" i="0" u="none" strike="noStrike" kern="1200" cap="none" spc="0" normalizeH="0" baseline="30000" noProof="0" dirty="0">
                <a:ln>
                  <a:noFill/>
                </a:ln>
                <a:solidFill>
                  <a:srgbClr val="000000"/>
                </a:solidFill>
                <a:effectLst/>
                <a:uLnTx/>
                <a:uFillTx/>
                <a:latin typeface="+mn-ea"/>
              </a:rPr>
              <a:t>-8</a:t>
            </a:r>
            <a:endParaRPr kumimoji="0" lang="en-US" altLang="zh-CN" sz="2000" b="0" i="0" u="none" strike="noStrike" kern="1200" cap="none" spc="0" normalizeH="0" baseline="0" noProof="0" dirty="0">
              <a:ln>
                <a:noFill/>
              </a:ln>
              <a:solidFill>
                <a:srgbClr val="000000"/>
              </a:solidFill>
              <a:effectLst/>
              <a:uLnTx/>
              <a:uFillTx/>
              <a:latin typeface="+mn-ea"/>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rPr>
              <a:t>如果我们要存储</a:t>
            </a:r>
            <a:r>
              <a:rPr kumimoji="0" lang="en-US" altLang="zh-CN" sz="2400" b="1" i="0" u="none" strike="noStrike" kern="1200" cap="none" spc="0" normalizeH="0" baseline="0" noProof="0" dirty="0">
                <a:ln>
                  <a:noFill/>
                </a:ln>
                <a:solidFill>
                  <a:srgbClr val="000000"/>
                </a:solidFill>
                <a:effectLst/>
                <a:uLnTx/>
                <a:uFillTx/>
                <a:latin typeface="+mn-ea"/>
              </a:rPr>
              <a:t>1111111111111111.</a:t>
            </a:r>
            <a:r>
              <a:rPr kumimoji="0" lang="zh-CN" altLang="en-US" sz="2400" b="0" i="0" u="none" strike="noStrike" kern="1200" cap="none" spc="0" normalizeH="0" baseline="0" noProof="0" dirty="0">
                <a:ln>
                  <a:noFill/>
                </a:ln>
                <a:solidFill>
                  <a:srgbClr val="000000"/>
                </a:solidFill>
                <a:effectLst/>
                <a:uLnTx/>
                <a:uFillTx/>
                <a:latin typeface="+mn-ea"/>
              </a:rPr>
              <a:t>这个数的话，用这个存储方式是无法存储的，但是</a:t>
            </a:r>
            <a:r>
              <a:rPr kumimoji="0" lang="zh-CN" altLang="en-US" sz="2400" b="1" i="0" u="none" strike="noStrike" kern="1200" cap="none" spc="0" normalizeH="0" baseline="0" noProof="0" dirty="0">
                <a:ln>
                  <a:noFill/>
                </a:ln>
                <a:solidFill>
                  <a:srgbClr val="000000"/>
                </a:solidFill>
                <a:effectLst/>
                <a:uLnTx/>
                <a:uFillTx/>
                <a:latin typeface="+mn-ea"/>
              </a:rPr>
              <a:t>实际上对于这个数来说</a:t>
            </a:r>
            <a:r>
              <a:rPr kumimoji="0" lang="en-US" altLang="zh-CN" sz="2400" b="1" i="0" u="none" strike="noStrike" kern="1200" cap="none" spc="0" normalizeH="0" baseline="0" noProof="0" dirty="0">
                <a:ln>
                  <a:noFill/>
                </a:ln>
                <a:solidFill>
                  <a:srgbClr val="000000"/>
                </a:solidFill>
                <a:effectLst/>
                <a:uLnTx/>
                <a:uFillTx/>
                <a:latin typeface="+mn-ea"/>
              </a:rPr>
              <a:t>16</a:t>
            </a:r>
            <a:r>
              <a:rPr kumimoji="0" lang="zh-CN" altLang="en-US" sz="2400" b="1" i="0" u="none" strike="noStrike" kern="1200" cap="none" spc="0" normalizeH="0" baseline="0" noProof="0" dirty="0">
                <a:ln>
                  <a:noFill/>
                </a:ln>
                <a:solidFill>
                  <a:srgbClr val="000000"/>
                </a:solidFill>
                <a:effectLst/>
                <a:uLnTx/>
                <a:uFillTx/>
                <a:latin typeface="+mn-ea"/>
              </a:rPr>
              <a:t>位的存储空间是够用</a:t>
            </a:r>
            <a:r>
              <a:rPr kumimoji="0" lang="zh-CN" altLang="en-US" sz="2400" b="0" i="0" u="none" strike="noStrike" kern="1200" cap="none" spc="0" normalizeH="0" baseline="0" noProof="0" dirty="0">
                <a:ln>
                  <a:noFill/>
                </a:ln>
                <a:solidFill>
                  <a:srgbClr val="000000"/>
                </a:solidFill>
                <a:effectLst/>
                <a:uLnTx/>
                <a:uFillTx/>
                <a:latin typeface="+mn-ea"/>
              </a:rPr>
              <a:t>的，就是说定点数存在</a:t>
            </a:r>
            <a:r>
              <a:rPr kumimoji="0" lang="zh-CN" altLang="en-US" sz="2400" b="1" i="0" u="none" strike="noStrike" kern="1200" cap="none" spc="0" normalizeH="0" baseline="0" noProof="0" dirty="0">
                <a:ln>
                  <a:noFill/>
                </a:ln>
                <a:solidFill>
                  <a:srgbClr val="000000"/>
                </a:solidFill>
                <a:effectLst/>
                <a:uLnTx/>
                <a:uFillTx/>
                <a:latin typeface="+mn-ea"/>
              </a:rPr>
              <a:t>空间浪费</a:t>
            </a:r>
            <a:r>
              <a:rPr kumimoji="0" lang="zh-CN" altLang="en-US" sz="2400" b="0" i="0" u="none" strike="noStrike" kern="1200" cap="none" spc="0" normalizeH="0" baseline="0" noProof="0" dirty="0">
                <a:ln>
                  <a:noFill/>
                </a:ln>
                <a:solidFill>
                  <a:srgbClr val="000000"/>
                </a:solidFill>
                <a:effectLst/>
                <a:uLnTx/>
                <a:uFillTx/>
                <a:latin typeface="+mn-ea"/>
              </a:rPr>
              <a:t>的缺点。</a:t>
            </a:r>
          </a:p>
        </p:txBody>
      </p:sp>
    </p:spTree>
    <p:extLst>
      <p:ext uri="{BB962C8B-B14F-4D97-AF65-F5344CB8AC3E}">
        <p14:creationId xmlns:p14="http://schemas.microsoft.com/office/powerpoint/2010/main" val="39148040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计算机如何计算表达式（后续课程内容学习）</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9769"/>
          </a:xfrm>
          <a:prstGeom prst="rect">
            <a:avLst/>
          </a:prstGeom>
          <a:noFill/>
        </p:spPr>
        <p:txBody>
          <a:bodyPr wrap="square" rtlCol="0">
            <a:spAutoFit/>
          </a:bodyPr>
          <a:lstStyle/>
          <a:p>
            <a:pPr algn="just">
              <a:lnSpc>
                <a:spcPct val="150000"/>
              </a:lnSpc>
              <a:defRPr/>
            </a:pPr>
            <a:r>
              <a:rPr lang="zh-CN" altLang="en-US" sz="2800" dirty="0">
                <a:solidFill>
                  <a:srgbClr val="000000"/>
                </a:solidFill>
                <a:latin typeface="Arial"/>
                <a:ea typeface="微软雅黑"/>
              </a:rPr>
              <a:t>中缀</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表达式通过</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栈方式</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转换后得到后缀表达式。</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algn="just">
              <a:lnSpc>
                <a:spcPct val="150000"/>
              </a:lnSpc>
              <a:defRPr/>
            </a:pPr>
            <a:endParaRPr lang="en-US" altLang="zh-CN" sz="2800" dirty="0">
              <a:solidFill>
                <a:srgbClr val="000000"/>
              </a:solidFill>
              <a:latin typeface="Arial"/>
              <a:ea typeface="微软雅黑"/>
            </a:endParaRPr>
          </a:p>
          <a:p>
            <a:pPr algn="just">
              <a:lnSpc>
                <a:spcPct val="150000"/>
              </a:lnSpc>
              <a:defRPr/>
            </a:pPr>
            <a:r>
              <a:rPr lang="zh-CN" altLang="en-US" sz="2800" dirty="0">
                <a:solidFill>
                  <a:srgbClr val="000000"/>
                </a:solidFill>
                <a:latin typeface="+mn-ea"/>
              </a:rPr>
              <a:t>中缀表达式</a:t>
            </a:r>
            <a:r>
              <a:rPr kumimoji="0" lang="zh-CN" altLang="en-US" sz="2800" i="0" u="none" strike="noStrike" kern="1200" cap="none" spc="0" normalizeH="0" baseline="0" noProof="0" dirty="0">
                <a:ln>
                  <a:noFill/>
                </a:ln>
                <a:solidFill>
                  <a:srgbClr val="000000"/>
                </a:solidFill>
                <a:effectLst/>
                <a:uLnTx/>
                <a:uFillTx/>
                <a:latin typeface="+mn-ea"/>
              </a:rPr>
              <a:t>：</a:t>
            </a:r>
            <a:r>
              <a:rPr kumimoji="0" lang="en-US" altLang="zh-CN" sz="280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a:p>
            <a:pPr algn="just">
              <a:lnSpc>
                <a:spcPct val="150000"/>
              </a:lnSpc>
              <a:defRPr/>
            </a:pPr>
            <a:r>
              <a:rPr lang="zh-CN" altLang="en-US" sz="2800" dirty="0">
                <a:solidFill>
                  <a:srgbClr val="000000"/>
                </a:solidFill>
                <a:latin typeface="+mn-ea"/>
              </a:rPr>
              <a:t>后缀表达式：</a:t>
            </a:r>
            <a:r>
              <a:rPr lang="en-US" altLang="zh-CN" sz="2800" dirty="0">
                <a:solidFill>
                  <a:srgbClr val="000000"/>
                </a:solidFill>
                <a:latin typeface="Cambria Math" panose="02040503050406030204" pitchFamily="18" charset="0"/>
                <a:ea typeface="Cambria Math" panose="02040503050406030204" pitchFamily="18" charset="0"/>
              </a:rPr>
              <a:t>4 5 6 + 9 3 / * + 8 2 / – 5 3 – 4 * +</a:t>
            </a:r>
          </a:p>
          <a:p>
            <a:pPr algn="just">
              <a:lnSpc>
                <a:spcPct val="150000"/>
              </a:lnSpc>
              <a:defRPr/>
            </a:pPr>
            <a:endParaRPr kumimoji="0" lang="en-US" altLang="zh-CN" sz="2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a:p>
            <a:pPr algn="just">
              <a:lnSpc>
                <a:spcPct val="150000"/>
              </a:lnSpc>
              <a:defRPr/>
            </a:pPr>
            <a:r>
              <a:rPr lang="zh-CN" altLang="en-US" sz="2800" dirty="0">
                <a:solidFill>
                  <a:srgbClr val="000000"/>
                </a:solidFill>
                <a:latin typeface="+mn-ea"/>
              </a:rPr>
              <a:t>后缀表达式无歧义，不需要括号表示优先级，这种表示方式符合计算机的处理习惯，程序可以很容易解析这种表达式</a:t>
            </a:r>
            <a:r>
              <a:rPr lang="zh-CN" altLang="en-US" sz="2800" b="1" dirty="0">
                <a:solidFill>
                  <a:srgbClr val="000000"/>
                </a:solidFill>
                <a:latin typeface="+mn-ea"/>
              </a:rPr>
              <a:t>（计算机思维）</a:t>
            </a:r>
            <a:r>
              <a:rPr lang="zh-CN" altLang="en-US" sz="2800" dirty="0">
                <a:solidFill>
                  <a:srgbClr val="000000"/>
                </a:solidFill>
                <a:latin typeface="+mn-ea"/>
              </a:rPr>
              <a:t>。</a:t>
            </a:r>
            <a:endParaRPr kumimoji="0" lang="en-US" altLang="zh-CN" sz="2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6103448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计算机如何计算表达式（后续课程内容学习）</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9769"/>
          </a:xfrm>
          <a:prstGeom prst="rect">
            <a:avLst/>
          </a:prstGeom>
          <a:noFill/>
        </p:spPr>
        <p:txBody>
          <a:bodyPr wrap="square" rtlCol="0">
            <a:spAutoFit/>
          </a:bodyPr>
          <a:lstStyle/>
          <a:p>
            <a:pPr algn="just">
              <a:lnSpc>
                <a:spcPct val="150000"/>
              </a:lnSpc>
              <a:defRPr/>
            </a:pPr>
            <a:r>
              <a:rPr lang="zh-CN" altLang="en-US" sz="2800" dirty="0">
                <a:solidFill>
                  <a:srgbClr val="000000"/>
                </a:solidFill>
                <a:latin typeface="Arial"/>
                <a:ea typeface="微软雅黑"/>
              </a:rPr>
              <a:t>前缀表达式：</a:t>
            </a:r>
            <a:r>
              <a:rPr lang="en-US" altLang="zh-CN" sz="2800" dirty="0">
                <a:solidFill>
                  <a:srgbClr val="000000"/>
                </a:solidFill>
                <a:latin typeface="Cambria Math" panose="02040503050406030204" pitchFamily="18" charset="0"/>
                <a:ea typeface="Cambria Math" panose="02040503050406030204" pitchFamily="18" charset="0"/>
              </a:rPr>
              <a:t>+ – + 4 * + 5 6 / 9 3 / 8 2 * – 5 3 4</a:t>
            </a:r>
          </a:p>
          <a:p>
            <a:pPr algn="just">
              <a:lnSpc>
                <a:spcPct val="150000"/>
              </a:lnSpc>
              <a:defRPr/>
            </a:pPr>
            <a:r>
              <a:rPr lang="zh-CN" altLang="en-US" sz="2800" dirty="0">
                <a:solidFill>
                  <a:srgbClr val="000000"/>
                </a:solidFill>
                <a:latin typeface="+mn-ea"/>
              </a:rPr>
              <a:t>中缀表达式</a:t>
            </a:r>
            <a:r>
              <a:rPr kumimoji="0" lang="zh-CN" altLang="en-US" sz="2800" i="0" u="none" strike="noStrike" kern="1200" cap="none" spc="0" normalizeH="0" baseline="0" noProof="0" dirty="0">
                <a:ln>
                  <a:noFill/>
                </a:ln>
                <a:solidFill>
                  <a:srgbClr val="000000"/>
                </a:solidFill>
                <a:effectLst/>
                <a:uLnTx/>
                <a:uFillTx/>
                <a:latin typeface="+mn-ea"/>
              </a:rPr>
              <a:t>：</a:t>
            </a:r>
            <a:r>
              <a:rPr kumimoji="0" lang="en-US" altLang="zh-CN" sz="280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a:p>
            <a:pPr algn="just">
              <a:lnSpc>
                <a:spcPct val="150000"/>
              </a:lnSpc>
              <a:defRPr/>
            </a:pPr>
            <a:r>
              <a:rPr lang="zh-CN" altLang="en-US" sz="2800" dirty="0">
                <a:solidFill>
                  <a:srgbClr val="000000"/>
                </a:solidFill>
                <a:latin typeface="+mn-ea"/>
              </a:rPr>
              <a:t>后缀表达式：</a:t>
            </a:r>
            <a:r>
              <a:rPr lang="en-US" altLang="zh-CN" sz="2800" dirty="0">
                <a:solidFill>
                  <a:srgbClr val="000000"/>
                </a:solidFill>
                <a:latin typeface="Cambria Math" panose="02040503050406030204" pitchFamily="18" charset="0"/>
                <a:ea typeface="Cambria Math" panose="02040503050406030204" pitchFamily="18" charset="0"/>
              </a:rPr>
              <a:t>4 5 6 + 9 3 / * + 8 2 / – 5 3 – 4 * +</a:t>
            </a:r>
          </a:p>
          <a:p>
            <a:pPr algn="just">
              <a:lnSpc>
                <a:spcPct val="150000"/>
              </a:lnSpc>
              <a:defRPr/>
            </a:pPr>
            <a:endParaRPr kumimoji="0" lang="en-US" altLang="zh-CN" sz="2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a:p>
            <a:pPr algn="just">
              <a:lnSpc>
                <a:spcPct val="150000"/>
              </a:lnSpc>
              <a:defRPr/>
            </a:pPr>
            <a:r>
              <a:rPr lang="zh-CN" altLang="en-US" sz="2800" dirty="0">
                <a:solidFill>
                  <a:srgbClr val="000000"/>
                </a:solidFill>
                <a:latin typeface="+mn-ea"/>
              </a:rPr>
              <a:t>实际上，前缀表达式、中缀表达式、后缀表达式有着更明确的定义，</a:t>
            </a:r>
          </a:p>
          <a:p>
            <a:pPr algn="just">
              <a:lnSpc>
                <a:spcPct val="150000"/>
              </a:lnSpc>
              <a:defRPr/>
            </a:pPr>
            <a:r>
              <a:rPr lang="zh-CN" altLang="en-US" sz="2800" dirty="0">
                <a:solidFill>
                  <a:srgbClr val="000000"/>
                </a:solidFill>
                <a:latin typeface="+mn-ea"/>
              </a:rPr>
              <a:t>它们分别相当于表达式树的前序遍历、中序遍历、后序遍历得到的结果，前中后指的是遍历时符号的遍历顺序（后续数据结构课程）。</a:t>
            </a:r>
            <a:endParaRPr kumimoji="0" lang="en-US" altLang="zh-CN" sz="28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123844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复合赋值表达式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3933C8F-2876-41E0-E3BB-EBB01F08DAFE}"/>
              </a:ext>
            </a:extLst>
          </p:cNvPr>
          <p:cNvPicPr>
            <a:picLocks noChangeAspect="1"/>
          </p:cNvPicPr>
          <p:nvPr/>
        </p:nvPicPr>
        <p:blipFill>
          <a:blip r:embed="rId4"/>
          <a:stretch>
            <a:fillRect/>
          </a:stretch>
        </p:blipFill>
        <p:spPr>
          <a:xfrm>
            <a:off x="669924" y="1028700"/>
            <a:ext cx="10850563" cy="3233789"/>
          </a:xfrm>
          <a:prstGeom prst="rect">
            <a:avLst/>
          </a:prstGeom>
        </p:spPr>
      </p:pic>
      <p:pic>
        <p:nvPicPr>
          <p:cNvPr id="10" name="图片 9">
            <a:extLst>
              <a:ext uri="{FF2B5EF4-FFF2-40B4-BE49-F238E27FC236}">
                <a16:creationId xmlns:a16="http://schemas.microsoft.com/office/drawing/2014/main" id="{81308468-61D6-4AEB-287D-5A99B49AA1D7}"/>
              </a:ext>
            </a:extLst>
          </p:cNvPr>
          <p:cNvPicPr>
            <a:picLocks noChangeAspect="1"/>
          </p:cNvPicPr>
          <p:nvPr/>
        </p:nvPicPr>
        <p:blipFill>
          <a:blip r:embed="rId5"/>
          <a:stretch>
            <a:fillRect/>
          </a:stretch>
        </p:blipFill>
        <p:spPr>
          <a:xfrm>
            <a:off x="669923" y="4339008"/>
            <a:ext cx="5530851" cy="2361586"/>
          </a:xfrm>
          <a:prstGeom prst="rect">
            <a:avLst/>
          </a:prstGeom>
        </p:spPr>
      </p:pic>
      <p:pic>
        <p:nvPicPr>
          <p:cNvPr id="11" name="图片 10">
            <a:extLst>
              <a:ext uri="{FF2B5EF4-FFF2-40B4-BE49-F238E27FC236}">
                <a16:creationId xmlns:a16="http://schemas.microsoft.com/office/drawing/2014/main" id="{906129AF-9579-E4B2-793B-19DE413E7448}"/>
              </a:ext>
            </a:extLst>
          </p:cNvPr>
          <p:cNvPicPr>
            <a:picLocks noChangeAspect="1"/>
          </p:cNvPicPr>
          <p:nvPr/>
        </p:nvPicPr>
        <p:blipFill>
          <a:blip r:embed="rId6"/>
          <a:stretch>
            <a:fillRect/>
          </a:stretch>
        </p:blipFill>
        <p:spPr>
          <a:xfrm>
            <a:off x="4644297" y="4795864"/>
            <a:ext cx="6876190" cy="428571"/>
          </a:xfrm>
          <a:prstGeom prst="rect">
            <a:avLst/>
          </a:prstGeom>
        </p:spPr>
      </p:pic>
    </p:spTree>
    <p:extLst>
      <p:ext uri="{BB962C8B-B14F-4D97-AF65-F5344CB8AC3E}">
        <p14:creationId xmlns:p14="http://schemas.microsoft.com/office/powerpoint/2010/main" val="13931190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未定义行为（</a:t>
            </a:r>
            <a:r>
              <a:rPr lang="en-US" altLang="zh-CN" sz="3600" dirty="0"/>
              <a:t>Undefined Behavior</a:t>
            </a:r>
            <a:r>
              <a:rPr lang="zh-CN" altLang="en-US" sz="3600" dirty="0"/>
              <a:t>）</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613892"/>
          </a:xfrm>
          <a:prstGeom prst="rect">
            <a:avLst/>
          </a:prstGeom>
          <a:noFill/>
        </p:spPr>
        <p:txBody>
          <a:bodyPr wrap="square" rtlCol="0">
            <a:spAutoFit/>
          </a:bodyPr>
          <a:lstStyle/>
          <a:p>
            <a:pPr algn="just">
              <a:lnSpc>
                <a:spcPct val="150000"/>
              </a:lnSpc>
              <a:defRPr/>
            </a:pPr>
            <a:r>
              <a:rPr lang="zh-CN" altLang="en-US" sz="2000" dirty="0">
                <a:solidFill>
                  <a:srgbClr val="000000"/>
                </a:solidFill>
                <a:latin typeface="Arial"/>
                <a:ea typeface="微软雅黑"/>
              </a:rPr>
              <a:t>在大部分语言（比如</a:t>
            </a:r>
            <a:r>
              <a:rPr lang="en-US" altLang="zh-CN" sz="2000" dirty="0">
                <a:solidFill>
                  <a:srgbClr val="000000"/>
                </a:solidFill>
                <a:latin typeface="Arial"/>
                <a:ea typeface="微软雅黑"/>
              </a:rPr>
              <a:t>Python</a:t>
            </a:r>
            <a:r>
              <a:rPr lang="zh-CN" altLang="en-US" sz="2000" dirty="0">
                <a:solidFill>
                  <a:srgbClr val="000000"/>
                </a:solidFill>
                <a:latin typeface="Arial"/>
                <a:ea typeface="微软雅黑"/>
              </a:rPr>
              <a:t>和</a:t>
            </a:r>
            <a:r>
              <a:rPr lang="en-US" altLang="zh-CN" sz="2000" dirty="0">
                <a:solidFill>
                  <a:srgbClr val="000000"/>
                </a:solidFill>
                <a:latin typeface="Arial"/>
                <a:ea typeface="微软雅黑"/>
              </a:rPr>
              <a:t>Java</a:t>
            </a:r>
            <a:r>
              <a:rPr lang="zh-CN" altLang="en-US" sz="2000" dirty="0">
                <a:solidFill>
                  <a:srgbClr val="000000"/>
                </a:solidFill>
                <a:latin typeface="Arial"/>
                <a:ea typeface="微软雅黑"/>
              </a:rPr>
              <a:t>）中，一个语句要么按照我们的预期正确执行，要么立即抛出异常。但是在</a:t>
            </a:r>
            <a:r>
              <a:rPr lang="en-US" altLang="zh-CN" sz="2000" dirty="0">
                <a:solidFill>
                  <a:srgbClr val="000000"/>
                </a:solidFill>
                <a:latin typeface="Arial"/>
                <a:ea typeface="微软雅黑"/>
              </a:rPr>
              <a:t>C++</a:t>
            </a:r>
            <a:r>
              <a:rPr lang="zh-CN" altLang="en-US" sz="2000" dirty="0">
                <a:solidFill>
                  <a:srgbClr val="000000"/>
                </a:solidFill>
                <a:latin typeface="Arial"/>
                <a:ea typeface="微软雅黑"/>
              </a:rPr>
              <a:t>中，还有一种情况就是，某条语句并没有按照预期执行（逻辑上已经出错了），但是程序还是可以继续执行（</a:t>
            </a:r>
            <a:r>
              <a:rPr lang="en-US" altLang="zh-CN" sz="2000" dirty="0">
                <a:solidFill>
                  <a:srgbClr val="000000"/>
                </a:solidFill>
                <a:latin typeface="Arial"/>
                <a:ea typeface="微软雅黑"/>
              </a:rPr>
              <a:t>C++</a:t>
            </a:r>
            <a:r>
              <a:rPr lang="zh-CN" altLang="en-US" sz="2000" dirty="0">
                <a:solidFill>
                  <a:srgbClr val="000000"/>
                </a:solidFill>
                <a:latin typeface="Arial"/>
                <a:ea typeface="微软雅黑"/>
              </a:rPr>
              <a:t>标准没有告诉怎么继续执行）。只不过程序的行为已经</a:t>
            </a:r>
            <a:r>
              <a:rPr lang="zh-CN" altLang="en-US" sz="2000" b="1" dirty="0">
                <a:solidFill>
                  <a:srgbClr val="FF0000"/>
                </a:solidFill>
                <a:latin typeface="Arial"/>
                <a:ea typeface="微软雅黑"/>
              </a:rPr>
              <a:t>不可预测</a:t>
            </a:r>
            <a:r>
              <a:rPr lang="zh-CN" altLang="en-US" sz="2000" dirty="0">
                <a:solidFill>
                  <a:srgbClr val="000000"/>
                </a:solidFill>
                <a:latin typeface="Arial"/>
                <a:ea typeface="微软雅黑"/>
              </a:rPr>
              <a:t>了，也就是说程序可能发生</a:t>
            </a:r>
            <a:r>
              <a:rPr lang="zh-CN" altLang="en-US" sz="2000" b="1" dirty="0">
                <a:solidFill>
                  <a:srgbClr val="000000"/>
                </a:solidFill>
                <a:latin typeface="Arial"/>
                <a:ea typeface="微软雅黑"/>
              </a:rPr>
              <a:t>运行时错误</a:t>
            </a:r>
            <a:r>
              <a:rPr lang="zh-CN" altLang="en-US" sz="2000" dirty="0">
                <a:solidFill>
                  <a:srgbClr val="000000"/>
                </a:solidFill>
                <a:latin typeface="Arial"/>
                <a:ea typeface="微软雅黑"/>
              </a:rPr>
              <a:t>，也可能给出</a:t>
            </a:r>
            <a:r>
              <a:rPr lang="zh-CN" altLang="en-US" sz="2000" b="1" dirty="0">
                <a:solidFill>
                  <a:srgbClr val="000000"/>
                </a:solidFill>
                <a:latin typeface="Arial"/>
                <a:ea typeface="微软雅黑"/>
              </a:rPr>
              <a:t>错误的结果</a:t>
            </a:r>
            <a:r>
              <a:rPr lang="zh-CN" altLang="en-US" sz="2000" dirty="0">
                <a:solidFill>
                  <a:srgbClr val="000000"/>
                </a:solidFill>
                <a:latin typeface="Arial"/>
                <a:ea typeface="微软雅黑"/>
              </a:rPr>
              <a:t>，甚至还可能给出</a:t>
            </a:r>
            <a:r>
              <a:rPr lang="zh-CN" altLang="en-US" sz="2000" b="1" dirty="0">
                <a:solidFill>
                  <a:srgbClr val="000000"/>
                </a:solidFill>
                <a:latin typeface="Arial"/>
                <a:ea typeface="微软雅黑"/>
              </a:rPr>
              <a:t>正确的结果</a:t>
            </a:r>
            <a:r>
              <a:rPr lang="zh-CN" altLang="en-US" sz="2000" dirty="0">
                <a:solidFill>
                  <a:srgbClr val="000000"/>
                </a:solidFill>
                <a:latin typeface="Arial"/>
                <a:ea typeface="微软雅黑"/>
              </a:rPr>
              <a:t>。</a:t>
            </a:r>
            <a:endParaRPr lang="en-US" altLang="zh-CN" sz="2000" dirty="0">
              <a:solidFill>
                <a:srgbClr val="000000"/>
              </a:solidFill>
              <a:latin typeface="Arial"/>
              <a:ea typeface="微软雅黑"/>
            </a:endParaRPr>
          </a:p>
          <a:p>
            <a:pPr algn="just">
              <a:lnSpc>
                <a:spcPct val="150000"/>
              </a:lnSpc>
              <a:defRPr/>
            </a:pPr>
            <a:endParaRPr lang="zh-CN" altLang="en-US" sz="2000" dirty="0">
              <a:solidFill>
                <a:srgbClr val="000000"/>
              </a:solidFill>
              <a:latin typeface="+mn-ea"/>
            </a:endParaRPr>
          </a:p>
          <a:p>
            <a:pPr algn="just">
              <a:lnSpc>
                <a:spcPct val="150000"/>
              </a:lnSpc>
              <a:defRPr/>
            </a:pPr>
            <a:r>
              <a:rPr lang="zh-CN" altLang="en-US" sz="2000" dirty="0">
                <a:solidFill>
                  <a:srgbClr val="000000"/>
                </a:solidFill>
                <a:latin typeface="+mn-ea"/>
              </a:rPr>
              <a:t>需要注意，对于有的未定义行为，现代编译器有时候可以给出警告，或者是编译失败的提示信息。</a:t>
            </a:r>
            <a:r>
              <a:rPr lang="zh-CN" altLang="en-US" sz="2000" b="1" dirty="0">
                <a:solidFill>
                  <a:srgbClr val="000000"/>
                </a:solidFill>
                <a:latin typeface="+mn-ea"/>
              </a:rPr>
              <a:t>不同编译器对于未定义行为的处理方式也不同。</a:t>
            </a:r>
            <a:endParaRPr lang="en-US" altLang="zh-CN" sz="2000" b="1" dirty="0">
              <a:solidFill>
                <a:srgbClr val="000000"/>
              </a:solidFill>
              <a:latin typeface="+mn-ea"/>
            </a:endParaRPr>
          </a:p>
          <a:p>
            <a:pPr algn="just">
              <a:lnSpc>
                <a:spcPct val="150000"/>
              </a:lnSpc>
              <a:defRPr/>
            </a:pPr>
            <a:endParaRPr kumimoji="0" lang="en-US" altLang="zh-CN" sz="2000" b="1" i="0" u="none" strike="noStrike" kern="1200" cap="none" spc="0" normalizeH="0" baseline="0" noProof="0" dirty="0">
              <a:ln>
                <a:noFill/>
              </a:ln>
              <a:solidFill>
                <a:srgbClr val="000000"/>
              </a:solidFill>
              <a:effectLst/>
              <a:uLnTx/>
              <a:uFillTx/>
              <a:latin typeface="+mn-ea"/>
            </a:endParaRPr>
          </a:p>
          <a:p>
            <a:pPr algn="just">
              <a:lnSpc>
                <a:spcPct val="150000"/>
              </a:lnSpc>
              <a:defRPr/>
            </a:pPr>
            <a:r>
              <a:rPr kumimoji="0" lang="zh-CN" altLang="en-US" sz="2000" i="0" u="none" strike="noStrike" kern="1200" cap="none" spc="0" normalizeH="0" baseline="0" noProof="0" dirty="0">
                <a:ln>
                  <a:noFill/>
                </a:ln>
                <a:solidFill>
                  <a:srgbClr val="000000"/>
                </a:solidFill>
                <a:effectLst/>
                <a:uLnTx/>
                <a:uFillTx/>
                <a:latin typeface="+mn-ea"/>
              </a:rPr>
              <a:t>使用未初始化变量</a:t>
            </a:r>
            <a:r>
              <a:rPr lang="zh-CN" altLang="en-US" sz="2000" dirty="0">
                <a:solidFill>
                  <a:srgbClr val="000000"/>
                </a:solidFill>
                <a:latin typeface="+mn-ea"/>
              </a:rPr>
              <a:t>、</a:t>
            </a:r>
            <a:r>
              <a:rPr kumimoji="0" lang="zh-CN" altLang="en-US" sz="2000" i="0" u="none" strike="noStrike" kern="1200" cap="none" spc="0" normalizeH="0" baseline="0" noProof="0" dirty="0">
                <a:ln>
                  <a:noFill/>
                </a:ln>
                <a:solidFill>
                  <a:srgbClr val="000000"/>
                </a:solidFill>
                <a:effectLst/>
                <a:uLnTx/>
                <a:uFillTx/>
                <a:latin typeface="+mn-ea"/>
              </a:rPr>
              <a:t>除以零、使用空指针、数组越界访问、修改字符串常量等都是未定义行为。</a:t>
            </a:r>
            <a:endParaRPr kumimoji="0" lang="en-US" altLang="zh-CN" sz="2000" i="0" u="none" strike="noStrike" kern="1200" cap="none" spc="0" normalizeH="0" baseline="0" noProof="0" dirty="0">
              <a:ln>
                <a:noFill/>
              </a:ln>
              <a:solidFill>
                <a:srgbClr val="000000"/>
              </a:solidFill>
              <a:effectLst/>
              <a:uLnTx/>
              <a:uFillTx/>
              <a:latin typeface="+mn-ea"/>
            </a:endParaRPr>
          </a:p>
        </p:txBody>
      </p:sp>
    </p:spTree>
    <p:extLst>
      <p:ext uri="{BB962C8B-B14F-4D97-AF65-F5344CB8AC3E}">
        <p14:creationId xmlns:p14="http://schemas.microsoft.com/office/powerpoint/2010/main" val="36120688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3929385" y="3333750"/>
            <a:ext cx="4333238" cy="1414554"/>
          </a:xfrm>
          <a:prstGeom prst="rect">
            <a:avLst/>
          </a:prstGeom>
          <a:noFill/>
        </p:spPr>
        <p:txBody>
          <a:bodyPr wrap="none" rtlCol="0">
            <a:spAutoFit/>
          </a:bodyPr>
          <a:lstStyle/>
          <a:p>
            <a:pPr algn="ctr"/>
            <a:r>
              <a:rPr lang="en-US" altLang="zh-CN" sz="5400" b="1" dirty="0">
                <a:solidFill>
                  <a:srgbClr val="002060"/>
                </a:solidFill>
                <a:latin typeface="钉钉进步体" panose="00020600040101010101" pitchFamily="18" charset="-122"/>
                <a:ea typeface="钉钉进步体" panose="00020600040101010101" pitchFamily="18" charset="-122"/>
              </a:rPr>
              <a:t>C++</a:t>
            </a:r>
            <a:r>
              <a:rPr lang="zh-CN" altLang="en-US" sz="5400" b="1" dirty="0">
                <a:solidFill>
                  <a:srgbClr val="002060"/>
                </a:solidFill>
                <a:latin typeface="钉钉进步体" panose="00020600040101010101" pitchFamily="18" charset="-122"/>
                <a:ea typeface="钉钉进步体" panose="00020600040101010101" pitchFamily="18" charset="-122"/>
              </a:rPr>
              <a:t>类型转换</a:t>
            </a:r>
            <a:endParaRPr lang="en-US" altLang="zh-CN" sz="5400" b="1" dirty="0">
              <a:solidFill>
                <a:srgbClr val="002060"/>
              </a:solidFill>
              <a:latin typeface="钉钉进步体" panose="00020600040101010101" pitchFamily="18" charset="-122"/>
              <a:ea typeface="钉钉进步体" panose="00020600040101010101" pitchFamily="18" charset="-122"/>
            </a:endParaRPr>
          </a:p>
          <a:p>
            <a:pPr algn="ctr">
              <a:lnSpc>
                <a:spcPct val="150000"/>
              </a:lnSpc>
            </a:pP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C++ Type Conversion</a:t>
            </a:r>
            <a:endParaRPr lang="zh-CN" altLang="en-US" sz="2400" b="1" dirty="0">
              <a:solidFill>
                <a:schemeClr val="bg1">
                  <a:lumMod val="50000"/>
                </a:schemeClr>
              </a:solidFill>
              <a:latin typeface="钉钉进步体" panose="00020600040101010101" pitchFamily="18" charset="-122"/>
              <a:ea typeface="钉钉进步体" panose="00020600040101010101" pitchFamily="18" charset="-122"/>
            </a:endParaRP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366C47A3-0ACC-F8CA-D88C-10F92327A8A5}"/>
              </a:ext>
            </a:extLst>
          </p:cNvPr>
          <p:cNvGrpSpPr/>
          <p:nvPr/>
        </p:nvGrpSpPr>
        <p:grpSpPr>
          <a:xfrm>
            <a:off x="117963" y="57219"/>
            <a:ext cx="934460" cy="934460"/>
            <a:chOff x="113733" y="108980"/>
            <a:chExt cx="863612" cy="863612"/>
          </a:xfrm>
        </p:grpSpPr>
        <p:sp>
          <p:nvSpPr>
            <p:cNvPr id="6" name="椭圆 5">
              <a:extLst>
                <a:ext uri="{FF2B5EF4-FFF2-40B4-BE49-F238E27FC236}">
                  <a16:creationId xmlns:a16="http://schemas.microsoft.com/office/drawing/2014/main" id="{906678A8-4449-E16D-83BD-6C1AF31D7253}"/>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E36B8C6-17BF-5901-B3EA-9B5B19D696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8" name="文本框 7">
            <a:extLst>
              <a:ext uri="{FF2B5EF4-FFF2-40B4-BE49-F238E27FC236}">
                <a16:creationId xmlns:a16="http://schemas.microsoft.com/office/drawing/2014/main" id="{02EE1E8D-566C-A85F-C52C-27698BFD906E}"/>
              </a:ext>
            </a:extLst>
          </p:cNvPr>
          <p:cNvSpPr txBox="1"/>
          <p:nvPr/>
        </p:nvSpPr>
        <p:spPr>
          <a:xfrm>
            <a:off x="5095181" y="1988457"/>
            <a:ext cx="2001638" cy="830997"/>
          </a:xfrm>
          <a:prstGeom prst="rect">
            <a:avLst/>
          </a:prstGeom>
          <a:noFill/>
        </p:spPr>
        <p:txBody>
          <a:bodyPr wrap="none" rtlCol="0">
            <a:spAutoFit/>
          </a:bodyPr>
          <a:lstStyle/>
          <a:p>
            <a:pPr algn="ctr"/>
            <a:r>
              <a:rPr lang="en-US" altLang="zh-CN" sz="4800" b="1" dirty="0">
                <a:solidFill>
                  <a:srgbClr val="002060"/>
                </a:solidFill>
                <a:latin typeface="Calibri" panose="020F0502020204030204" pitchFamily="34" charset="0"/>
                <a:ea typeface="Calibri" panose="020F0502020204030204" pitchFamily="34" charset="0"/>
                <a:cs typeface="Calibri" panose="020F0502020204030204" pitchFamily="34" charset="0"/>
              </a:rPr>
              <a:t>Part 06</a:t>
            </a:r>
            <a:endParaRPr lang="zh-CN" altLang="en-US" sz="4800" b="1" dirty="0">
              <a:solidFill>
                <a:srgbClr val="002060"/>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9726101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681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类型转换</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允许我们将一种类型的数据转换为另一种类型的数据。</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这称为</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类型转换</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中有两种类型的类型转换。</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800" dirty="0">
                <a:solidFill>
                  <a:srgbClr val="000000"/>
                </a:solidFill>
                <a:latin typeface="Arial"/>
                <a:ea typeface="微软雅黑"/>
              </a:rPr>
              <a:t>隐式转换</a:t>
            </a:r>
            <a:endParaRPr lang="en-US" altLang="zh-CN" sz="2800" dirty="0">
              <a:solidFill>
                <a:srgbClr val="000000"/>
              </a:solidFill>
              <a:latin typeface="Arial"/>
              <a:ea typeface="微软雅黑"/>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显式转换（强制类型转换）</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7605889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195450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隐式类型转换</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由编译器自动完成的类型转换称为</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隐式类型转换</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。这种类型的转换也称为</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自动转换</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0049088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53997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示例</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1</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：从</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int</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转换为</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double</a:t>
            </a:r>
          </a:p>
          <a:p>
            <a:r>
              <a:rPr lang="en-US" altLang="zh-CN" sz="2400" b="0" dirty="0">
                <a:solidFill>
                  <a:srgbClr val="AF00DB"/>
                </a:solidFill>
                <a:effectLst/>
                <a:latin typeface="Consolas" panose="020B0609020204030204" pitchFamily="49" charset="0"/>
              </a:rPr>
              <a:t>#include</a:t>
            </a:r>
            <a:r>
              <a:rPr lang="en-US" altLang="zh-CN" sz="2400" b="0" dirty="0">
                <a:solidFill>
                  <a:srgbClr val="0000FF"/>
                </a:solidFill>
                <a:effectLst/>
                <a:latin typeface="Consolas" panose="020B0609020204030204" pitchFamily="49" charset="0"/>
              </a:rPr>
              <a:t> </a:t>
            </a:r>
            <a:r>
              <a:rPr lang="en-US" altLang="zh-CN" sz="2400" b="0" dirty="0">
                <a:solidFill>
                  <a:srgbClr val="A31515"/>
                </a:solidFill>
                <a:effectLst/>
                <a:latin typeface="Consolas" panose="020B0609020204030204" pitchFamily="49" charset="0"/>
              </a:rPr>
              <a:t>&lt;iostream&gt;</a:t>
            </a:r>
            <a:endParaRPr lang="en-US" altLang="zh-CN" sz="2400" b="0" dirty="0">
              <a:solidFill>
                <a:srgbClr val="000000"/>
              </a:solidFill>
              <a:effectLst/>
              <a:latin typeface="Consolas" panose="020B0609020204030204" pitchFamily="49" charset="0"/>
            </a:endParaRPr>
          </a:p>
          <a:p>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 </a:t>
            </a:r>
            <a:r>
              <a:rPr lang="en-US" altLang="zh-CN" sz="2400" b="0" dirty="0">
                <a:solidFill>
                  <a:srgbClr val="795E26"/>
                </a:solidFill>
                <a:effectLst/>
                <a:latin typeface="Consolas" panose="020B0609020204030204" pitchFamily="49" charset="0"/>
              </a:rPr>
              <a:t>main</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a:t>
            </a:r>
          </a:p>
          <a:p>
            <a:r>
              <a:rPr lang="en-US" altLang="zh-CN" sz="2400" b="0" dirty="0">
                <a:solidFill>
                  <a:srgbClr val="008000"/>
                </a:solidFill>
                <a:effectLst/>
                <a:latin typeface="Consolas" panose="020B0609020204030204" pitchFamily="49" charset="0"/>
              </a:rPr>
              <a:t>    // </a:t>
            </a:r>
            <a:r>
              <a:rPr lang="zh-CN" altLang="en-US" sz="2400" b="0" dirty="0">
                <a:solidFill>
                  <a:srgbClr val="008000"/>
                </a:solidFill>
                <a:effectLst/>
                <a:latin typeface="Consolas" panose="020B0609020204030204" pitchFamily="49" charset="0"/>
              </a:rPr>
              <a:t>为</a:t>
            </a:r>
            <a:r>
              <a:rPr lang="en-US" altLang="zh-CN" sz="2400" b="0" dirty="0" err="1">
                <a:solidFill>
                  <a:srgbClr val="008000"/>
                </a:solidFill>
                <a:effectLst/>
                <a:latin typeface="Consolas" panose="020B0609020204030204" pitchFamily="49" charset="0"/>
              </a:rPr>
              <a:t>num_int</a:t>
            </a:r>
            <a:r>
              <a:rPr lang="zh-CN" altLang="en-US" sz="2400" b="0" dirty="0">
                <a:solidFill>
                  <a:srgbClr val="008000"/>
                </a:solidFill>
                <a:effectLst/>
                <a:latin typeface="Consolas" panose="020B0609020204030204" pitchFamily="49" charset="0"/>
              </a:rPr>
              <a:t>分配一个</a:t>
            </a:r>
            <a:r>
              <a:rPr lang="en-US" altLang="zh-CN" sz="2400" b="0" dirty="0">
                <a:solidFill>
                  <a:srgbClr val="008000"/>
                </a:solidFill>
                <a:effectLst/>
                <a:latin typeface="Consolas" panose="020B0609020204030204" pitchFamily="49" charset="0"/>
              </a:rPr>
              <a:t>int</a:t>
            </a:r>
            <a:r>
              <a:rPr lang="zh-CN" altLang="en-US" sz="2400" b="0" dirty="0">
                <a:solidFill>
                  <a:srgbClr val="008000"/>
                </a:solidFill>
                <a:effectLst/>
                <a:latin typeface="Consolas" panose="020B0609020204030204" pitchFamily="49" charset="0"/>
              </a:rPr>
              <a:t>值</a:t>
            </a:r>
            <a:endParaRPr lang="zh-CN" altLang="en-US" sz="2400" b="0" dirty="0">
              <a:solidFill>
                <a:srgbClr val="000000"/>
              </a:solidFill>
              <a:effectLst/>
              <a:latin typeface="Consolas" panose="020B0609020204030204" pitchFamily="49" charset="0"/>
            </a:endParaRPr>
          </a:p>
          <a:p>
            <a:r>
              <a:rPr lang="zh-CN" altLang="en-US"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 </a:t>
            </a:r>
            <a:r>
              <a:rPr lang="en-US" altLang="zh-CN" sz="2400" b="0" dirty="0" err="1">
                <a:solidFill>
                  <a:srgbClr val="000000"/>
                </a:solidFill>
                <a:effectLst/>
                <a:latin typeface="Consolas" panose="020B0609020204030204" pitchFamily="49" charset="0"/>
              </a:rPr>
              <a:t>num_int</a:t>
            </a:r>
            <a:r>
              <a:rPr lang="en-US" altLang="zh-CN" sz="2400" b="0" dirty="0">
                <a:solidFill>
                  <a:srgbClr val="000000"/>
                </a:solidFill>
                <a:effectLst/>
                <a:latin typeface="Consolas" panose="020B0609020204030204" pitchFamily="49" charset="0"/>
              </a:rPr>
              <a:t> = </a:t>
            </a:r>
            <a:r>
              <a:rPr lang="en-US" altLang="zh-CN" sz="2400" b="0" dirty="0">
                <a:solidFill>
                  <a:srgbClr val="098658"/>
                </a:solidFill>
                <a:effectLst/>
                <a:latin typeface="Consolas" panose="020B0609020204030204" pitchFamily="49" charset="0"/>
              </a:rPr>
              <a:t>9</a:t>
            </a:r>
            <a:r>
              <a:rPr lang="en-US" altLang="zh-CN" sz="2400" b="0" dirty="0">
                <a:solidFill>
                  <a:srgbClr val="000000"/>
                </a:solidFill>
                <a:effectLst/>
                <a:latin typeface="Consolas" panose="020B0609020204030204" pitchFamily="49" charset="0"/>
              </a:rPr>
              <a:t>;</a:t>
            </a:r>
          </a:p>
          <a:p>
            <a:r>
              <a:rPr lang="en-US" altLang="zh-CN" sz="2400" b="0" dirty="0">
                <a:solidFill>
                  <a:srgbClr val="008000"/>
                </a:solidFill>
                <a:effectLst/>
                <a:latin typeface="Consolas" panose="020B0609020204030204" pitchFamily="49" charset="0"/>
              </a:rPr>
              <a:t>    // </a:t>
            </a:r>
            <a:r>
              <a:rPr lang="zh-CN" altLang="en-US" sz="2400" b="0" dirty="0">
                <a:solidFill>
                  <a:srgbClr val="008000"/>
                </a:solidFill>
                <a:effectLst/>
                <a:latin typeface="Consolas" panose="020B0609020204030204" pitchFamily="49" charset="0"/>
              </a:rPr>
              <a:t>声明一个</a:t>
            </a:r>
            <a:r>
              <a:rPr lang="en-US" altLang="zh-CN" sz="2400" b="0" dirty="0">
                <a:solidFill>
                  <a:srgbClr val="008000"/>
                </a:solidFill>
                <a:effectLst/>
                <a:latin typeface="Consolas" panose="020B0609020204030204" pitchFamily="49" charset="0"/>
              </a:rPr>
              <a:t>double</a:t>
            </a:r>
            <a:r>
              <a:rPr lang="zh-CN" altLang="en-US" sz="2400" b="0" dirty="0">
                <a:solidFill>
                  <a:srgbClr val="008000"/>
                </a:solidFill>
                <a:effectLst/>
                <a:latin typeface="Consolas" panose="020B0609020204030204" pitchFamily="49" charset="0"/>
              </a:rPr>
              <a:t>变量</a:t>
            </a:r>
            <a:endParaRPr lang="zh-CN" altLang="en-US" sz="2400" b="0" dirty="0">
              <a:solidFill>
                <a:srgbClr val="000000"/>
              </a:solidFill>
              <a:effectLst/>
              <a:latin typeface="Consolas" panose="020B0609020204030204" pitchFamily="49" charset="0"/>
            </a:endParaRPr>
          </a:p>
          <a:p>
            <a:r>
              <a:rPr lang="zh-CN" altLang="en-US"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double</a:t>
            </a:r>
            <a:r>
              <a:rPr lang="en-US" altLang="zh-CN" sz="2400" b="0" dirty="0">
                <a:solidFill>
                  <a:srgbClr val="000000"/>
                </a:solidFill>
                <a:effectLst/>
                <a:latin typeface="Consolas" panose="020B0609020204030204" pitchFamily="49" charset="0"/>
              </a:rPr>
              <a:t> </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a:t>
            </a:r>
          </a:p>
          <a:p>
            <a:r>
              <a:rPr lang="en-US" altLang="zh-CN" sz="2400" b="0" dirty="0">
                <a:solidFill>
                  <a:srgbClr val="008000"/>
                </a:solidFill>
                <a:effectLst/>
                <a:latin typeface="Consolas" panose="020B0609020204030204" pitchFamily="49" charset="0"/>
              </a:rPr>
              <a:t>    // </a:t>
            </a:r>
            <a:r>
              <a:rPr lang="zh-CN" altLang="en-US" sz="2400" b="0" dirty="0">
                <a:solidFill>
                  <a:srgbClr val="008000"/>
                </a:solidFill>
                <a:effectLst/>
                <a:latin typeface="Consolas" panose="020B0609020204030204" pitchFamily="49" charset="0"/>
              </a:rPr>
              <a:t>隐式转换：将</a:t>
            </a:r>
            <a:r>
              <a:rPr lang="en-US" altLang="zh-CN" sz="2400" b="0" dirty="0">
                <a:solidFill>
                  <a:srgbClr val="008000"/>
                </a:solidFill>
                <a:effectLst/>
                <a:latin typeface="Consolas" panose="020B0609020204030204" pitchFamily="49" charset="0"/>
              </a:rPr>
              <a:t>int</a:t>
            </a:r>
            <a:r>
              <a:rPr lang="zh-CN" altLang="en-US" sz="2400" b="0" dirty="0">
                <a:solidFill>
                  <a:srgbClr val="008000"/>
                </a:solidFill>
                <a:effectLst/>
                <a:latin typeface="Consolas" panose="020B0609020204030204" pitchFamily="49" charset="0"/>
              </a:rPr>
              <a:t>值分配给</a:t>
            </a:r>
            <a:r>
              <a:rPr lang="en-US" altLang="zh-CN" sz="2400" b="0" dirty="0">
                <a:solidFill>
                  <a:srgbClr val="008000"/>
                </a:solidFill>
                <a:effectLst/>
                <a:latin typeface="Consolas" panose="020B0609020204030204" pitchFamily="49" charset="0"/>
              </a:rPr>
              <a:t>double</a:t>
            </a:r>
            <a:r>
              <a:rPr lang="zh-CN" altLang="en-US" sz="2400" b="0" dirty="0">
                <a:solidFill>
                  <a:srgbClr val="008000"/>
                </a:solidFill>
                <a:effectLst/>
                <a:latin typeface="Consolas" panose="020B0609020204030204" pitchFamily="49" charset="0"/>
              </a:rPr>
              <a:t>变量</a:t>
            </a:r>
            <a:endParaRPr lang="zh-CN" altLang="en-US" sz="2400" b="0" dirty="0">
              <a:solidFill>
                <a:srgbClr val="000000"/>
              </a:solidFill>
              <a:effectLst/>
              <a:latin typeface="Consolas" panose="020B0609020204030204" pitchFamily="49" charset="0"/>
            </a:endParaRPr>
          </a:p>
          <a:p>
            <a:r>
              <a:rPr lang="zh-CN" altLang="en-US" sz="2400" b="0" dirty="0">
                <a:solidFill>
                  <a:srgbClr val="000000"/>
                </a:solidFill>
                <a:effectLst/>
                <a:latin typeface="Consolas" panose="020B0609020204030204" pitchFamily="49" charset="0"/>
              </a:rPr>
              <a:t>    </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 = </a:t>
            </a:r>
            <a:r>
              <a:rPr lang="en-US" altLang="zh-CN" sz="2400" b="0" dirty="0" err="1">
                <a:solidFill>
                  <a:srgbClr val="000000"/>
                </a:solidFill>
                <a:effectLst/>
                <a:latin typeface="Consolas" panose="020B0609020204030204" pitchFamily="49" charset="0"/>
              </a:rPr>
              <a:t>num_int</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cout</a:t>
            </a:r>
            <a:r>
              <a:rPr lang="en-US" altLang="zh-CN" sz="2400" b="0" dirty="0">
                <a:solidFill>
                  <a:srgbClr val="000000"/>
                </a:solidFill>
                <a:effectLst/>
                <a:latin typeface="Consolas" panose="020B0609020204030204" pitchFamily="49" charset="0"/>
              </a:rPr>
              <a:t> &lt;&lt; </a:t>
            </a:r>
            <a:r>
              <a:rPr lang="en-US" altLang="zh-CN" sz="2400" b="0" dirty="0">
                <a:solidFill>
                  <a:srgbClr val="A31515"/>
                </a:solidFill>
                <a:effectLst/>
                <a:latin typeface="Consolas" panose="020B0609020204030204" pitchFamily="49" charset="0"/>
              </a:rPr>
              <a:t>"</a:t>
            </a:r>
            <a:r>
              <a:rPr lang="en-US" altLang="zh-CN" sz="2400" b="0" dirty="0" err="1">
                <a:solidFill>
                  <a:srgbClr val="A31515"/>
                </a:solidFill>
                <a:effectLst/>
                <a:latin typeface="Consolas" panose="020B0609020204030204" pitchFamily="49" charset="0"/>
              </a:rPr>
              <a:t>num_int</a:t>
            </a:r>
            <a:r>
              <a:rPr lang="en-US" altLang="zh-CN" sz="2400" b="0" dirty="0">
                <a:solidFill>
                  <a:srgbClr val="A31515"/>
                </a:solidFill>
                <a:effectLst/>
                <a:latin typeface="Consolas" panose="020B0609020204030204" pitchFamily="49" charset="0"/>
              </a:rPr>
              <a:t> = "</a:t>
            </a:r>
            <a:r>
              <a:rPr lang="en-US" altLang="zh-CN" sz="2400" b="0" dirty="0">
                <a:solidFill>
                  <a:srgbClr val="000000"/>
                </a:solidFill>
                <a:effectLst/>
                <a:latin typeface="Consolas" panose="020B0609020204030204" pitchFamily="49" charset="0"/>
              </a:rPr>
              <a:t> &lt;&lt; </a:t>
            </a:r>
            <a:r>
              <a:rPr lang="en-US" altLang="zh-CN" sz="2400" b="0" dirty="0" err="1">
                <a:solidFill>
                  <a:srgbClr val="000000"/>
                </a:solidFill>
                <a:effectLst/>
                <a:latin typeface="Consolas" panose="020B0609020204030204" pitchFamily="49" charset="0"/>
              </a:rPr>
              <a:t>num_int</a:t>
            </a:r>
            <a:r>
              <a:rPr lang="en-US" altLang="zh-CN" sz="2400" b="0" dirty="0">
                <a:solidFill>
                  <a:srgbClr val="000000"/>
                </a:solidFill>
                <a:effectLst/>
                <a:latin typeface="Consolas" panose="020B0609020204030204" pitchFamily="49" charset="0"/>
              </a:rPr>
              <a:t> &lt;&lt;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endl</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cout</a:t>
            </a:r>
            <a:r>
              <a:rPr lang="en-US" altLang="zh-CN" sz="2400" b="0" dirty="0">
                <a:solidFill>
                  <a:srgbClr val="000000"/>
                </a:solidFill>
                <a:effectLst/>
                <a:latin typeface="Consolas" panose="020B0609020204030204" pitchFamily="49" charset="0"/>
              </a:rPr>
              <a:t> &lt;&lt; </a:t>
            </a:r>
            <a:r>
              <a:rPr lang="en-US" altLang="zh-CN" sz="2400" b="0" dirty="0">
                <a:solidFill>
                  <a:srgbClr val="A31515"/>
                </a:solidFill>
                <a:effectLst/>
                <a:latin typeface="Consolas" panose="020B0609020204030204" pitchFamily="49" charset="0"/>
              </a:rPr>
              <a:t>"</a:t>
            </a:r>
            <a:r>
              <a:rPr lang="en-US" altLang="zh-CN" sz="2400" b="0" dirty="0" err="1">
                <a:solidFill>
                  <a:srgbClr val="A31515"/>
                </a:solidFill>
                <a:effectLst/>
                <a:latin typeface="Consolas" panose="020B0609020204030204" pitchFamily="49" charset="0"/>
              </a:rPr>
              <a:t>num_double</a:t>
            </a:r>
            <a:r>
              <a:rPr lang="en-US" altLang="zh-CN" sz="2400" b="0" dirty="0">
                <a:solidFill>
                  <a:srgbClr val="A31515"/>
                </a:solidFill>
                <a:effectLst/>
                <a:latin typeface="Consolas" panose="020B0609020204030204" pitchFamily="49" charset="0"/>
              </a:rPr>
              <a:t> = "</a:t>
            </a:r>
            <a:r>
              <a:rPr lang="en-US" altLang="zh-CN" sz="2400" b="0" dirty="0">
                <a:solidFill>
                  <a:srgbClr val="000000"/>
                </a:solidFill>
                <a:effectLst/>
                <a:latin typeface="Consolas" panose="020B0609020204030204" pitchFamily="49" charset="0"/>
              </a:rPr>
              <a:t> &lt;&lt; </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 &lt;&lt;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endl</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AF00DB"/>
                </a:solidFill>
                <a:effectLst/>
                <a:latin typeface="Consolas" panose="020B0609020204030204" pitchFamily="49" charset="0"/>
              </a:rPr>
              <a:t>return</a:t>
            </a:r>
            <a:r>
              <a:rPr lang="en-US" altLang="zh-CN" sz="2400" b="0" dirty="0">
                <a:solidFill>
                  <a:srgbClr val="000000"/>
                </a:solidFill>
                <a:effectLst/>
                <a:latin typeface="Consolas" panose="020B0609020204030204" pitchFamily="49" charset="0"/>
              </a:rPr>
              <a:t> </a:t>
            </a:r>
            <a:r>
              <a:rPr lang="en-US" altLang="zh-CN" sz="2400" b="0" dirty="0">
                <a:solidFill>
                  <a:srgbClr val="098658"/>
                </a:solidFill>
                <a:effectLst/>
                <a:latin typeface="Consolas" panose="020B0609020204030204" pitchFamily="49" charset="0"/>
              </a:rPr>
              <a:t>0</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12" name="图片 11">
            <a:extLst>
              <a:ext uri="{FF2B5EF4-FFF2-40B4-BE49-F238E27FC236}">
                <a16:creationId xmlns:a16="http://schemas.microsoft.com/office/drawing/2014/main" id="{DC5DDD88-68B2-059A-DF98-81D5E49867CA}"/>
              </a:ext>
            </a:extLst>
          </p:cNvPr>
          <p:cNvPicPr>
            <a:picLocks noChangeAspect="1"/>
          </p:cNvPicPr>
          <p:nvPr/>
        </p:nvPicPr>
        <p:blipFill>
          <a:blip r:embed="rId4"/>
          <a:stretch>
            <a:fillRect/>
          </a:stretch>
        </p:blipFill>
        <p:spPr>
          <a:xfrm>
            <a:off x="6737721" y="1906166"/>
            <a:ext cx="4790476" cy="1323810"/>
          </a:xfrm>
          <a:prstGeom prst="rect">
            <a:avLst/>
          </a:prstGeom>
        </p:spPr>
      </p:pic>
    </p:spTree>
    <p:extLst>
      <p:ext uri="{BB962C8B-B14F-4D97-AF65-F5344CB8AC3E}">
        <p14:creationId xmlns:p14="http://schemas.microsoft.com/office/powerpoint/2010/main" val="6725398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801314"/>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示例</a:t>
            </a:r>
            <a:r>
              <a:rPr lang="en-US" altLang="zh-CN" sz="2800" b="1" dirty="0">
                <a:solidFill>
                  <a:srgbClr val="000000"/>
                </a:solidFill>
                <a:latin typeface="Arial"/>
                <a:ea typeface="微软雅黑"/>
              </a:rPr>
              <a:t>2</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：自动从</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double</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转换为</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int</a:t>
            </a:r>
          </a:p>
          <a:p>
            <a:r>
              <a:rPr lang="en-US" altLang="zh-CN" sz="2400" b="0" dirty="0">
                <a:solidFill>
                  <a:srgbClr val="AF00DB"/>
                </a:solidFill>
                <a:effectLst/>
                <a:latin typeface="Consolas" panose="020B0609020204030204" pitchFamily="49" charset="0"/>
              </a:rPr>
              <a:t>#include</a:t>
            </a:r>
            <a:r>
              <a:rPr lang="en-US" altLang="zh-CN" sz="2400" b="0" dirty="0">
                <a:solidFill>
                  <a:srgbClr val="0000FF"/>
                </a:solidFill>
                <a:effectLst/>
                <a:latin typeface="Consolas" panose="020B0609020204030204" pitchFamily="49" charset="0"/>
              </a:rPr>
              <a:t> </a:t>
            </a:r>
            <a:r>
              <a:rPr lang="en-US" altLang="zh-CN" sz="2400" b="0" dirty="0">
                <a:solidFill>
                  <a:srgbClr val="A31515"/>
                </a:solidFill>
                <a:effectLst/>
                <a:latin typeface="Consolas" panose="020B0609020204030204" pitchFamily="49" charset="0"/>
              </a:rPr>
              <a:t>&lt;iostream&gt;</a:t>
            </a:r>
            <a:endParaRPr lang="en-US" altLang="zh-CN" sz="2400" b="0" dirty="0">
              <a:solidFill>
                <a:srgbClr val="000000"/>
              </a:solidFill>
              <a:effectLst/>
              <a:latin typeface="Consolas" panose="020B0609020204030204" pitchFamily="49" charset="0"/>
            </a:endParaRPr>
          </a:p>
          <a:p>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 </a:t>
            </a:r>
            <a:r>
              <a:rPr lang="en-US" altLang="zh-CN" sz="2400" b="0" dirty="0">
                <a:solidFill>
                  <a:srgbClr val="795E26"/>
                </a:solidFill>
                <a:effectLst/>
                <a:latin typeface="Consolas" panose="020B0609020204030204" pitchFamily="49" charset="0"/>
              </a:rPr>
              <a:t>main</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 </a:t>
            </a:r>
            <a:r>
              <a:rPr lang="en-US" altLang="zh-CN" sz="2400" b="0" dirty="0" err="1">
                <a:solidFill>
                  <a:srgbClr val="000000"/>
                </a:solidFill>
                <a:effectLst/>
                <a:latin typeface="Consolas" panose="020B0609020204030204" pitchFamily="49" charset="0"/>
              </a:rPr>
              <a:t>num_int</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double</a:t>
            </a:r>
            <a:r>
              <a:rPr lang="en-US" altLang="zh-CN" sz="2400" b="0" dirty="0">
                <a:solidFill>
                  <a:srgbClr val="000000"/>
                </a:solidFill>
                <a:effectLst/>
                <a:latin typeface="Consolas" panose="020B0609020204030204" pitchFamily="49" charset="0"/>
              </a:rPr>
              <a:t> </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 = </a:t>
            </a:r>
            <a:r>
              <a:rPr lang="en-US" altLang="zh-CN" sz="2400" b="0" dirty="0">
                <a:solidFill>
                  <a:srgbClr val="098658"/>
                </a:solidFill>
                <a:effectLst/>
                <a:latin typeface="Consolas" panose="020B0609020204030204" pitchFamily="49" charset="0"/>
              </a:rPr>
              <a:t>9.99</a:t>
            </a:r>
            <a:r>
              <a:rPr lang="en-US" altLang="zh-CN" sz="2400" b="0" dirty="0">
                <a:solidFill>
                  <a:srgbClr val="000000"/>
                </a:solidFill>
                <a:effectLst/>
                <a:latin typeface="Consolas" panose="020B0609020204030204" pitchFamily="49" charset="0"/>
              </a:rPr>
              <a:t>;</a:t>
            </a:r>
          </a:p>
          <a:p>
            <a:r>
              <a:rPr lang="en-US" altLang="zh-CN" sz="2400" b="0" dirty="0">
                <a:solidFill>
                  <a:srgbClr val="008000"/>
                </a:solidFill>
                <a:effectLst/>
                <a:latin typeface="Consolas" panose="020B0609020204030204" pitchFamily="49" charset="0"/>
              </a:rPr>
              <a:t>    // </a:t>
            </a:r>
            <a:r>
              <a:rPr lang="zh-CN" altLang="en-US" sz="2400" b="0" dirty="0">
                <a:solidFill>
                  <a:srgbClr val="008000"/>
                </a:solidFill>
                <a:effectLst/>
                <a:latin typeface="Consolas" panose="020B0609020204030204" pitchFamily="49" charset="0"/>
              </a:rPr>
              <a:t>隐式转换：将一个</a:t>
            </a:r>
            <a:r>
              <a:rPr lang="en-US" altLang="zh-CN" sz="2400" b="0" dirty="0">
                <a:solidFill>
                  <a:srgbClr val="008000"/>
                </a:solidFill>
                <a:effectLst/>
                <a:latin typeface="Consolas" panose="020B0609020204030204" pitchFamily="49" charset="0"/>
              </a:rPr>
              <a:t>double</a:t>
            </a:r>
            <a:r>
              <a:rPr lang="zh-CN" altLang="en-US" sz="2400" b="0" dirty="0">
                <a:solidFill>
                  <a:srgbClr val="008000"/>
                </a:solidFill>
                <a:effectLst/>
                <a:latin typeface="Consolas" panose="020B0609020204030204" pitchFamily="49" charset="0"/>
              </a:rPr>
              <a:t>值赋给一个</a:t>
            </a:r>
            <a:r>
              <a:rPr lang="en-US" altLang="zh-CN" sz="2400" b="0" dirty="0">
                <a:solidFill>
                  <a:srgbClr val="008000"/>
                </a:solidFill>
                <a:effectLst/>
                <a:latin typeface="Consolas" panose="020B0609020204030204" pitchFamily="49" charset="0"/>
              </a:rPr>
              <a:t>int</a:t>
            </a:r>
            <a:r>
              <a:rPr lang="zh-CN" altLang="en-US" sz="2400" b="0" dirty="0">
                <a:solidFill>
                  <a:srgbClr val="008000"/>
                </a:solidFill>
                <a:effectLst/>
                <a:latin typeface="Consolas" panose="020B0609020204030204" pitchFamily="49" charset="0"/>
              </a:rPr>
              <a:t>变量</a:t>
            </a:r>
            <a:endParaRPr lang="zh-CN" altLang="en-US" sz="2400" b="0" dirty="0">
              <a:solidFill>
                <a:srgbClr val="000000"/>
              </a:solidFill>
              <a:effectLst/>
              <a:latin typeface="Consolas" panose="020B0609020204030204" pitchFamily="49" charset="0"/>
            </a:endParaRPr>
          </a:p>
          <a:p>
            <a:r>
              <a:rPr lang="zh-CN" altLang="en-US" sz="2400" b="0" dirty="0">
                <a:solidFill>
                  <a:srgbClr val="000000"/>
                </a:solidFill>
                <a:effectLst/>
                <a:latin typeface="Consolas" panose="020B0609020204030204" pitchFamily="49" charset="0"/>
              </a:rPr>
              <a:t>    </a:t>
            </a:r>
            <a:r>
              <a:rPr lang="en-US" altLang="zh-CN" sz="2400" b="0" dirty="0" err="1">
                <a:solidFill>
                  <a:srgbClr val="000000"/>
                </a:solidFill>
                <a:effectLst/>
                <a:latin typeface="Consolas" panose="020B0609020204030204" pitchFamily="49" charset="0"/>
              </a:rPr>
              <a:t>num_int</a:t>
            </a:r>
            <a:r>
              <a:rPr lang="en-US" altLang="zh-CN" sz="2400" b="0" dirty="0">
                <a:solidFill>
                  <a:srgbClr val="000000"/>
                </a:solidFill>
                <a:effectLst/>
                <a:latin typeface="Consolas" panose="020B0609020204030204" pitchFamily="49" charset="0"/>
              </a:rPr>
              <a:t> = </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cout</a:t>
            </a:r>
            <a:r>
              <a:rPr lang="en-US" altLang="zh-CN" sz="2400" b="0" dirty="0">
                <a:solidFill>
                  <a:srgbClr val="000000"/>
                </a:solidFill>
                <a:effectLst/>
                <a:latin typeface="Consolas" panose="020B0609020204030204" pitchFamily="49" charset="0"/>
              </a:rPr>
              <a:t> &lt;&lt; </a:t>
            </a:r>
            <a:r>
              <a:rPr lang="en-US" altLang="zh-CN" sz="2400" b="0" dirty="0">
                <a:solidFill>
                  <a:srgbClr val="A31515"/>
                </a:solidFill>
                <a:effectLst/>
                <a:latin typeface="Consolas" panose="020B0609020204030204" pitchFamily="49" charset="0"/>
              </a:rPr>
              <a:t>"</a:t>
            </a:r>
            <a:r>
              <a:rPr lang="en-US" altLang="zh-CN" sz="2400" b="0" dirty="0" err="1">
                <a:solidFill>
                  <a:srgbClr val="A31515"/>
                </a:solidFill>
                <a:effectLst/>
                <a:latin typeface="Consolas" panose="020B0609020204030204" pitchFamily="49" charset="0"/>
              </a:rPr>
              <a:t>num_int</a:t>
            </a:r>
            <a:r>
              <a:rPr lang="en-US" altLang="zh-CN" sz="2400" b="0" dirty="0">
                <a:solidFill>
                  <a:srgbClr val="A31515"/>
                </a:solidFill>
                <a:effectLst/>
                <a:latin typeface="Consolas" panose="020B0609020204030204" pitchFamily="49" charset="0"/>
              </a:rPr>
              <a:t> = "</a:t>
            </a:r>
            <a:r>
              <a:rPr lang="en-US" altLang="zh-CN" sz="2400" b="0" dirty="0">
                <a:solidFill>
                  <a:srgbClr val="000000"/>
                </a:solidFill>
                <a:effectLst/>
                <a:latin typeface="Consolas" panose="020B0609020204030204" pitchFamily="49" charset="0"/>
              </a:rPr>
              <a:t> &lt;&lt; </a:t>
            </a:r>
            <a:r>
              <a:rPr lang="en-US" altLang="zh-CN" sz="2400" b="0" dirty="0" err="1">
                <a:solidFill>
                  <a:srgbClr val="000000"/>
                </a:solidFill>
                <a:effectLst/>
                <a:latin typeface="Consolas" panose="020B0609020204030204" pitchFamily="49" charset="0"/>
              </a:rPr>
              <a:t>num_int</a:t>
            </a:r>
            <a:r>
              <a:rPr lang="en-US" altLang="zh-CN" sz="2400" b="0" dirty="0">
                <a:solidFill>
                  <a:srgbClr val="000000"/>
                </a:solidFill>
                <a:effectLst/>
                <a:latin typeface="Consolas" panose="020B0609020204030204" pitchFamily="49" charset="0"/>
              </a:rPr>
              <a:t> &lt;&lt;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endl</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cout</a:t>
            </a:r>
            <a:r>
              <a:rPr lang="en-US" altLang="zh-CN" sz="2400" b="0" dirty="0">
                <a:solidFill>
                  <a:srgbClr val="000000"/>
                </a:solidFill>
                <a:effectLst/>
                <a:latin typeface="Consolas" panose="020B0609020204030204" pitchFamily="49" charset="0"/>
              </a:rPr>
              <a:t> &lt;&lt; </a:t>
            </a:r>
            <a:r>
              <a:rPr lang="en-US" altLang="zh-CN" sz="2400" b="0" dirty="0">
                <a:solidFill>
                  <a:srgbClr val="A31515"/>
                </a:solidFill>
                <a:effectLst/>
                <a:latin typeface="Consolas" panose="020B0609020204030204" pitchFamily="49" charset="0"/>
              </a:rPr>
              <a:t>"</a:t>
            </a:r>
            <a:r>
              <a:rPr lang="en-US" altLang="zh-CN" sz="2400" b="0" dirty="0" err="1">
                <a:solidFill>
                  <a:srgbClr val="A31515"/>
                </a:solidFill>
                <a:effectLst/>
                <a:latin typeface="Consolas" panose="020B0609020204030204" pitchFamily="49" charset="0"/>
              </a:rPr>
              <a:t>num_double</a:t>
            </a:r>
            <a:r>
              <a:rPr lang="en-US" altLang="zh-CN" sz="2400" b="0" dirty="0">
                <a:solidFill>
                  <a:srgbClr val="A31515"/>
                </a:solidFill>
                <a:effectLst/>
                <a:latin typeface="Consolas" panose="020B0609020204030204" pitchFamily="49" charset="0"/>
              </a:rPr>
              <a:t> = "</a:t>
            </a:r>
            <a:r>
              <a:rPr lang="en-US" altLang="zh-CN" sz="2400" b="0" dirty="0">
                <a:solidFill>
                  <a:srgbClr val="000000"/>
                </a:solidFill>
                <a:effectLst/>
                <a:latin typeface="Consolas" panose="020B0609020204030204" pitchFamily="49" charset="0"/>
              </a:rPr>
              <a:t> &lt;&lt; </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 &lt;&lt;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endl</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AF00DB"/>
                </a:solidFill>
                <a:effectLst/>
                <a:latin typeface="Consolas" panose="020B0609020204030204" pitchFamily="49" charset="0"/>
              </a:rPr>
              <a:t>return</a:t>
            </a:r>
            <a:r>
              <a:rPr lang="en-US" altLang="zh-CN" sz="2400" b="0" dirty="0">
                <a:solidFill>
                  <a:srgbClr val="000000"/>
                </a:solidFill>
                <a:effectLst/>
                <a:latin typeface="Consolas" panose="020B0609020204030204" pitchFamily="49" charset="0"/>
              </a:rPr>
              <a:t> </a:t>
            </a:r>
            <a:r>
              <a:rPr lang="en-US" altLang="zh-CN" sz="2400" b="0" dirty="0">
                <a:solidFill>
                  <a:srgbClr val="098658"/>
                </a:solidFill>
                <a:effectLst/>
                <a:latin typeface="Consolas" panose="020B0609020204030204" pitchFamily="49" charset="0"/>
              </a:rPr>
              <a:t>0</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a:t>
            </a:r>
          </a:p>
        </p:txBody>
      </p:sp>
      <p:pic>
        <p:nvPicPr>
          <p:cNvPr id="7" name="图片 6">
            <a:extLst>
              <a:ext uri="{FF2B5EF4-FFF2-40B4-BE49-F238E27FC236}">
                <a16:creationId xmlns:a16="http://schemas.microsoft.com/office/drawing/2014/main" id="{B1634159-A27C-F4A1-4F18-CFEDDDC43CDA}"/>
              </a:ext>
            </a:extLst>
          </p:cNvPr>
          <p:cNvPicPr>
            <a:picLocks noChangeAspect="1"/>
          </p:cNvPicPr>
          <p:nvPr/>
        </p:nvPicPr>
        <p:blipFill>
          <a:blip r:embed="rId4"/>
          <a:stretch>
            <a:fillRect/>
          </a:stretch>
        </p:blipFill>
        <p:spPr>
          <a:xfrm>
            <a:off x="5720487" y="1906166"/>
            <a:ext cx="5800000" cy="1314286"/>
          </a:xfrm>
          <a:prstGeom prst="rect">
            <a:avLst/>
          </a:prstGeom>
        </p:spPr>
      </p:pic>
    </p:spTree>
    <p:extLst>
      <p:ext uri="{BB962C8B-B14F-4D97-AF65-F5344CB8AC3E}">
        <p14:creationId xmlns:p14="http://schemas.microsoft.com/office/powerpoint/2010/main" val="19797242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6758485" cy="324717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转换期间的数据丢失（窄化转换）</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从上面的示例可以看出，从一种数据类型转换为另一种数据类型很容易导致数据丢失。当较大类型的数据转换为较小类型的数据时，会发生这种情况。</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 name="矩形 2">
            <a:extLst>
              <a:ext uri="{FF2B5EF4-FFF2-40B4-BE49-F238E27FC236}">
                <a16:creationId xmlns:a16="http://schemas.microsoft.com/office/drawing/2014/main" id="{A4DD3D4B-8027-9FCE-3A55-2B3EA079406B}"/>
              </a:ext>
            </a:extLst>
          </p:cNvPr>
          <p:cNvSpPr/>
          <p:nvPr/>
        </p:nvSpPr>
        <p:spPr>
          <a:xfrm>
            <a:off x="8195441" y="1367254"/>
            <a:ext cx="2656115" cy="409696"/>
          </a:xfrm>
          <a:prstGeom prst="rect">
            <a:avLst/>
          </a:prstGeom>
          <a:solidFill>
            <a:srgbClr val="6AB5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bg1"/>
                </a:solidFill>
              </a:rPr>
              <a:t>long double</a:t>
            </a:r>
            <a:endParaRPr lang="zh-CN" altLang="en-US" b="1" dirty="0">
              <a:solidFill>
                <a:schemeClr val="bg1"/>
              </a:solidFill>
            </a:endParaRPr>
          </a:p>
        </p:txBody>
      </p:sp>
      <p:sp>
        <p:nvSpPr>
          <p:cNvPr id="10" name="矩形 9">
            <a:extLst>
              <a:ext uri="{FF2B5EF4-FFF2-40B4-BE49-F238E27FC236}">
                <a16:creationId xmlns:a16="http://schemas.microsoft.com/office/drawing/2014/main" id="{B24762C0-0635-9B53-6193-55D42DE9167D}"/>
              </a:ext>
            </a:extLst>
          </p:cNvPr>
          <p:cNvSpPr/>
          <p:nvPr/>
        </p:nvSpPr>
        <p:spPr>
          <a:xfrm>
            <a:off x="8195441" y="1945497"/>
            <a:ext cx="2656115" cy="409696"/>
          </a:xfrm>
          <a:prstGeom prst="rect">
            <a:avLst/>
          </a:prstGeom>
          <a:solidFill>
            <a:srgbClr val="6AB5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bg1"/>
                </a:solidFill>
              </a:rPr>
              <a:t>double</a:t>
            </a:r>
            <a:endParaRPr lang="zh-CN" altLang="en-US" b="1" dirty="0">
              <a:solidFill>
                <a:schemeClr val="bg1"/>
              </a:solidFill>
            </a:endParaRPr>
          </a:p>
        </p:txBody>
      </p:sp>
      <p:sp>
        <p:nvSpPr>
          <p:cNvPr id="11" name="矩形 10">
            <a:extLst>
              <a:ext uri="{FF2B5EF4-FFF2-40B4-BE49-F238E27FC236}">
                <a16:creationId xmlns:a16="http://schemas.microsoft.com/office/drawing/2014/main" id="{6F2065FA-602F-243F-6783-4FDC26D061C1}"/>
              </a:ext>
            </a:extLst>
          </p:cNvPr>
          <p:cNvSpPr/>
          <p:nvPr/>
        </p:nvSpPr>
        <p:spPr>
          <a:xfrm>
            <a:off x="8195441" y="2523740"/>
            <a:ext cx="2656115" cy="409696"/>
          </a:xfrm>
          <a:prstGeom prst="rect">
            <a:avLst/>
          </a:prstGeom>
          <a:solidFill>
            <a:srgbClr val="6AB5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bg1"/>
                </a:solidFill>
              </a:rPr>
              <a:t>float</a:t>
            </a:r>
            <a:endParaRPr lang="zh-CN" altLang="en-US" b="1" dirty="0">
              <a:solidFill>
                <a:schemeClr val="bg1"/>
              </a:solidFill>
            </a:endParaRPr>
          </a:p>
        </p:txBody>
      </p:sp>
      <p:sp>
        <p:nvSpPr>
          <p:cNvPr id="12" name="矩形 11">
            <a:extLst>
              <a:ext uri="{FF2B5EF4-FFF2-40B4-BE49-F238E27FC236}">
                <a16:creationId xmlns:a16="http://schemas.microsoft.com/office/drawing/2014/main" id="{BAED8E7B-C8D9-9DD0-3AB3-2C3AA922BA4C}"/>
              </a:ext>
            </a:extLst>
          </p:cNvPr>
          <p:cNvSpPr/>
          <p:nvPr/>
        </p:nvSpPr>
        <p:spPr>
          <a:xfrm>
            <a:off x="8195441" y="3680226"/>
            <a:ext cx="2656115" cy="409696"/>
          </a:xfrm>
          <a:prstGeom prst="rect">
            <a:avLst/>
          </a:prstGeom>
          <a:solidFill>
            <a:srgbClr val="6AB5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bg1"/>
                </a:solidFill>
              </a:rPr>
              <a:t>long </a:t>
            </a:r>
            <a:r>
              <a:rPr lang="en-US" altLang="zh-CN" b="1" dirty="0" err="1">
                <a:solidFill>
                  <a:schemeClr val="bg1"/>
                </a:solidFill>
              </a:rPr>
              <a:t>long</a:t>
            </a:r>
            <a:endParaRPr lang="zh-CN" altLang="en-US" b="1" dirty="0">
              <a:solidFill>
                <a:schemeClr val="bg1"/>
              </a:solidFill>
            </a:endParaRPr>
          </a:p>
        </p:txBody>
      </p:sp>
      <p:sp>
        <p:nvSpPr>
          <p:cNvPr id="13" name="矩形 12">
            <a:extLst>
              <a:ext uri="{FF2B5EF4-FFF2-40B4-BE49-F238E27FC236}">
                <a16:creationId xmlns:a16="http://schemas.microsoft.com/office/drawing/2014/main" id="{0F93FEAF-BBDD-8BDC-46CF-41F896993198}"/>
              </a:ext>
            </a:extLst>
          </p:cNvPr>
          <p:cNvSpPr/>
          <p:nvPr/>
        </p:nvSpPr>
        <p:spPr>
          <a:xfrm>
            <a:off x="8195441" y="4258469"/>
            <a:ext cx="2656115" cy="409696"/>
          </a:xfrm>
          <a:prstGeom prst="rect">
            <a:avLst/>
          </a:prstGeom>
          <a:solidFill>
            <a:srgbClr val="6AB5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bg1"/>
                </a:solidFill>
              </a:rPr>
              <a:t>unsigned long</a:t>
            </a:r>
            <a:endParaRPr lang="zh-CN" altLang="en-US" b="1" dirty="0">
              <a:solidFill>
                <a:schemeClr val="bg1"/>
              </a:solidFill>
            </a:endParaRPr>
          </a:p>
        </p:txBody>
      </p:sp>
      <p:sp>
        <p:nvSpPr>
          <p:cNvPr id="14" name="矩形 13">
            <a:extLst>
              <a:ext uri="{FF2B5EF4-FFF2-40B4-BE49-F238E27FC236}">
                <a16:creationId xmlns:a16="http://schemas.microsoft.com/office/drawing/2014/main" id="{02BB71F3-6757-BF87-A687-CDE5909E66CA}"/>
              </a:ext>
            </a:extLst>
          </p:cNvPr>
          <p:cNvSpPr/>
          <p:nvPr/>
        </p:nvSpPr>
        <p:spPr>
          <a:xfrm>
            <a:off x="8195441" y="4836712"/>
            <a:ext cx="2656115" cy="409696"/>
          </a:xfrm>
          <a:prstGeom prst="rect">
            <a:avLst/>
          </a:prstGeom>
          <a:solidFill>
            <a:srgbClr val="6AB5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bg1"/>
                </a:solidFill>
              </a:rPr>
              <a:t>long</a:t>
            </a:r>
            <a:endParaRPr lang="zh-CN" altLang="en-US" b="1" dirty="0">
              <a:solidFill>
                <a:schemeClr val="bg1"/>
              </a:solidFill>
            </a:endParaRPr>
          </a:p>
        </p:txBody>
      </p:sp>
      <p:sp>
        <p:nvSpPr>
          <p:cNvPr id="15" name="矩形 14">
            <a:extLst>
              <a:ext uri="{FF2B5EF4-FFF2-40B4-BE49-F238E27FC236}">
                <a16:creationId xmlns:a16="http://schemas.microsoft.com/office/drawing/2014/main" id="{8B92C730-506D-3A43-5779-A855CA95C590}"/>
              </a:ext>
            </a:extLst>
          </p:cNvPr>
          <p:cNvSpPr/>
          <p:nvPr/>
        </p:nvSpPr>
        <p:spPr>
          <a:xfrm>
            <a:off x="8195441" y="5414955"/>
            <a:ext cx="2656115" cy="409696"/>
          </a:xfrm>
          <a:prstGeom prst="rect">
            <a:avLst/>
          </a:prstGeom>
          <a:solidFill>
            <a:srgbClr val="6AB5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bg1"/>
                </a:solidFill>
              </a:rPr>
              <a:t>unsigned [int]</a:t>
            </a:r>
            <a:endParaRPr lang="zh-CN" altLang="en-US" b="1" dirty="0">
              <a:solidFill>
                <a:schemeClr val="bg1"/>
              </a:solidFill>
            </a:endParaRPr>
          </a:p>
        </p:txBody>
      </p:sp>
      <p:sp>
        <p:nvSpPr>
          <p:cNvPr id="16" name="矩形 15">
            <a:extLst>
              <a:ext uri="{FF2B5EF4-FFF2-40B4-BE49-F238E27FC236}">
                <a16:creationId xmlns:a16="http://schemas.microsoft.com/office/drawing/2014/main" id="{AA0B5BFF-275B-1F16-F03F-5EFA1BADABF7}"/>
              </a:ext>
            </a:extLst>
          </p:cNvPr>
          <p:cNvSpPr/>
          <p:nvPr/>
        </p:nvSpPr>
        <p:spPr>
          <a:xfrm>
            <a:off x="8195441" y="5993201"/>
            <a:ext cx="2656115" cy="409696"/>
          </a:xfrm>
          <a:prstGeom prst="rect">
            <a:avLst/>
          </a:prstGeom>
          <a:solidFill>
            <a:srgbClr val="6AB5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bg1"/>
                </a:solidFill>
              </a:rPr>
              <a:t>int</a:t>
            </a:r>
            <a:endParaRPr lang="zh-CN" altLang="en-US" b="1" dirty="0">
              <a:solidFill>
                <a:schemeClr val="bg1"/>
              </a:solidFill>
            </a:endParaRPr>
          </a:p>
        </p:txBody>
      </p:sp>
      <p:sp>
        <p:nvSpPr>
          <p:cNvPr id="17" name="矩形 16">
            <a:extLst>
              <a:ext uri="{FF2B5EF4-FFF2-40B4-BE49-F238E27FC236}">
                <a16:creationId xmlns:a16="http://schemas.microsoft.com/office/drawing/2014/main" id="{C91C3C64-4125-CEB4-70AD-58C1985731DA}"/>
              </a:ext>
            </a:extLst>
          </p:cNvPr>
          <p:cNvSpPr/>
          <p:nvPr/>
        </p:nvSpPr>
        <p:spPr>
          <a:xfrm>
            <a:off x="8195441" y="3101983"/>
            <a:ext cx="2656115" cy="409696"/>
          </a:xfrm>
          <a:prstGeom prst="rect">
            <a:avLst/>
          </a:prstGeom>
          <a:solidFill>
            <a:srgbClr val="6AB5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solidFill>
                  <a:schemeClr val="bg1"/>
                </a:solidFill>
              </a:rPr>
              <a:t>unsigned long </a:t>
            </a:r>
            <a:r>
              <a:rPr lang="en-US" altLang="zh-CN" b="1" dirty="0" err="1">
                <a:solidFill>
                  <a:schemeClr val="bg1"/>
                </a:solidFill>
              </a:rPr>
              <a:t>long</a:t>
            </a:r>
            <a:endParaRPr lang="zh-CN" altLang="en-US" b="1" dirty="0">
              <a:solidFill>
                <a:schemeClr val="bg1"/>
              </a:solidFill>
            </a:endParaRPr>
          </a:p>
        </p:txBody>
      </p:sp>
      <p:cxnSp>
        <p:nvCxnSpPr>
          <p:cNvPr id="19" name="直接箭头连接符 18">
            <a:extLst>
              <a:ext uri="{FF2B5EF4-FFF2-40B4-BE49-F238E27FC236}">
                <a16:creationId xmlns:a16="http://schemas.microsoft.com/office/drawing/2014/main" id="{577FE81E-BD49-0517-6495-6313BCA28C3F}"/>
              </a:ext>
            </a:extLst>
          </p:cNvPr>
          <p:cNvCxnSpPr>
            <a:stCxn id="3" idx="2"/>
            <a:endCxn id="10" idx="0"/>
          </p:cNvCxnSpPr>
          <p:nvPr/>
        </p:nvCxnSpPr>
        <p:spPr>
          <a:xfrm>
            <a:off x="9523499" y="1776950"/>
            <a:ext cx="0" cy="168547"/>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21" name="直接箭头连接符 20">
            <a:extLst>
              <a:ext uri="{FF2B5EF4-FFF2-40B4-BE49-F238E27FC236}">
                <a16:creationId xmlns:a16="http://schemas.microsoft.com/office/drawing/2014/main" id="{DBF3EA64-26BD-E907-9FD7-BDC8A2190A05}"/>
              </a:ext>
            </a:extLst>
          </p:cNvPr>
          <p:cNvCxnSpPr>
            <a:stCxn id="10" idx="2"/>
            <a:endCxn id="11" idx="0"/>
          </p:cNvCxnSpPr>
          <p:nvPr/>
        </p:nvCxnSpPr>
        <p:spPr>
          <a:xfrm>
            <a:off x="9523499" y="2355193"/>
            <a:ext cx="0" cy="168547"/>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23" name="直接箭头连接符 22">
            <a:extLst>
              <a:ext uri="{FF2B5EF4-FFF2-40B4-BE49-F238E27FC236}">
                <a16:creationId xmlns:a16="http://schemas.microsoft.com/office/drawing/2014/main" id="{AB6EC106-F1B7-F6B5-429F-1590262689B7}"/>
              </a:ext>
            </a:extLst>
          </p:cNvPr>
          <p:cNvCxnSpPr>
            <a:stCxn id="11" idx="2"/>
            <a:endCxn id="17" idx="0"/>
          </p:cNvCxnSpPr>
          <p:nvPr/>
        </p:nvCxnSpPr>
        <p:spPr>
          <a:xfrm>
            <a:off x="9523499" y="2933436"/>
            <a:ext cx="0" cy="168547"/>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25" name="直接箭头连接符 24">
            <a:extLst>
              <a:ext uri="{FF2B5EF4-FFF2-40B4-BE49-F238E27FC236}">
                <a16:creationId xmlns:a16="http://schemas.microsoft.com/office/drawing/2014/main" id="{447C6989-A640-370C-B71A-B7AA8439F6D9}"/>
              </a:ext>
            </a:extLst>
          </p:cNvPr>
          <p:cNvCxnSpPr>
            <a:stCxn id="17" idx="2"/>
            <a:endCxn id="12" idx="0"/>
          </p:cNvCxnSpPr>
          <p:nvPr/>
        </p:nvCxnSpPr>
        <p:spPr>
          <a:xfrm>
            <a:off x="9523499" y="3511679"/>
            <a:ext cx="0" cy="168547"/>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27" name="直接箭头连接符 26">
            <a:extLst>
              <a:ext uri="{FF2B5EF4-FFF2-40B4-BE49-F238E27FC236}">
                <a16:creationId xmlns:a16="http://schemas.microsoft.com/office/drawing/2014/main" id="{6F6F23B2-83AC-201F-70EE-EC8392A28542}"/>
              </a:ext>
            </a:extLst>
          </p:cNvPr>
          <p:cNvCxnSpPr>
            <a:stCxn id="12" idx="2"/>
            <a:endCxn id="13" idx="0"/>
          </p:cNvCxnSpPr>
          <p:nvPr/>
        </p:nvCxnSpPr>
        <p:spPr>
          <a:xfrm>
            <a:off x="9523499" y="4089922"/>
            <a:ext cx="0" cy="168547"/>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29" name="直接箭头连接符 28">
            <a:extLst>
              <a:ext uri="{FF2B5EF4-FFF2-40B4-BE49-F238E27FC236}">
                <a16:creationId xmlns:a16="http://schemas.microsoft.com/office/drawing/2014/main" id="{B704B069-648C-FC6B-EE92-9B05FA209687}"/>
              </a:ext>
            </a:extLst>
          </p:cNvPr>
          <p:cNvCxnSpPr>
            <a:stCxn id="13" idx="2"/>
            <a:endCxn id="14" idx="0"/>
          </p:cNvCxnSpPr>
          <p:nvPr/>
        </p:nvCxnSpPr>
        <p:spPr>
          <a:xfrm>
            <a:off x="9523499" y="4668165"/>
            <a:ext cx="0" cy="168547"/>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1" name="直接箭头连接符 30">
            <a:extLst>
              <a:ext uri="{FF2B5EF4-FFF2-40B4-BE49-F238E27FC236}">
                <a16:creationId xmlns:a16="http://schemas.microsoft.com/office/drawing/2014/main" id="{709F886E-9DA7-EB29-274E-CA58C6EEF8F2}"/>
              </a:ext>
            </a:extLst>
          </p:cNvPr>
          <p:cNvCxnSpPr>
            <a:stCxn id="14" idx="2"/>
            <a:endCxn id="15" idx="0"/>
          </p:cNvCxnSpPr>
          <p:nvPr/>
        </p:nvCxnSpPr>
        <p:spPr>
          <a:xfrm>
            <a:off x="9523499" y="5246408"/>
            <a:ext cx="0" cy="168547"/>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3" name="直接箭头连接符 32">
            <a:extLst>
              <a:ext uri="{FF2B5EF4-FFF2-40B4-BE49-F238E27FC236}">
                <a16:creationId xmlns:a16="http://schemas.microsoft.com/office/drawing/2014/main" id="{BC7295B5-C241-5A39-E95E-C22605AE33D7}"/>
              </a:ext>
            </a:extLst>
          </p:cNvPr>
          <p:cNvCxnSpPr>
            <a:stCxn id="15" idx="2"/>
            <a:endCxn id="16" idx="0"/>
          </p:cNvCxnSpPr>
          <p:nvPr/>
        </p:nvCxnSpPr>
        <p:spPr>
          <a:xfrm>
            <a:off x="9523499" y="5824651"/>
            <a:ext cx="0" cy="16855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4" name="直接箭头连接符 33">
            <a:extLst>
              <a:ext uri="{FF2B5EF4-FFF2-40B4-BE49-F238E27FC236}">
                <a16:creationId xmlns:a16="http://schemas.microsoft.com/office/drawing/2014/main" id="{A83D3215-8BF9-3527-D50F-AA5CF00C312D}"/>
              </a:ext>
            </a:extLst>
          </p:cNvPr>
          <p:cNvCxnSpPr>
            <a:cxnSpLocks/>
          </p:cNvCxnSpPr>
          <p:nvPr/>
        </p:nvCxnSpPr>
        <p:spPr>
          <a:xfrm>
            <a:off x="7847081" y="1367254"/>
            <a:ext cx="0" cy="5035643"/>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C7315461-575C-FBE4-24FE-8022E4846606}"/>
              </a:ext>
            </a:extLst>
          </p:cNvPr>
          <p:cNvCxnSpPr>
            <a:cxnSpLocks/>
          </p:cNvCxnSpPr>
          <p:nvPr/>
        </p:nvCxnSpPr>
        <p:spPr>
          <a:xfrm flipV="1">
            <a:off x="11199916" y="1367254"/>
            <a:ext cx="0" cy="5035643"/>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42" name="文本框 41">
            <a:extLst>
              <a:ext uri="{FF2B5EF4-FFF2-40B4-BE49-F238E27FC236}">
                <a16:creationId xmlns:a16="http://schemas.microsoft.com/office/drawing/2014/main" id="{84BBC478-1762-C369-AE91-9D78DD722D6C}"/>
              </a:ext>
            </a:extLst>
          </p:cNvPr>
          <p:cNvSpPr txBox="1"/>
          <p:nvPr/>
        </p:nvSpPr>
        <p:spPr>
          <a:xfrm>
            <a:off x="8195445" y="1028700"/>
            <a:ext cx="2656111" cy="338554"/>
          </a:xfrm>
          <a:prstGeom prst="rect">
            <a:avLst/>
          </a:prstGeom>
          <a:noFill/>
        </p:spPr>
        <p:txBody>
          <a:bodyPr wrap="square" rtlCol="0">
            <a:spAutoFit/>
          </a:bodyPr>
          <a:lstStyle/>
          <a:p>
            <a:pPr algn="ctr"/>
            <a:r>
              <a:rPr lang="en-US" altLang="zh-CN" sz="1600" dirty="0"/>
              <a:t>Higher Data Type</a:t>
            </a:r>
            <a:endParaRPr lang="zh-CN" altLang="en-US" sz="1600" dirty="0"/>
          </a:p>
        </p:txBody>
      </p:sp>
      <p:sp>
        <p:nvSpPr>
          <p:cNvPr id="43" name="文本框 42">
            <a:extLst>
              <a:ext uri="{FF2B5EF4-FFF2-40B4-BE49-F238E27FC236}">
                <a16:creationId xmlns:a16="http://schemas.microsoft.com/office/drawing/2014/main" id="{4BE3122A-8488-ED5B-9C7F-86571FF92AD3}"/>
              </a:ext>
            </a:extLst>
          </p:cNvPr>
          <p:cNvSpPr txBox="1"/>
          <p:nvPr/>
        </p:nvSpPr>
        <p:spPr>
          <a:xfrm>
            <a:off x="8195445" y="6402170"/>
            <a:ext cx="2656111" cy="338554"/>
          </a:xfrm>
          <a:prstGeom prst="rect">
            <a:avLst/>
          </a:prstGeom>
          <a:noFill/>
        </p:spPr>
        <p:txBody>
          <a:bodyPr wrap="square" rtlCol="0">
            <a:spAutoFit/>
          </a:bodyPr>
          <a:lstStyle/>
          <a:p>
            <a:pPr algn="ctr"/>
            <a:r>
              <a:rPr lang="en-US" altLang="zh-CN" sz="1600" dirty="0"/>
              <a:t>Lower Data Type</a:t>
            </a:r>
            <a:endParaRPr lang="zh-CN" altLang="en-US" sz="1600" dirty="0"/>
          </a:p>
        </p:txBody>
      </p:sp>
      <p:sp>
        <p:nvSpPr>
          <p:cNvPr id="44" name="文本框 43">
            <a:extLst>
              <a:ext uri="{FF2B5EF4-FFF2-40B4-BE49-F238E27FC236}">
                <a16:creationId xmlns:a16="http://schemas.microsoft.com/office/drawing/2014/main" id="{A31B7631-48B1-A8A6-0426-18F95CDF595E}"/>
              </a:ext>
            </a:extLst>
          </p:cNvPr>
          <p:cNvSpPr txBox="1"/>
          <p:nvPr/>
        </p:nvSpPr>
        <p:spPr>
          <a:xfrm rot="5400000">
            <a:off x="5165249" y="3715437"/>
            <a:ext cx="5034913" cy="338554"/>
          </a:xfrm>
          <a:prstGeom prst="rect">
            <a:avLst/>
          </a:prstGeom>
          <a:noFill/>
        </p:spPr>
        <p:txBody>
          <a:bodyPr wrap="square" rtlCol="0">
            <a:spAutoFit/>
          </a:bodyPr>
          <a:lstStyle/>
          <a:p>
            <a:pPr algn="ctr"/>
            <a:r>
              <a:rPr lang="en-US" altLang="zh-CN" sz="1600" dirty="0"/>
              <a:t>Data Loss</a:t>
            </a:r>
            <a:endParaRPr lang="zh-CN" altLang="en-US" sz="1600" dirty="0"/>
          </a:p>
        </p:txBody>
      </p:sp>
      <p:sp>
        <p:nvSpPr>
          <p:cNvPr id="45" name="文本框 44">
            <a:extLst>
              <a:ext uri="{FF2B5EF4-FFF2-40B4-BE49-F238E27FC236}">
                <a16:creationId xmlns:a16="http://schemas.microsoft.com/office/drawing/2014/main" id="{E1CA5522-0817-6333-FF85-472586A96348}"/>
              </a:ext>
            </a:extLst>
          </p:cNvPr>
          <p:cNvSpPr txBox="1"/>
          <p:nvPr/>
        </p:nvSpPr>
        <p:spPr>
          <a:xfrm rot="16200000">
            <a:off x="8833752" y="3715435"/>
            <a:ext cx="5034916" cy="338554"/>
          </a:xfrm>
          <a:prstGeom prst="rect">
            <a:avLst/>
          </a:prstGeom>
          <a:noFill/>
        </p:spPr>
        <p:txBody>
          <a:bodyPr wrap="square" rtlCol="0">
            <a:spAutoFit/>
          </a:bodyPr>
          <a:lstStyle/>
          <a:p>
            <a:pPr algn="ctr"/>
            <a:r>
              <a:rPr lang="en-US" altLang="zh-CN" sz="1600" dirty="0"/>
              <a:t>No Data Loss</a:t>
            </a:r>
            <a:endParaRPr lang="zh-CN" altLang="en-US" sz="1600" dirty="0"/>
          </a:p>
        </p:txBody>
      </p:sp>
    </p:spTree>
    <p:extLst>
      <p:ext uri="{BB962C8B-B14F-4D97-AF65-F5344CB8AC3E}">
        <p14:creationId xmlns:p14="http://schemas.microsoft.com/office/powerpoint/2010/main" val="1762070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mn-ea"/>
                <a:ea typeface="+mn-ea"/>
              </a:rPr>
              <a:t>IEEE754 –</a:t>
            </a:r>
            <a:r>
              <a:rPr lang="zh-CN" altLang="en-US" sz="3600" dirty="0">
                <a:latin typeface="+mn-ea"/>
                <a:ea typeface="+mn-ea"/>
              </a:rPr>
              <a:t> 浮点数统一标准</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5F89378-4CD6-71CC-F13D-F0E6CED6637D}"/>
              </a:ext>
            </a:extLst>
          </p:cNvPr>
          <p:cNvSpPr txBox="1"/>
          <p:nvPr/>
        </p:nvSpPr>
        <p:spPr>
          <a:xfrm>
            <a:off x="669922" y="1143557"/>
            <a:ext cx="10850563" cy="131382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800" i="0" u="none" strike="noStrike" kern="1200" cap="none" spc="0" normalizeH="0" baseline="0" noProof="0" dirty="0">
                <a:ln>
                  <a:noFill/>
                </a:ln>
                <a:effectLst/>
                <a:highlight>
                  <a:srgbClr val="FFFFFF"/>
                </a:highlight>
                <a:uLnTx/>
                <a:uFillTx/>
                <a:latin typeface="+mn-ea"/>
              </a:rPr>
              <a:t>一个浮点数（</a:t>
            </a:r>
            <a:r>
              <a:rPr kumimoji="0" lang="en" altLang="zh-CN" sz="2800" i="0" u="none" strike="noStrike" kern="1200" cap="none" spc="0" normalizeH="0" baseline="0" noProof="0" dirty="0">
                <a:ln>
                  <a:noFill/>
                </a:ln>
                <a:effectLst/>
                <a:highlight>
                  <a:srgbClr val="FFFFFF"/>
                </a:highlight>
                <a:uLnTx/>
                <a:uFillTx/>
                <a:latin typeface="+mn-ea"/>
              </a:rPr>
              <a:t>Floating Point Number</a:t>
            </a:r>
            <a:r>
              <a:rPr kumimoji="0" lang="zh-CN" altLang="en" sz="2800" i="0" u="none" strike="noStrike" kern="1200" cap="none" spc="0" normalizeH="0" baseline="0" noProof="0" dirty="0">
                <a:ln>
                  <a:noFill/>
                </a:ln>
                <a:effectLst/>
                <a:highlight>
                  <a:srgbClr val="FFFFFF"/>
                </a:highlight>
                <a:uLnTx/>
                <a:uFillTx/>
                <a:latin typeface="+mn-ea"/>
              </a:rPr>
              <a:t>）</a:t>
            </a:r>
            <a:r>
              <a:rPr kumimoji="0" lang="zh-CN" altLang="en-US" sz="2800" i="0" u="none" strike="noStrike" kern="1200" cap="none" spc="0" normalizeH="0" baseline="0" noProof="0" dirty="0">
                <a:ln>
                  <a:noFill/>
                </a:ln>
                <a:effectLst/>
                <a:highlight>
                  <a:srgbClr val="FFFFFF"/>
                </a:highlight>
                <a:uLnTx/>
                <a:uFillTx/>
                <a:latin typeface="+mn-ea"/>
              </a:rPr>
              <a:t>由三个基本成分构成：符号（</a:t>
            </a:r>
            <a:r>
              <a:rPr kumimoji="0" lang="en" altLang="zh-CN" sz="2800" i="0" u="none" strike="noStrike" kern="1200" cap="none" spc="0" normalizeH="0" baseline="0" noProof="0" dirty="0">
                <a:ln>
                  <a:noFill/>
                </a:ln>
                <a:effectLst/>
                <a:highlight>
                  <a:srgbClr val="FFFFFF"/>
                </a:highlight>
                <a:uLnTx/>
                <a:uFillTx/>
                <a:latin typeface="+mn-ea"/>
              </a:rPr>
              <a:t>Sign</a:t>
            </a:r>
            <a:r>
              <a:rPr kumimoji="0" lang="zh-CN" altLang="en" sz="2800" i="0" u="none" strike="noStrike" kern="1200" cap="none" spc="0" normalizeH="0" baseline="0" noProof="0" dirty="0">
                <a:ln>
                  <a:noFill/>
                </a:ln>
                <a:effectLst/>
                <a:highlight>
                  <a:srgbClr val="FFFFFF"/>
                </a:highlight>
                <a:uLnTx/>
                <a:uFillTx/>
                <a:latin typeface="+mn-ea"/>
              </a:rPr>
              <a:t>）、</a:t>
            </a:r>
            <a:r>
              <a:rPr kumimoji="0" lang="zh-CN" altLang="en-US" sz="2800" i="0" u="none" strike="noStrike" kern="1200" cap="none" spc="0" normalizeH="0" baseline="0" noProof="0" dirty="0">
                <a:ln>
                  <a:noFill/>
                </a:ln>
                <a:effectLst/>
                <a:highlight>
                  <a:srgbClr val="FFFFFF"/>
                </a:highlight>
                <a:uLnTx/>
                <a:uFillTx/>
                <a:latin typeface="+mn-ea"/>
              </a:rPr>
              <a:t>阶码（</a:t>
            </a:r>
            <a:r>
              <a:rPr kumimoji="0" lang="en" altLang="zh-CN" sz="2800" i="0" u="none" strike="noStrike" kern="1200" cap="none" spc="0" normalizeH="0" baseline="0" noProof="0" dirty="0">
                <a:ln>
                  <a:noFill/>
                </a:ln>
                <a:effectLst/>
                <a:highlight>
                  <a:srgbClr val="FFFFFF"/>
                </a:highlight>
                <a:uLnTx/>
                <a:uFillTx/>
                <a:latin typeface="+mn-ea"/>
              </a:rPr>
              <a:t>Exponent</a:t>
            </a:r>
            <a:r>
              <a:rPr kumimoji="0" lang="zh-CN" altLang="en" sz="2800" i="0" u="none" strike="noStrike" kern="1200" cap="none" spc="0" normalizeH="0" baseline="0" noProof="0" dirty="0">
                <a:ln>
                  <a:noFill/>
                </a:ln>
                <a:effectLst/>
                <a:highlight>
                  <a:srgbClr val="FFFFFF"/>
                </a:highlight>
                <a:uLnTx/>
                <a:uFillTx/>
                <a:latin typeface="+mn-ea"/>
              </a:rPr>
              <a:t>）</a:t>
            </a:r>
            <a:r>
              <a:rPr lang="zh-CN" altLang="en-US" sz="2800" dirty="0">
                <a:highlight>
                  <a:srgbClr val="FFFFFF"/>
                </a:highlight>
                <a:latin typeface="+mn-ea"/>
              </a:rPr>
              <a:t>、</a:t>
            </a:r>
            <a:r>
              <a:rPr kumimoji="0" lang="zh-CN" altLang="en-US" sz="2800" i="0" u="none" strike="noStrike" kern="1200" cap="none" spc="0" normalizeH="0" baseline="0" noProof="0" dirty="0">
                <a:ln>
                  <a:noFill/>
                </a:ln>
                <a:effectLst/>
                <a:highlight>
                  <a:srgbClr val="FFFFFF"/>
                </a:highlight>
                <a:uLnTx/>
                <a:uFillTx/>
                <a:latin typeface="+mn-ea"/>
              </a:rPr>
              <a:t>尾数（</a:t>
            </a:r>
            <a:r>
              <a:rPr kumimoji="0" lang="en" altLang="zh-CN" sz="2800" i="0" u="none" strike="noStrike" kern="1200" cap="none" spc="0" normalizeH="0" baseline="0" noProof="0" dirty="0">
                <a:ln>
                  <a:noFill/>
                </a:ln>
                <a:effectLst/>
                <a:highlight>
                  <a:srgbClr val="FFFFFF"/>
                </a:highlight>
                <a:uLnTx/>
                <a:uFillTx/>
                <a:latin typeface="+mn-ea"/>
              </a:rPr>
              <a:t>Mantissa</a:t>
            </a:r>
            <a:r>
              <a:rPr kumimoji="0" lang="zh-CN" altLang="en" sz="2800" i="0" u="none" strike="noStrike" kern="1200" cap="none" spc="0" normalizeH="0" baseline="0" noProof="0" dirty="0">
                <a:ln>
                  <a:noFill/>
                </a:ln>
                <a:effectLst/>
                <a:highlight>
                  <a:srgbClr val="FFFFFF"/>
                </a:highlight>
                <a:uLnTx/>
                <a:uFillTx/>
                <a:latin typeface="+mn-ea"/>
              </a:rPr>
              <a:t>）。</a:t>
            </a:r>
            <a:endParaRPr kumimoji="0" lang="zh-CN" altLang="en-US" sz="2800" i="0" u="none" strike="noStrike" kern="1200" cap="none" spc="0" normalizeH="0" baseline="0" noProof="0" dirty="0">
              <a:ln>
                <a:noFill/>
              </a:ln>
              <a:effectLst/>
              <a:uLnTx/>
              <a:uFillTx/>
              <a:latin typeface="+mn-ea"/>
            </a:endParaRPr>
          </a:p>
        </p:txBody>
      </p:sp>
      <p:pic>
        <p:nvPicPr>
          <p:cNvPr id="13" name="图片 12">
            <a:extLst>
              <a:ext uri="{FF2B5EF4-FFF2-40B4-BE49-F238E27FC236}">
                <a16:creationId xmlns:a16="http://schemas.microsoft.com/office/drawing/2014/main" id="{A5F05E8D-E59B-C3C0-B83E-8113CAA12C77}"/>
              </a:ext>
            </a:extLst>
          </p:cNvPr>
          <p:cNvPicPr>
            <a:picLocks noChangeAspect="1"/>
          </p:cNvPicPr>
          <p:nvPr/>
        </p:nvPicPr>
        <p:blipFill rotWithShape="1">
          <a:blip r:embed="rId4">
            <a:extLst>
              <a:ext uri="{28A0092B-C50C-407E-A947-70E740481C1C}">
                <a14:useLocalDpi xmlns:a14="http://schemas.microsoft.com/office/drawing/2010/main" val="0"/>
              </a:ext>
            </a:extLst>
          </a:blip>
          <a:srcRect l="2663" t="8906" r="4820" b="16196"/>
          <a:stretch/>
        </p:blipFill>
        <p:spPr>
          <a:xfrm>
            <a:off x="1522405" y="2877717"/>
            <a:ext cx="9145596" cy="1522906"/>
          </a:xfrm>
          <a:prstGeom prst="rect">
            <a:avLst/>
          </a:prstGeom>
        </p:spPr>
      </p:pic>
      <p:pic>
        <p:nvPicPr>
          <p:cNvPr id="15" name="图片 14">
            <a:extLst>
              <a:ext uri="{FF2B5EF4-FFF2-40B4-BE49-F238E27FC236}">
                <a16:creationId xmlns:a16="http://schemas.microsoft.com/office/drawing/2014/main" id="{F47D1242-14FD-9B76-86C7-22C8FE6C6AC3}"/>
              </a:ext>
            </a:extLst>
          </p:cNvPr>
          <p:cNvPicPr>
            <a:picLocks noChangeAspect="1"/>
          </p:cNvPicPr>
          <p:nvPr/>
        </p:nvPicPr>
        <p:blipFill rotWithShape="1">
          <a:blip r:embed="rId5">
            <a:extLst>
              <a:ext uri="{28A0092B-C50C-407E-A947-70E740481C1C}">
                <a14:useLocalDpi xmlns:a14="http://schemas.microsoft.com/office/drawing/2010/main" val="0"/>
              </a:ext>
            </a:extLst>
          </a:blip>
          <a:srcRect l="957" t="9429" r="2363" b="6403"/>
          <a:stretch/>
        </p:blipFill>
        <p:spPr>
          <a:xfrm>
            <a:off x="669922" y="4740096"/>
            <a:ext cx="10850563" cy="1634965"/>
          </a:xfrm>
          <a:prstGeom prst="rect">
            <a:avLst/>
          </a:prstGeom>
        </p:spPr>
      </p:pic>
    </p:spTree>
    <p:extLst>
      <p:ext uri="{BB962C8B-B14F-4D97-AF65-F5344CB8AC3E}">
        <p14:creationId xmlns:p14="http://schemas.microsoft.com/office/powerpoint/2010/main" val="5634749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98A3B62-44A3-F42D-FC61-0362C470DBFB}"/>
              </a:ext>
            </a:extLst>
          </p:cNvPr>
          <p:cNvPicPr>
            <a:picLocks noChangeAspect="1"/>
          </p:cNvPicPr>
          <p:nvPr/>
        </p:nvPicPr>
        <p:blipFill rotWithShape="1">
          <a:blip r:embed="rId4"/>
          <a:srcRect l="1049" t="5290" r="874" b="1117"/>
          <a:stretch/>
        </p:blipFill>
        <p:spPr>
          <a:xfrm>
            <a:off x="669924" y="1034579"/>
            <a:ext cx="10850563" cy="5512964"/>
          </a:xfrm>
          <a:prstGeom prst="rect">
            <a:avLst/>
          </a:prstGeom>
          <a:ln>
            <a:solidFill>
              <a:schemeClr val="tx1"/>
            </a:solidFill>
          </a:ln>
        </p:spPr>
      </p:pic>
    </p:spTree>
    <p:extLst>
      <p:ext uri="{BB962C8B-B14F-4D97-AF65-F5344CB8AC3E}">
        <p14:creationId xmlns:p14="http://schemas.microsoft.com/office/powerpoint/2010/main" val="13586952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显式转换</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当用户手动将数据从一种类型更改为另一种类型时，这称为</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显式转换</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。这种类型的转换也称为</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强制类型转换</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我们可以使用三种主要方法在</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中使用显式转换。他们是：</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型类型强制转换（强制转换符号</a:t>
            </a:r>
            <a:r>
              <a:rPr lang="zh-CN" altLang="en-US" sz="2800" dirty="0">
                <a:solidFill>
                  <a:srgbClr val="000000"/>
                </a:solidFill>
                <a:latin typeface="Arial"/>
                <a:ea typeface="微软雅黑"/>
              </a:rPr>
              <a:t>）</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函数表示法（老式</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风格的类型转换</a:t>
            </a:r>
            <a:r>
              <a:rPr lang="zh-CN" altLang="en-US" sz="2800" dirty="0">
                <a:solidFill>
                  <a:srgbClr val="000000"/>
                </a:solidFill>
                <a:latin typeface="Arial"/>
                <a:ea typeface="微软雅黑"/>
              </a:rPr>
              <a:t>）</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类型转换运算符</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043730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048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风格转换</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顾名思义，这种类型的转换受到</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编程语言的青睐。也称为强制转换表示法。</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这种样式的语法是：</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en-US" altLang="zh-CN" sz="2800" b="0" i="0" u="none" strike="noStrike" kern="1200" cap="none" spc="0" normalizeH="0" baseline="0" noProof="0" dirty="0">
                <a:ln>
                  <a:noFill/>
                </a:ln>
                <a:solidFill>
                  <a:srgbClr val="000000"/>
                </a:solidFill>
                <a:effectLst/>
                <a:uLnTx/>
                <a:uFillTx/>
                <a:latin typeface="Consolas" panose="020B0609020204030204" pitchFamily="49" charset="0"/>
                <a:ea typeface="微软雅黑"/>
              </a:rPr>
              <a:t>(</a:t>
            </a:r>
            <a:r>
              <a:rPr kumimoji="0" lang="en-US" altLang="zh-CN" sz="2800" b="0" i="0" u="none" strike="noStrike" kern="1200" cap="none" spc="0" normalizeH="0" baseline="0" noProof="0" dirty="0" err="1">
                <a:ln>
                  <a:noFill/>
                </a:ln>
                <a:solidFill>
                  <a:srgbClr val="000000"/>
                </a:solidFill>
                <a:effectLst/>
                <a:uLnTx/>
                <a:uFillTx/>
                <a:latin typeface="Consolas" panose="020B0609020204030204" pitchFamily="49" charset="0"/>
                <a:ea typeface="微软雅黑"/>
              </a:rPr>
              <a:t>data_type</a:t>
            </a:r>
            <a:r>
              <a:rPr kumimoji="0" lang="en-US" altLang="zh-CN" sz="2800" b="0" i="0" u="none" strike="noStrike" kern="1200" cap="none" spc="0" normalizeH="0" baseline="0" noProof="0" dirty="0">
                <a:ln>
                  <a:noFill/>
                </a:ln>
                <a:solidFill>
                  <a:srgbClr val="000000"/>
                </a:solidFill>
                <a:effectLst/>
                <a:uLnTx/>
                <a:uFillTx/>
                <a:latin typeface="Consolas" panose="020B0609020204030204" pitchFamily="49" charset="0"/>
                <a:ea typeface="微软雅黑"/>
              </a:rPr>
              <a:t>)expression</a:t>
            </a:r>
          </a:p>
        </p:txBody>
      </p:sp>
    </p:spTree>
    <p:extLst>
      <p:ext uri="{BB962C8B-B14F-4D97-AF65-F5344CB8AC3E}">
        <p14:creationId xmlns:p14="http://schemas.microsoft.com/office/powerpoint/2010/main" val="13734639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90106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函数样式转换</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我们还可以使用类似符号的函数将数据从一种类型转换为另一种类型。</a:t>
            </a:r>
          </a:p>
          <a:p>
            <a:pPr marR="0" lvl="0" algn="just" defTabSz="914400" rtl="0" eaLnBrk="1" fontAlgn="auto" latinLnBrk="0" hangingPunct="1">
              <a:lnSpc>
                <a:spcPct val="150000"/>
              </a:lnSpc>
              <a:spcBef>
                <a:spcPts val="0"/>
              </a:spcBef>
              <a:spcAft>
                <a:spcPts val="0"/>
              </a:spcAft>
              <a:buClrTx/>
              <a:buSzTx/>
              <a:tabLst/>
              <a:defRPr/>
            </a:pPr>
            <a:endParaRPr kumimoji="0" lang="zh-CN" altLang="en-US"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这种类型的语法是：</a:t>
            </a:r>
            <a:endParaRPr lang="en-US" altLang="zh-CN" sz="2800" noProof="0" dirty="0">
              <a:solidFill>
                <a:srgbClr val="000000"/>
              </a:solidFill>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en-US" altLang="zh-CN" sz="2800" b="0" i="0" u="none" strike="noStrike" kern="1200" cap="none" spc="0" normalizeH="0" baseline="0" noProof="0" dirty="0" err="1">
                <a:ln>
                  <a:noFill/>
                </a:ln>
                <a:solidFill>
                  <a:srgbClr val="000000"/>
                </a:solidFill>
                <a:effectLst/>
                <a:uLnTx/>
                <a:uFillTx/>
                <a:latin typeface="Consolas" panose="020B0609020204030204" pitchFamily="49" charset="0"/>
                <a:ea typeface="微软雅黑"/>
              </a:rPr>
              <a:t>data_type</a:t>
            </a:r>
            <a:r>
              <a:rPr kumimoji="0" lang="en-US" altLang="zh-CN" sz="2800" b="0" i="0" u="none" strike="noStrike" kern="1200" cap="none" spc="0" normalizeH="0" baseline="0" noProof="0" dirty="0">
                <a:ln>
                  <a:noFill/>
                </a:ln>
                <a:solidFill>
                  <a:srgbClr val="000000"/>
                </a:solidFill>
                <a:effectLst/>
                <a:uLnTx/>
                <a:uFillTx/>
                <a:latin typeface="Consolas" panose="020B0609020204030204" pitchFamily="49" charset="0"/>
                <a:ea typeface="微软雅黑"/>
              </a:rPr>
              <a:t>(expression)</a:t>
            </a:r>
          </a:p>
        </p:txBody>
      </p:sp>
    </p:spTree>
    <p:extLst>
      <p:ext uri="{BB962C8B-B14F-4D97-AF65-F5344CB8AC3E}">
        <p14:creationId xmlns:p14="http://schemas.microsoft.com/office/powerpoint/2010/main" val="33044597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53997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示例</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3</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：类型转换</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r>
              <a:rPr lang="en-US" altLang="zh-CN" sz="2400" b="0" dirty="0">
                <a:solidFill>
                  <a:srgbClr val="AF00DB"/>
                </a:solidFill>
                <a:effectLst/>
                <a:latin typeface="Consolas" panose="020B0609020204030204" pitchFamily="49" charset="0"/>
              </a:rPr>
              <a:t>#include</a:t>
            </a:r>
            <a:r>
              <a:rPr lang="en-US" altLang="zh-CN" sz="2400" b="0" dirty="0">
                <a:solidFill>
                  <a:srgbClr val="0000FF"/>
                </a:solidFill>
                <a:effectLst/>
                <a:latin typeface="Consolas" panose="020B0609020204030204" pitchFamily="49" charset="0"/>
              </a:rPr>
              <a:t> </a:t>
            </a:r>
            <a:r>
              <a:rPr lang="en-US" altLang="zh-CN" sz="2400" b="0" dirty="0">
                <a:solidFill>
                  <a:srgbClr val="A31515"/>
                </a:solidFill>
                <a:effectLst/>
                <a:latin typeface="Consolas" panose="020B0609020204030204" pitchFamily="49" charset="0"/>
              </a:rPr>
              <a:t>&lt;iostream&gt;</a:t>
            </a:r>
            <a:endParaRPr lang="en-US" altLang="zh-CN" sz="2400" b="0" dirty="0">
              <a:solidFill>
                <a:srgbClr val="000000"/>
              </a:solidFill>
              <a:effectLst/>
              <a:latin typeface="Consolas" panose="020B0609020204030204" pitchFamily="49" charset="0"/>
            </a:endParaRPr>
          </a:p>
          <a:p>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 </a:t>
            </a:r>
            <a:r>
              <a:rPr lang="en-US" altLang="zh-CN" sz="2400" b="0" dirty="0">
                <a:solidFill>
                  <a:srgbClr val="795E26"/>
                </a:solidFill>
                <a:effectLst/>
                <a:latin typeface="Consolas" panose="020B0609020204030204" pitchFamily="49" charset="0"/>
              </a:rPr>
              <a:t>main</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double</a:t>
            </a:r>
            <a:r>
              <a:rPr lang="en-US" altLang="zh-CN" sz="2400" b="0" dirty="0">
                <a:solidFill>
                  <a:srgbClr val="000000"/>
                </a:solidFill>
                <a:effectLst/>
                <a:latin typeface="Consolas" panose="020B0609020204030204" pitchFamily="49" charset="0"/>
              </a:rPr>
              <a:t> </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 = </a:t>
            </a:r>
            <a:r>
              <a:rPr lang="en-US" altLang="zh-CN" sz="2400" b="0" dirty="0">
                <a:solidFill>
                  <a:srgbClr val="098658"/>
                </a:solidFill>
                <a:effectLst/>
                <a:latin typeface="Consolas" panose="020B0609020204030204" pitchFamily="49" charset="0"/>
              </a:rPr>
              <a:t>3.56</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cout</a:t>
            </a:r>
            <a:r>
              <a:rPr lang="en-US" altLang="zh-CN" sz="2400" b="0" dirty="0">
                <a:solidFill>
                  <a:srgbClr val="000000"/>
                </a:solidFill>
                <a:effectLst/>
                <a:latin typeface="Consolas" panose="020B0609020204030204" pitchFamily="49" charset="0"/>
              </a:rPr>
              <a:t> &lt;&lt; </a:t>
            </a:r>
            <a:r>
              <a:rPr lang="en-US" altLang="zh-CN" sz="2400" b="0" dirty="0">
                <a:solidFill>
                  <a:srgbClr val="A31515"/>
                </a:solidFill>
                <a:effectLst/>
                <a:latin typeface="Consolas" panose="020B0609020204030204" pitchFamily="49" charset="0"/>
              </a:rPr>
              <a:t>"</a:t>
            </a:r>
            <a:r>
              <a:rPr lang="en-US" altLang="zh-CN" sz="2400" b="0" dirty="0" err="1">
                <a:solidFill>
                  <a:srgbClr val="A31515"/>
                </a:solidFill>
                <a:effectLst/>
                <a:latin typeface="Consolas" panose="020B0609020204030204" pitchFamily="49" charset="0"/>
              </a:rPr>
              <a:t>num_double</a:t>
            </a:r>
            <a:r>
              <a:rPr lang="en-US" altLang="zh-CN" sz="2400" b="0" dirty="0">
                <a:solidFill>
                  <a:srgbClr val="A31515"/>
                </a:solidFill>
                <a:effectLst/>
                <a:latin typeface="Consolas" panose="020B0609020204030204" pitchFamily="49" charset="0"/>
              </a:rPr>
              <a:t> = "</a:t>
            </a:r>
            <a:r>
              <a:rPr lang="en-US" altLang="zh-CN" sz="2400" b="0" dirty="0">
                <a:solidFill>
                  <a:srgbClr val="000000"/>
                </a:solidFill>
                <a:effectLst/>
                <a:latin typeface="Consolas" panose="020B0609020204030204" pitchFamily="49" charset="0"/>
              </a:rPr>
              <a:t> &lt;&lt; </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 &lt;&lt;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endl</a:t>
            </a:r>
            <a:r>
              <a:rPr lang="en-US" altLang="zh-CN" sz="2400" b="0" dirty="0">
                <a:solidFill>
                  <a:srgbClr val="000000"/>
                </a:solidFill>
                <a:effectLst/>
                <a:latin typeface="Consolas" panose="020B0609020204030204" pitchFamily="49" charset="0"/>
              </a:rPr>
              <a:t>;</a:t>
            </a:r>
          </a:p>
          <a:p>
            <a:r>
              <a:rPr lang="en-US" altLang="zh-CN" sz="2400" b="0" dirty="0">
                <a:solidFill>
                  <a:srgbClr val="008000"/>
                </a:solidFill>
                <a:effectLst/>
                <a:latin typeface="Consolas" panose="020B0609020204030204" pitchFamily="49" charset="0"/>
              </a:rPr>
              <a:t>    // </a:t>
            </a:r>
            <a:r>
              <a:rPr lang="zh-CN" altLang="en-US" sz="2400" b="0" dirty="0">
                <a:solidFill>
                  <a:srgbClr val="008000"/>
                </a:solidFill>
                <a:effectLst/>
                <a:latin typeface="Consolas" panose="020B0609020204030204" pitchFamily="49" charset="0"/>
              </a:rPr>
              <a:t>从</a:t>
            </a:r>
            <a:r>
              <a:rPr lang="en-US" altLang="zh-CN" sz="2400" b="0" dirty="0">
                <a:solidFill>
                  <a:srgbClr val="008000"/>
                </a:solidFill>
                <a:effectLst/>
                <a:latin typeface="Consolas" panose="020B0609020204030204" pitchFamily="49" charset="0"/>
              </a:rPr>
              <a:t>double</a:t>
            </a:r>
            <a:r>
              <a:rPr lang="zh-CN" altLang="en-US" sz="2400" b="0" dirty="0">
                <a:solidFill>
                  <a:srgbClr val="008000"/>
                </a:solidFill>
                <a:effectLst/>
                <a:latin typeface="Consolas" panose="020B0609020204030204" pitchFamily="49" charset="0"/>
              </a:rPr>
              <a:t>到</a:t>
            </a:r>
            <a:r>
              <a:rPr lang="en-US" altLang="zh-CN" sz="2400" b="0" dirty="0">
                <a:solidFill>
                  <a:srgbClr val="008000"/>
                </a:solidFill>
                <a:effectLst/>
                <a:latin typeface="Consolas" panose="020B0609020204030204" pitchFamily="49" charset="0"/>
              </a:rPr>
              <a:t>int</a:t>
            </a:r>
            <a:r>
              <a:rPr lang="zh-CN" altLang="en-US" sz="2400" b="0" dirty="0">
                <a:solidFill>
                  <a:srgbClr val="008000"/>
                </a:solidFill>
                <a:effectLst/>
                <a:latin typeface="Consolas" panose="020B0609020204030204" pitchFamily="49" charset="0"/>
              </a:rPr>
              <a:t>的</a:t>
            </a:r>
            <a:r>
              <a:rPr lang="en-US" altLang="zh-CN" sz="2400" b="0" dirty="0">
                <a:solidFill>
                  <a:srgbClr val="008000"/>
                </a:solidFill>
                <a:effectLst/>
                <a:latin typeface="Consolas" panose="020B0609020204030204" pitchFamily="49" charset="0"/>
              </a:rPr>
              <a:t>C</a:t>
            </a:r>
            <a:r>
              <a:rPr lang="zh-CN" altLang="en-US" sz="2400" b="0" dirty="0">
                <a:solidFill>
                  <a:srgbClr val="008000"/>
                </a:solidFill>
                <a:effectLst/>
                <a:latin typeface="Consolas" panose="020B0609020204030204" pitchFamily="49" charset="0"/>
              </a:rPr>
              <a:t>风格转换</a:t>
            </a:r>
            <a:endParaRPr lang="zh-CN" altLang="en-US" sz="2400" b="0" dirty="0">
              <a:solidFill>
                <a:srgbClr val="000000"/>
              </a:solidFill>
              <a:effectLst/>
              <a:latin typeface="Consolas" panose="020B0609020204030204" pitchFamily="49" charset="0"/>
            </a:endParaRPr>
          </a:p>
          <a:p>
            <a:r>
              <a:rPr lang="zh-CN" altLang="en-US"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 num_int1 = (</a:t>
            </a:r>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cout</a:t>
            </a:r>
            <a:r>
              <a:rPr lang="en-US" altLang="zh-CN" sz="2400" b="0" dirty="0">
                <a:solidFill>
                  <a:srgbClr val="000000"/>
                </a:solidFill>
                <a:effectLst/>
                <a:latin typeface="Consolas" panose="020B0609020204030204" pitchFamily="49" charset="0"/>
              </a:rPr>
              <a:t> &lt;&lt; </a:t>
            </a:r>
            <a:r>
              <a:rPr lang="en-US" altLang="zh-CN" sz="2400" b="0" dirty="0">
                <a:solidFill>
                  <a:srgbClr val="A31515"/>
                </a:solidFill>
                <a:effectLst/>
                <a:latin typeface="Consolas" panose="020B0609020204030204" pitchFamily="49" charset="0"/>
              </a:rPr>
              <a:t>"num_int1   = "</a:t>
            </a:r>
            <a:r>
              <a:rPr lang="en-US" altLang="zh-CN" sz="2400" b="0" dirty="0">
                <a:solidFill>
                  <a:srgbClr val="000000"/>
                </a:solidFill>
                <a:effectLst/>
                <a:latin typeface="Consolas" panose="020B0609020204030204" pitchFamily="49" charset="0"/>
              </a:rPr>
              <a:t> &lt;&lt; num_int1 &lt;&lt;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endl</a:t>
            </a:r>
            <a:r>
              <a:rPr lang="en-US" altLang="zh-CN" sz="2400" b="0" dirty="0">
                <a:solidFill>
                  <a:srgbClr val="000000"/>
                </a:solidFill>
                <a:effectLst/>
                <a:latin typeface="Consolas" panose="020B0609020204030204" pitchFamily="49" charset="0"/>
              </a:rPr>
              <a:t>;</a:t>
            </a:r>
          </a:p>
          <a:p>
            <a:r>
              <a:rPr lang="en-US" altLang="zh-CN" sz="2400" b="0" dirty="0">
                <a:solidFill>
                  <a:srgbClr val="008000"/>
                </a:solidFill>
                <a:effectLst/>
                <a:latin typeface="Consolas" panose="020B0609020204030204" pitchFamily="49" charset="0"/>
              </a:rPr>
              <a:t>    // </a:t>
            </a:r>
            <a:r>
              <a:rPr lang="zh-CN" altLang="en-US" sz="2400" b="0" dirty="0">
                <a:solidFill>
                  <a:srgbClr val="008000"/>
                </a:solidFill>
                <a:effectLst/>
                <a:latin typeface="Consolas" panose="020B0609020204030204" pitchFamily="49" charset="0"/>
              </a:rPr>
              <a:t>从</a:t>
            </a:r>
            <a:r>
              <a:rPr lang="en-US" altLang="zh-CN" sz="2400" b="0" dirty="0">
                <a:solidFill>
                  <a:srgbClr val="008000"/>
                </a:solidFill>
                <a:effectLst/>
                <a:latin typeface="Consolas" panose="020B0609020204030204" pitchFamily="49" charset="0"/>
              </a:rPr>
              <a:t>double</a:t>
            </a:r>
            <a:r>
              <a:rPr lang="zh-CN" altLang="en-US" sz="2400" b="0" dirty="0">
                <a:solidFill>
                  <a:srgbClr val="008000"/>
                </a:solidFill>
                <a:effectLst/>
                <a:latin typeface="Consolas" panose="020B0609020204030204" pitchFamily="49" charset="0"/>
              </a:rPr>
              <a:t>到</a:t>
            </a:r>
            <a:r>
              <a:rPr lang="en-US" altLang="zh-CN" sz="2400" b="0" dirty="0">
                <a:solidFill>
                  <a:srgbClr val="008000"/>
                </a:solidFill>
                <a:effectLst/>
                <a:latin typeface="Consolas" panose="020B0609020204030204" pitchFamily="49" charset="0"/>
              </a:rPr>
              <a:t>int</a:t>
            </a:r>
            <a:r>
              <a:rPr lang="zh-CN" altLang="en-US" sz="2400" b="0" dirty="0">
                <a:solidFill>
                  <a:srgbClr val="008000"/>
                </a:solidFill>
                <a:effectLst/>
                <a:latin typeface="Consolas" panose="020B0609020204030204" pitchFamily="49" charset="0"/>
              </a:rPr>
              <a:t>的函数样式转换</a:t>
            </a:r>
            <a:endParaRPr lang="zh-CN" altLang="en-US" sz="2400" b="0" dirty="0">
              <a:solidFill>
                <a:srgbClr val="000000"/>
              </a:solidFill>
              <a:effectLst/>
              <a:latin typeface="Consolas" panose="020B0609020204030204" pitchFamily="49" charset="0"/>
            </a:endParaRPr>
          </a:p>
          <a:p>
            <a:r>
              <a:rPr lang="zh-CN" altLang="en-US"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 num_int2 = </a:t>
            </a:r>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num_double</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cout</a:t>
            </a:r>
            <a:r>
              <a:rPr lang="en-US" altLang="zh-CN" sz="2400" b="0" dirty="0">
                <a:solidFill>
                  <a:srgbClr val="000000"/>
                </a:solidFill>
                <a:effectLst/>
                <a:latin typeface="Consolas" panose="020B0609020204030204" pitchFamily="49" charset="0"/>
              </a:rPr>
              <a:t> &lt;&lt; </a:t>
            </a:r>
            <a:r>
              <a:rPr lang="en-US" altLang="zh-CN" sz="2400" b="0" dirty="0">
                <a:solidFill>
                  <a:srgbClr val="A31515"/>
                </a:solidFill>
                <a:effectLst/>
                <a:latin typeface="Consolas" panose="020B0609020204030204" pitchFamily="49" charset="0"/>
              </a:rPr>
              <a:t>"num_int2   = "</a:t>
            </a:r>
            <a:r>
              <a:rPr lang="en-US" altLang="zh-CN" sz="2400" b="0" dirty="0">
                <a:solidFill>
                  <a:srgbClr val="000000"/>
                </a:solidFill>
                <a:effectLst/>
                <a:latin typeface="Consolas" panose="020B0609020204030204" pitchFamily="49" charset="0"/>
              </a:rPr>
              <a:t> &lt;&lt; num_int2 &lt;&lt; </a:t>
            </a:r>
            <a:r>
              <a:rPr lang="en-US" altLang="zh-CN" sz="2400" b="0" dirty="0">
                <a:solidFill>
                  <a:srgbClr val="267F99"/>
                </a:solidFill>
                <a:effectLst/>
                <a:latin typeface="Consolas" panose="020B0609020204030204" pitchFamily="49" charset="0"/>
              </a:rPr>
              <a:t>std</a:t>
            </a:r>
            <a:r>
              <a:rPr lang="en-US" altLang="zh-CN" sz="2400" b="0" dirty="0">
                <a:solidFill>
                  <a:srgbClr val="000000"/>
                </a:solidFill>
                <a:effectLst/>
                <a:latin typeface="Consolas" panose="020B0609020204030204" pitchFamily="49" charset="0"/>
              </a:rPr>
              <a:t>::</a:t>
            </a:r>
            <a:r>
              <a:rPr lang="en-US" altLang="zh-CN" sz="2400" b="0" dirty="0" err="1">
                <a:solidFill>
                  <a:srgbClr val="000000"/>
                </a:solidFill>
                <a:effectLst/>
                <a:latin typeface="Consolas" panose="020B0609020204030204" pitchFamily="49" charset="0"/>
              </a:rPr>
              <a:t>endl</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AF00DB"/>
                </a:solidFill>
                <a:effectLst/>
                <a:latin typeface="Consolas" panose="020B0609020204030204" pitchFamily="49" charset="0"/>
              </a:rPr>
              <a:t>return</a:t>
            </a:r>
            <a:r>
              <a:rPr lang="en-US" altLang="zh-CN" sz="2400" b="0" dirty="0">
                <a:solidFill>
                  <a:srgbClr val="000000"/>
                </a:solidFill>
                <a:effectLst/>
                <a:latin typeface="Consolas" panose="020B0609020204030204" pitchFamily="49" charset="0"/>
              </a:rPr>
              <a:t> </a:t>
            </a:r>
            <a:r>
              <a:rPr lang="en-US" altLang="zh-CN" sz="2400" b="0" dirty="0">
                <a:solidFill>
                  <a:srgbClr val="098658"/>
                </a:solidFill>
                <a:effectLst/>
                <a:latin typeface="Consolas" panose="020B0609020204030204" pitchFamily="49" charset="0"/>
              </a:rPr>
              <a:t>0</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B338EA56-F468-179F-CAAE-8F9D5579DF26}"/>
              </a:ext>
            </a:extLst>
          </p:cNvPr>
          <p:cNvPicPr>
            <a:picLocks noChangeAspect="1"/>
          </p:cNvPicPr>
          <p:nvPr/>
        </p:nvPicPr>
        <p:blipFill>
          <a:blip r:embed="rId4"/>
          <a:stretch>
            <a:fillRect/>
          </a:stretch>
        </p:blipFill>
        <p:spPr>
          <a:xfrm>
            <a:off x="6341016" y="1415144"/>
            <a:ext cx="5179471" cy="1774370"/>
          </a:xfrm>
          <a:prstGeom prst="rect">
            <a:avLst/>
          </a:prstGeom>
        </p:spPr>
      </p:pic>
    </p:spTree>
    <p:extLst>
      <p:ext uri="{BB962C8B-B14F-4D97-AF65-F5344CB8AC3E}">
        <p14:creationId xmlns:p14="http://schemas.microsoft.com/office/powerpoint/2010/main" val="25634616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9372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类型转换运算符</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除了这两个类型转换外，</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还具有四个用于类型转换的运算符。它们被称为类型转换运算符。他们是：</a:t>
            </a:r>
          </a:p>
          <a:p>
            <a:pPr marL="457200" indent="-457200" algn="just">
              <a:lnSpc>
                <a:spcPct val="150000"/>
              </a:lnSpc>
              <a:buFont typeface="Wingdings" panose="05000000000000000000" pitchFamily="2" charset="2"/>
              <a:buChar char="l"/>
              <a:defRPr/>
            </a:pPr>
            <a:r>
              <a:rPr kumimoji="0" lang="en-US" altLang="zh-CN" sz="2800" b="0" i="0" u="none" strike="noStrike" kern="1200" cap="none" spc="0" normalizeH="0" baseline="0" noProof="0" dirty="0" err="1">
                <a:ln>
                  <a:noFill/>
                </a:ln>
                <a:solidFill>
                  <a:srgbClr val="000000"/>
                </a:solidFill>
                <a:effectLst/>
                <a:uLnTx/>
                <a:uFillTx/>
                <a:latin typeface="Consolas" panose="020B0609020204030204" pitchFamily="49" charset="0"/>
                <a:ea typeface="微软雅黑"/>
              </a:rPr>
              <a:t>static_cast</a:t>
            </a:r>
            <a:r>
              <a:rPr kumimoji="0" lang="en-US" altLang="zh-CN" sz="2800" b="0" i="0" u="none" strike="noStrike" kern="1200" cap="none" spc="0" normalizeH="0" baseline="0" noProof="0" dirty="0">
                <a:ln>
                  <a:noFill/>
                </a:ln>
                <a:solidFill>
                  <a:srgbClr val="000000"/>
                </a:solidFill>
                <a:effectLst/>
                <a:uLnTx/>
                <a:uFillTx/>
                <a:latin typeface="Consolas" panose="020B0609020204030204" pitchFamily="49" charset="0"/>
                <a:ea typeface="微软雅黑"/>
              </a:rPr>
              <a:t>&lt;</a:t>
            </a:r>
            <a:r>
              <a:rPr kumimoji="0" lang="en-US" altLang="zh-CN" sz="2800" b="0" i="0" u="none" strike="noStrike" kern="1200" cap="none" spc="0" normalizeH="0" baseline="0" noProof="0" dirty="0" err="1">
                <a:ln>
                  <a:noFill/>
                </a:ln>
                <a:solidFill>
                  <a:srgbClr val="000000"/>
                </a:solidFill>
                <a:effectLst/>
                <a:uLnTx/>
                <a:uFillTx/>
                <a:latin typeface="Consolas" panose="020B0609020204030204" pitchFamily="49" charset="0"/>
                <a:ea typeface="微软雅黑"/>
              </a:rPr>
              <a:t>data_type</a:t>
            </a:r>
            <a:r>
              <a:rPr kumimoji="0" lang="en-US" altLang="zh-CN" sz="2800" b="0" i="0" u="none" strike="noStrike" kern="1200" cap="none" spc="0" normalizeH="0" baseline="0" noProof="0" dirty="0">
                <a:ln>
                  <a:noFill/>
                </a:ln>
                <a:solidFill>
                  <a:srgbClr val="000000"/>
                </a:solidFill>
                <a:effectLst/>
                <a:uLnTx/>
                <a:uFillTx/>
                <a:latin typeface="Consolas" panose="020B0609020204030204" pitchFamily="49" charset="0"/>
                <a:ea typeface="微软雅黑"/>
              </a:rPr>
              <a:t>&gt;(expression)</a:t>
            </a:r>
          </a:p>
          <a:p>
            <a:pPr marL="457200" indent="-457200" algn="just">
              <a:lnSpc>
                <a:spcPct val="150000"/>
              </a:lnSpc>
              <a:buFont typeface="Wingdings" panose="05000000000000000000" pitchFamily="2" charset="2"/>
              <a:buChar char="l"/>
              <a:defRPr/>
            </a:pPr>
            <a:r>
              <a:rPr kumimoji="0" lang="en-US" altLang="zh-CN" sz="2800" b="0"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a:rPr>
              <a:t>dynamic_cast</a:t>
            </a:r>
            <a:r>
              <a:rPr kumimoji="0" lang="en-US" altLang="zh-CN" sz="2800" b="0"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a:rPr>
              <a:t>&lt;</a:t>
            </a:r>
            <a:r>
              <a:rPr kumimoji="0" lang="en-US" altLang="zh-CN" sz="2800" b="0"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a:rPr>
              <a:t>data_type</a:t>
            </a:r>
            <a:r>
              <a:rPr kumimoji="0" lang="en-US" altLang="zh-CN" sz="2800" b="0"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a:rPr>
              <a:t>&gt;(expression)</a:t>
            </a:r>
          </a:p>
          <a:p>
            <a:pPr marL="457200" indent="-457200" algn="just">
              <a:lnSpc>
                <a:spcPct val="150000"/>
              </a:lnSpc>
              <a:buFont typeface="Wingdings" panose="05000000000000000000" pitchFamily="2" charset="2"/>
              <a:buChar char="l"/>
              <a:defRPr/>
            </a:pPr>
            <a:r>
              <a:rPr kumimoji="0" lang="en-US" altLang="zh-CN" sz="2800" b="0"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a:rPr>
              <a:t>const_cast</a:t>
            </a:r>
            <a:r>
              <a:rPr kumimoji="0" lang="en-US" altLang="zh-CN" sz="2800" b="0"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a:rPr>
              <a:t>&lt;</a:t>
            </a:r>
            <a:r>
              <a:rPr kumimoji="0" lang="en-US" altLang="zh-CN" sz="2800" b="0"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a:rPr>
              <a:t>data_type</a:t>
            </a:r>
            <a:r>
              <a:rPr kumimoji="0" lang="en-US" altLang="zh-CN" sz="2800" b="0"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a:rPr>
              <a:t>&gt;(expression)</a:t>
            </a:r>
          </a:p>
          <a:p>
            <a:pPr marL="457200" indent="-457200" algn="just">
              <a:lnSpc>
                <a:spcPct val="150000"/>
              </a:lnSpc>
              <a:buFont typeface="Wingdings" panose="05000000000000000000" pitchFamily="2" charset="2"/>
              <a:buChar char="l"/>
              <a:defRPr/>
            </a:pPr>
            <a:r>
              <a:rPr kumimoji="0" lang="en-US" altLang="zh-CN" sz="2800" b="0"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a:rPr>
              <a:t>reinterpret_cast</a:t>
            </a:r>
            <a:r>
              <a:rPr kumimoji="0" lang="en-US" altLang="zh-CN" sz="2800" b="0"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a:rPr>
              <a:t>&lt;</a:t>
            </a:r>
            <a:r>
              <a:rPr kumimoji="0" lang="en-US" altLang="zh-CN" sz="2800" b="0"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a:rPr>
              <a:t>data_type</a:t>
            </a:r>
            <a:r>
              <a:rPr kumimoji="0" lang="en-US" altLang="zh-CN" sz="2800" b="0"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a:rPr>
              <a:t>&gt;(expression)</a:t>
            </a:r>
          </a:p>
          <a:p>
            <a:pPr algn="just">
              <a:lnSpc>
                <a:spcPct val="150000"/>
              </a:lnSpc>
              <a:defRPr/>
            </a:pPr>
            <a:r>
              <a:rPr kumimoji="0" lang="zh-CN" altLang="en-US" sz="2800" b="0" i="0" u="none" strike="noStrike" kern="1200" cap="none" spc="0" normalizeH="0" baseline="0" noProof="0" dirty="0">
                <a:ln>
                  <a:noFill/>
                </a:ln>
                <a:solidFill>
                  <a:srgbClr val="000000"/>
                </a:solidFill>
                <a:effectLst/>
                <a:uLnTx/>
                <a:uFillTx/>
                <a:latin typeface="Consolas" panose="020B0609020204030204" pitchFamily="49" charset="0"/>
                <a:ea typeface="微软雅黑"/>
              </a:rPr>
              <a:t>我们将在以后的</a:t>
            </a:r>
            <a:r>
              <a:rPr lang="zh-CN" altLang="en-US" sz="2800" dirty="0">
                <a:solidFill>
                  <a:srgbClr val="000000"/>
                </a:solidFill>
                <a:latin typeface="Consolas" panose="020B0609020204030204" pitchFamily="49" charset="0"/>
                <a:ea typeface="微软雅黑"/>
              </a:rPr>
              <a:t>学习</a:t>
            </a:r>
            <a:r>
              <a:rPr kumimoji="0" lang="zh-CN" altLang="en-US" sz="2800" b="0" i="0" u="none" strike="noStrike" kern="1200" cap="none" spc="0" normalizeH="0" baseline="0" noProof="0" dirty="0">
                <a:ln>
                  <a:noFill/>
                </a:ln>
                <a:solidFill>
                  <a:srgbClr val="000000"/>
                </a:solidFill>
                <a:effectLst/>
                <a:uLnTx/>
                <a:uFillTx/>
                <a:latin typeface="Consolas" panose="020B0609020204030204" pitchFamily="49" charset="0"/>
                <a:ea typeface="微软雅黑"/>
              </a:rPr>
              <a:t>中了解后三种强制转换。</a:t>
            </a:r>
            <a:endParaRPr kumimoji="0" lang="en-US" altLang="zh-CN" sz="2800" b="0" i="0" u="none" strike="noStrike" kern="1200" cap="none" spc="0" normalizeH="0" baseline="0" noProof="0" dirty="0">
              <a:ln>
                <a:noFill/>
              </a:ln>
              <a:solidFill>
                <a:srgbClr val="000000"/>
              </a:solidFill>
              <a:effectLst/>
              <a:uLnTx/>
              <a:uFillTx/>
              <a:latin typeface="Consolas" panose="020B0609020204030204" pitchFamily="49" charset="0"/>
              <a:ea typeface="微软雅黑"/>
            </a:endParaRPr>
          </a:p>
        </p:txBody>
      </p:sp>
    </p:spTree>
    <p:extLst>
      <p:ext uri="{BB962C8B-B14F-4D97-AF65-F5344CB8AC3E}">
        <p14:creationId xmlns:p14="http://schemas.microsoft.com/office/powerpoint/2010/main" val="21683411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4090204"/>
            <a:ext cx="10850562" cy="234365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ea typeface="微软雅黑"/>
              </a:rPr>
              <a:t>In short:</a:t>
            </a:r>
          </a:p>
          <a:p>
            <a:pPr marL="342900" indent="-342900" algn="just">
              <a:lnSpc>
                <a:spcPct val="150000"/>
              </a:lnSpc>
              <a:buFont typeface="Wingdings" panose="05000000000000000000" pitchFamily="2" charset="2"/>
              <a:buChar char="l"/>
              <a:defRPr/>
            </a:pPr>
            <a:r>
              <a:rPr kumimoji="0" lang="en-US" altLang="zh-CN" sz="2000" b="0" i="0" u="none" strike="noStrike" kern="1200" cap="none" spc="0" normalizeH="0" baseline="0" noProof="0" dirty="0" err="1">
                <a:ln>
                  <a:noFill/>
                </a:ln>
                <a:solidFill>
                  <a:srgbClr val="000000"/>
                </a:solidFill>
                <a:effectLst/>
                <a:uLnTx/>
                <a:uFillTx/>
                <a:latin typeface="Consolas" panose="020B0609020204030204" pitchFamily="49" charset="0"/>
                <a:ea typeface="微软雅黑"/>
              </a:rPr>
              <a:t>static_cast</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微软雅黑"/>
              </a:rPr>
              <a:t>&lt;&gt;() </a:t>
            </a:r>
            <a:r>
              <a:rPr kumimoji="0" lang="en-US" altLang="zh-CN" sz="2000" b="0" i="0" u="none" strike="noStrike" kern="1200" cap="none" spc="0" normalizeH="0" baseline="0" noProof="0" dirty="0">
                <a:ln>
                  <a:noFill/>
                </a:ln>
                <a:solidFill>
                  <a:srgbClr val="000000"/>
                </a:solidFill>
                <a:effectLst/>
                <a:uLnTx/>
                <a:uFillTx/>
                <a:ea typeface="微软雅黑"/>
              </a:rPr>
              <a:t>gives you a compile time checking ability, C-Style cast doesn't.</a:t>
            </a:r>
          </a:p>
          <a:p>
            <a:pPr marL="342900" indent="-342900" algn="just">
              <a:lnSpc>
                <a:spcPct val="150000"/>
              </a:lnSpc>
              <a:buFont typeface="Wingdings" panose="05000000000000000000" pitchFamily="2" charset="2"/>
              <a:buChar char="l"/>
              <a:defRPr/>
            </a:pPr>
            <a:r>
              <a:rPr kumimoji="0" lang="en-US" altLang="zh-CN" sz="2000" b="0" i="0" u="none" strike="noStrike" kern="1200" cap="none" spc="0" normalizeH="0" baseline="0" noProof="0" dirty="0" err="1">
                <a:ln>
                  <a:noFill/>
                </a:ln>
                <a:solidFill>
                  <a:srgbClr val="000000"/>
                </a:solidFill>
                <a:effectLst/>
                <a:uLnTx/>
                <a:uFillTx/>
                <a:latin typeface="Consolas" panose="020B0609020204030204" pitchFamily="49" charset="0"/>
                <a:ea typeface="微软雅黑"/>
              </a:rPr>
              <a:t>static_cast</a:t>
            </a:r>
            <a:r>
              <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微软雅黑"/>
              </a:rPr>
              <a:t>&lt;&gt;() </a:t>
            </a:r>
            <a:r>
              <a:rPr kumimoji="0" lang="en-US" altLang="zh-CN" sz="2000" b="0" i="0" u="none" strike="noStrike" kern="1200" cap="none" spc="0" normalizeH="0" baseline="0" noProof="0" dirty="0">
                <a:ln>
                  <a:noFill/>
                </a:ln>
                <a:solidFill>
                  <a:srgbClr val="000000"/>
                </a:solidFill>
                <a:effectLst/>
                <a:uLnTx/>
                <a:uFillTx/>
                <a:ea typeface="微软雅黑"/>
              </a:rPr>
              <a:t>can be spotted easily anywhere inside a C++ source code; in contrast, </a:t>
            </a:r>
            <a:r>
              <a:rPr kumimoji="0" lang="en-US" altLang="zh-CN" sz="2000" b="0" i="0" u="none" strike="noStrike" kern="1200" cap="none" spc="0" normalizeH="0" baseline="0" noProof="0" dirty="0" err="1">
                <a:ln>
                  <a:noFill/>
                </a:ln>
                <a:solidFill>
                  <a:srgbClr val="000000"/>
                </a:solidFill>
                <a:effectLst/>
                <a:uLnTx/>
                <a:uFillTx/>
                <a:ea typeface="微软雅黑"/>
              </a:rPr>
              <a:t>C_Style</a:t>
            </a:r>
            <a:r>
              <a:rPr kumimoji="0" lang="en-US" altLang="zh-CN" sz="2000" b="0" i="0" u="none" strike="noStrike" kern="1200" cap="none" spc="0" normalizeH="0" baseline="0" noProof="0" dirty="0">
                <a:ln>
                  <a:noFill/>
                </a:ln>
                <a:solidFill>
                  <a:srgbClr val="000000"/>
                </a:solidFill>
                <a:effectLst/>
                <a:uLnTx/>
                <a:uFillTx/>
                <a:ea typeface="微软雅黑"/>
              </a:rPr>
              <a:t> cast is harder to spot.</a:t>
            </a:r>
          </a:p>
          <a:p>
            <a:pPr marL="342900" indent="-342900" algn="just">
              <a:lnSpc>
                <a:spcPct val="150000"/>
              </a:lnSpc>
              <a:buFont typeface="Wingdings" panose="05000000000000000000" pitchFamily="2" charset="2"/>
              <a:buChar char="l"/>
              <a:defRPr/>
            </a:pPr>
            <a:r>
              <a:rPr kumimoji="0" lang="en-US" altLang="zh-CN" sz="2000" b="0" i="0" u="none" strike="noStrike" kern="1200" cap="none" spc="0" normalizeH="0" baseline="0" noProof="0" dirty="0">
                <a:ln>
                  <a:noFill/>
                </a:ln>
                <a:solidFill>
                  <a:srgbClr val="000000"/>
                </a:solidFill>
                <a:effectLst/>
                <a:uLnTx/>
                <a:uFillTx/>
                <a:ea typeface="微软雅黑"/>
              </a:rPr>
              <a:t>Intentions are conveyed much better using C++ casts.</a:t>
            </a:r>
          </a:p>
        </p:txBody>
      </p:sp>
      <p:pic>
        <p:nvPicPr>
          <p:cNvPr id="4" name="图片 3">
            <a:extLst>
              <a:ext uri="{FF2B5EF4-FFF2-40B4-BE49-F238E27FC236}">
                <a16:creationId xmlns:a16="http://schemas.microsoft.com/office/drawing/2014/main" id="{EA895478-BCEE-0BAF-5D04-1187E3871126}"/>
              </a:ext>
            </a:extLst>
          </p:cNvPr>
          <p:cNvPicPr>
            <a:picLocks noChangeAspect="1"/>
          </p:cNvPicPr>
          <p:nvPr/>
        </p:nvPicPr>
        <p:blipFill rotWithShape="1">
          <a:blip r:embed="rId4"/>
          <a:srcRect r="27199"/>
          <a:stretch/>
        </p:blipFill>
        <p:spPr>
          <a:xfrm>
            <a:off x="669923" y="1219950"/>
            <a:ext cx="10850561" cy="2679004"/>
          </a:xfrm>
          <a:prstGeom prst="rect">
            <a:avLst/>
          </a:prstGeom>
          <a:ln>
            <a:solidFill>
              <a:schemeClr val="tx1"/>
            </a:solidFill>
          </a:ln>
        </p:spPr>
      </p:pic>
    </p:spTree>
    <p:extLst>
      <p:ext uri="{BB962C8B-B14F-4D97-AF65-F5344CB8AC3E}">
        <p14:creationId xmlns:p14="http://schemas.microsoft.com/office/powerpoint/2010/main" val="42183814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24717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简而言之</a:t>
            </a:r>
            <a:r>
              <a:rPr lang="zh-CN" altLang="en-US" sz="2800" b="1" dirty="0">
                <a:solidFill>
                  <a:srgbClr val="000000"/>
                </a:solidFill>
                <a:latin typeface="Arial"/>
                <a:ea typeface="微软雅黑"/>
              </a:rPr>
              <a:t>：</a:t>
            </a:r>
            <a:endParaRPr lang="en-US" altLang="zh-CN" sz="2800" b="1" dirty="0">
              <a:solidFill>
                <a:srgbClr val="000000"/>
              </a:solidFill>
              <a:latin typeface="Arial"/>
              <a:ea typeface="微软雅黑"/>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800" i="0" u="none" strike="noStrike" kern="1200" cap="none" spc="0" normalizeH="0" baseline="0" noProof="0" dirty="0" err="1">
                <a:ln>
                  <a:noFill/>
                </a:ln>
                <a:solidFill>
                  <a:srgbClr val="000000"/>
                </a:solidFill>
                <a:effectLst/>
                <a:uLnTx/>
                <a:uFillTx/>
                <a:latin typeface="Consolas" panose="020B0609020204030204" pitchFamily="49" charset="0"/>
                <a:ea typeface="微软雅黑"/>
              </a:rPr>
              <a:t>static_cast</a:t>
            </a:r>
            <a:r>
              <a:rPr kumimoji="0" lang="en-US" altLang="zh-CN" sz="2800" i="0" u="none" strike="noStrike" kern="1200" cap="none" spc="0" normalizeH="0" baseline="0" noProof="0" dirty="0">
                <a:ln>
                  <a:noFill/>
                </a:ln>
                <a:solidFill>
                  <a:srgbClr val="000000"/>
                </a:solidFill>
                <a:effectLst/>
                <a:uLnTx/>
                <a:uFillTx/>
                <a:latin typeface="Consolas" panose="020B0609020204030204" pitchFamily="49" charset="0"/>
                <a:ea typeface="微软雅黑"/>
              </a:rPr>
              <a:t>&lt;&gt;()</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提供了编译时检查功能，</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风格转换却没有。</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在</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源代码中，</a:t>
            </a:r>
            <a:r>
              <a:rPr kumimoji="0" lang="en-US" altLang="zh-CN" sz="2800" i="0" u="none" strike="noStrike" kern="1200" cap="none" spc="0" normalizeH="0" baseline="0" noProof="0" dirty="0" err="1">
                <a:ln>
                  <a:noFill/>
                </a:ln>
                <a:solidFill>
                  <a:srgbClr val="000000"/>
                </a:solidFill>
                <a:effectLst/>
                <a:uLnTx/>
                <a:uFillTx/>
                <a:latin typeface="Consolas" panose="020B0609020204030204" pitchFamily="49" charset="0"/>
                <a:ea typeface="微软雅黑"/>
              </a:rPr>
              <a:t>static_cast</a:t>
            </a:r>
            <a:r>
              <a:rPr kumimoji="0" lang="en-US" altLang="zh-CN" sz="2800" i="0" u="none" strike="noStrike" kern="1200" cap="none" spc="0" normalizeH="0" baseline="0" noProof="0" dirty="0">
                <a:ln>
                  <a:noFill/>
                </a:ln>
                <a:solidFill>
                  <a:srgbClr val="000000"/>
                </a:solidFill>
                <a:effectLst/>
                <a:uLnTx/>
                <a:uFillTx/>
                <a:latin typeface="Consolas" panose="020B0609020204030204" pitchFamily="49" charset="0"/>
                <a:ea typeface="微软雅黑"/>
              </a:rPr>
              <a:t>&lt;&gt;()</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很容易被发现；相比之下，</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 C</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风格转换就比较难发现。</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使用</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语法更能表达意图。</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2854677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305876"/>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举例：（后续课程内容学习）</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000" i="0" u="none" strike="noStrike" kern="1200" cap="none" spc="0" normalizeH="0" baseline="0" noProof="0" dirty="0">
                <a:ln>
                  <a:noFill/>
                </a:ln>
                <a:solidFill>
                  <a:srgbClr val="000000"/>
                </a:solidFill>
                <a:effectLst/>
                <a:uLnTx/>
                <a:uFillTx/>
                <a:latin typeface="Arial"/>
                <a:ea typeface="微软雅黑"/>
                <a:cs typeface="+mn-cs"/>
              </a:rPr>
              <a:t>静态类型转换执行兼容类型之间的转换。它</a:t>
            </a:r>
            <a:r>
              <a:rPr kumimoji="0" lang="en-US" altLang="zh-CN" sz="2000" i="0" u="none" strike="noStrike" kern="1200" cap="none" spc="0" normalizeH="0" baseline="0" noProof="0" dirty="0">
                <a:ln>
                  <a:noFill/>
                </a:ln>
                <a:solidFill>
                  <a:srgbClr val="000000"/>
                </a:solidFill>
                <a:effectLst/>
                <a:uLnTx/>
                <a:uFillTx/>
                <a:latin typeface="Arial"/>
                <a:ea typeface="微软雅黑"/>
                <a:cs typeface="+mn-cs"/>
              </a:rPr>
              <a:t>C</a:t>
            </a:r>
            <a:r>
              <a:rPr lang="zh-CN" altLang="en-US" sz="2000" dirty="0">
                <a:solidFill>
                  <a:srgbClr val="000000"/>
                </a:solidFill>
                <a:latin typeface="Arial"/>
                <a:ea typeface="微软雅黑"/>
              </a:rPr>
              <a:t>风格转换</a:t>
            </a:r>
            <a:r>
              <a:rPr kumimoji="0" lang="zh-CN" altLang="en-US" sz="2000" i="0" u="none" strike="noStrike" kern="1200" cap="none" spc="0" normalizeH="0" baseline="0" noProof="0" dirty="0">
                <a:ln>
                  <a:noFill/>
                </a:ln>
                <a:solidFill>
                  <a:srgbClr val="000000"/>
                </a:solidFill>
                <a:effectLst/>
                <a:uLnTx/>
                <a:uFillTx/>
                <a:latin typeface="Arial"/>
                <a:ea typeface="微软雅黑"/>
                <a:cs typeface="+mn-cs"/>
              </a:rPr>
              <a:t>类似，但限制性更强。例如，</a:t>
            </a:r>
            <a:r>
              <a:rPr kumimoji="0" lang="en-US" altLang="zh-CN" sz="2000" i="0" u="none" strike="noStrike" kern="1200" cap="none" spc="0" normalizeH="0" baseline="0" noProof="0" dirty="0">
                <a:ln>
                  <a:noFill/>
                </a:ln>
                <a:solidFill>
                  <a:srgbClr val="000000"/>
                </a:solidFill>
                <a:effectLst/>
                <a:uLnTx/>
                <a:uFillTx/>
                <a:latin typeface="Arial"/>
                <a:ea typeface="微软雅黑"/>
                <a:cs typeface="+mn-cs"/>
              </a:rPr>
              <a:t>C</a:t>
            </a:r>
            <a:r>
              <a:rPr lang="zh-CN" altLang="en-US" sz="2000" dirty="0">
                <a:solidFill>
                  <a:srgbClr val="000000"/>
                </a:solidFill>
                <a:latin typeface="Arial"/>
                <a:ea typeface="微软雅黑"/>
              </a:rPr>
              <a:t>风格转换</a:t>
            </a:r>
            <a:r>
              <a:rPr kumimoji="0" lang="zh-CN" altLang="en-US" sz="2000" i="0" u="none" strike="noStrike" kern="1200" cap="none" spc="0" normalizeH="0" baseline="0" noProof="0" dirty="0">
                <a:ln>
                  <a:noFill/>
                </a:ln>
                <a:solidFill>
                  <a:srgbClr val="000000"/>
                </a:solidFill>
                <a:effectLst/>
                <a:uLnTx/>
                <a:uFillTx/>
                <a:latin typeface="Arial"/>
                <a:ea typeface="微软雅黑"/>
                <a:cs typeface="+mn-cs"/>
              </a:rPr>
              <a:t>允许一个整数指针指向一个字符串。</a:t>
            </a:r>
            <a:endParaRPr kumimoji="0" lang="en-US" altLang="zh-CN" sz="2000" i="0" u="none" strike="noStrike" kern="1200" cap="none" spc="0" normalizeH="0" baseline="0" noProof="0" dirty="0">
              <a:ln>
                <a:noFill/>
              </a:ln>
              <a:solidFill>
                <a:srgbClr val="000000"/>
              </a:solidFill>
              <a:effectLst/>
              <a:uLnTx/>
              <a:uFillTx/>
              <a:latin typeface="Arial"/>
              <a:ea typeface="微软雅黑"/>
              <a:cs typeface="+mn-cs"/>
            </a:endParaRPr>
          </a:p>
          <a:p>
            <a:pPr>
              <a:lnSpc>
                <a:spcPct val="150000"/>
              </a:lnSpc>
            </a:pPr>
            <a:r>
              <a:rPr lang="sv-SE" altLang="zh-CN" sz="2000" b="0" dirty="0">
                <a:solidFill>
                  <a:srgbClr val="0000FF"/>
                </a:solidFill>
                <a:effectLst/>
                <a:latin typeface="Consolas" panose="020B0609020204030204" pitchFamily="49" charset="0"/>
              </a:rPr>
              <a:t>char</a:t>
            </a:r>
            <a:r>
              <a:rPr lang="sv-SE" altLang="zh-CN" sz="2000" b="0" dirty="0">
                <a:solidFill>
                  <a:srgbClr val="000000"/>
                </a:solidFill>
                <a:effectLst/>
                <a:latin typeface="Consolas" panose="020B0609020204030204" pitchFamily="49" charset="0"/>
              </a:rPr>
              <a:t> c = </a:t>
            </a:r>
            <a:r>
              <a:rPr lang="sv-SE" altLang="zh-CN" sz="2000" b="0" dirty="0">
                <a:solidFill>
                  <a:srgbClr val="098658"/>
                </a:solidFill>
                <a:effectLst/>
                <a:latin typeface="Consolas" panose="020B0609020204030204" pitchFamily="49" charset="0"/>
              </a:rPr>
              <a:t>10</a:t>
            </a:r>
            <a:r>
              <a:rPr lang="sv-SE" altLang="zh-CN" sz="2000" b="0" dirty="0">
                <a:solidFill>
                  <a:srgbClr val="000000"/>
                </a:solidFill>
                <a:effectLst/>
                <a:latin typeface="Consolas" panose="020B0609020204030204" pitchFamily="49" charset="0"/>
              </a:rPr>
              <a:t>;</a:t>
            </a:r>
            <a:r>
              <a:rPr lang="sv-SE" altLang="zh-CN" sz="2000" b="0" dirty="0">
                <a:solidFill>
                  <a:srgbClr val="008000"/>
                </a:solidFill>
                <a:effectLst/>
                <a:latin typeface="Consolas" panose="020B0609020204030204" pitchFamily="49" charset="0"/>
              </a:rPr>
              <a:t>       // 1 byte</a:t>
            </a:r>
            <a:endParaRPr lang="sv-SE" altLang="zh-CN" sz="2000" b="0" dirty="0">
              <a:solidFill>
                <a:srgbClr val="000000"/>
              </a:solidFill>
              <a:effectLst/>
              <a:latin typeface="Consolas" panose="020B0609020204030204" pitchFamily="49" charset="0"/>
            </a:endParaRPr>
          </a:p>
          <a:p>
            <a:pPr>
              <a:lnSpc>
                <a:spcPct val="150000"/>
              </a:lnSpc>
            </a:pPr>
            <a:r>
              <a:rPr lang="sv-SE" altLang="zh-CN" sz="2000" b="0" dirty="0">
                <a:solidFill>
                  <a:srgbClr val="0000FF"/>
                </a:solidFill>
                <a:effectLst/>
                <a:latin typeface="Consolas" panose="020B0609020204030204" pitchFamily="49" charset="0"/>
              </a:rPr>
              <a:t>int</a:t>
            </a:r>
            <a:r>
              <a:rPr lang="sv-SE" altLang="zh-CN" sz="2000" b="0" dirty="0">
                <a:solidFill>
                  <a:srgbClr val="000000"/>
                </a:solidFill>
                <a:effectLst/>
                <a:latin typeface="Consolas" panose="020B0609020204030204" pitchFamily="49" charset="0"/>
              </a:rPr>
              <a:t> *p = (</a:t>
            </a:r>
            <a:r>
              <a:rPr lang="sv-SE" altLang="zh-CN" sz="2000" b="0" dirty="0">
                <a:solidFill>
                  <a:srgbClr val="0000FF"/>
                </a:solidFill>
                <a:effectLst/>
                <a:latin typeface="Consolas" panose="020B0609020204030204" pitchFamily="49" charset="0"/>
              </a:rPr>
              <a:t>int</a:t>
            </a:r>
            <a:r>
              <a:rPr lang="sv-SE" altLang="zh-CN" sz="2000" b="0" dirty="0">
                <a:solidFill>
                  <a:srgbClr val="000000"/>
                </a:solidFill>
                <a:effectLst/>
                <a:latin typeface="Consolas" panose="020B0609020204030204" pitchFamily="49" charset="0"/>
              </a:rPr>
              <a:t>*)&amp;c;</a:t>
            </a:r>
            <a:r>
              <a:rPr lang="sv-SE" altLang="zh-CN" sz="2000" b="0" dirty="0">
                <a:solidFill>
                  <a:srgbClr val="008000"/>
                </a:solidFill>
                <a:effectLst/>
                <a:latin typeface="Consolas" panose="020B0609020204030204" pitchFamily="49" charset="0"/>
              </a:rPr>
              <a:t> // 4 bytes</a:t>
            </a:r>
            <a:endParaRPr lang="sv-SE" altLang="zh-CN" sz="2000" b="0" dirty="0">
              <a:solidFill>
                <a:srgbClr val="000000"/>
              </a:solidFill>
              <a:effectLst/>
              <a:latin typeface="Consolas" panose="020B0609020204030204" pitchFamily="49" charset="0"/>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000" i="0" u="none" strike="noStrike" kern="1200" cap="none" spc="0" normalizeH="0" baseline="0" noProof="0" dirty="0">
                <a:ln>
                  <a:noFill/>
                </a:ln>
                <a:solidFill>
                  <a:srgbClr val="000000"/>
                </a:solidFill>
                <a:effectLst/>
                <a:uLnTx/>
                <a:uFillTx/>
                <a:latin typeface="Arial"/>
                <a:ea typeface="微软雅黑"/>
                <a:cs typeface="+mn-cs"/>
              </a:rPr>
              <a:t>由于这会导致一个</a:t>
            </a:r>
            <a:r>
              <a:rPr kumimoji="0" lang="en-US" altLang="zh-CN" sz="2000" i="0" u="none" strike="noStrike" kern="1200" cap="none" spc="0" normalizeH="0" baseline="0" noProof="0" dirty="0">
                <a:ln>
                  <a:noFill/>
                </a:ln>
                <a:solidFill>
                  <a:srgbClr val="000000"/>
                </a:solidFill>
                <a:effectLst/>
                <a:uLnTx/>
                <a:uFillTx/>
                <a:latin typeface="Arial"/>
                <a:ea typeface="微软雅黑"/>
                <a:cs typeface="+mn-cs"/>
              </a:rPr>
              <a:t>4</a:t>
            </a:r>
            <a:r>
              <a:rPr kumimoji="0" lang="zh-CN" altLang="en-US" sz="2000" i="0" u="none" strike="noStrike" kern="1200" cap="none" spc="0" normalizeH="0" baseline="0" noProof="0" dirty="0">
                <a:ln>
                  <a:noFill/>
                </a:ln>
                <a:solidFill>
                  <a:srgbClr val="000000"/>
                </a:solidFill>
                <a:effectLst/>
                <a:uLnTx/>
                <a:uFillTx/>
                <a:latin typeface="Arial"/>
                <a:ea typeface="微软雅黑"/>
                <a:cs typeface="+mn-cs"/>
              </a:rPr>
              <a:t>字节指针指向</a:t>
            </a:r>
            <a:r>
              <a:rPr kumimoji="0" lang="en-US" altLang="zh-CN" sz="2000" i="0" u="none" strike="noStrike" kern="1200" cap="none" spc="0" normalizeH="0" baseline="0" noProof="0" dirty="0">
                <a:ln>
                  <a:noFill/>
                </a:ln>
                <a:solidFill>
                  <a:srgbClr val="000000"/>
                </a:solidFill>
                <a:effectLst/>
                <a:uLnTx/>
                <a:uFillTx/>
                <a:latin typeface="Arial"/>
                <a:ea typeface="微软雅黑"/>
                <a:cs typeface="+mn-cs"/>
              </a:rPr>
              <a:t>1</a:t>
            </a:r>
            <a:r>
              <a:rPr kumimoji="0" lang="zh-CN" altLang="en-US" sz="2000" i="0" u="none" strike="noStrike" kern="1200" cap="none" spc="0" normalizeH="0" baseline="0" noProof="0" dirty="0">
                <a:ln>
                  <a:noFill/>
                </a:ln>
                <a:solidFill>
                  <a:srgbClr val="000000"/>
                </a:solidFill>
                <a:effectLst/>
                <a:uLnTx/>
                <a:uFillTx/>
                <a:latin typeface="Arial"/>
                <a:ea typeface="微软雅黑"/>
                <a:cs typeface="+mn-cs"/>
              </a:rPr>
              <a:t>字节已分配内存，因此写入该指针要么会导致运行时错误，要么会覆盖某些相邻内存。</a:t>
            </a:r>
            <a:endParaRPr kumimoji="0" lang="en-US" altLang="zh-CN" sz="2000" i="0" u="none" strike="noStrike" kern="1200" cap="none" spc="0" normalizeH="0" baseline="0" noProof="0" dirty="0">
              <a:ln>
                <a:noFill/>
              </a:ln>
              <a:solidFill>
                <a:srgbClr val="000000"/>
              </a:solidFill>
              <a:effectLst/>
              <a:uLnTx/>
              <a:uFillTx/>
              <a:latin typeface="Arial"/>
              <a:ea typeface="微软雅黑"/>
              <a:cs typeface="+mn-cs"/>
            </a:endParaRPr>
          </a:p>
          <a:p>
            <a:pPr>
              <a:lnSpc>
                <a:spcPct val="150000"/>
              </a:lnSpc>
            </a:pPr>
            <a:r>
              <a:rPr lang="en-US" altLang="zh-CN" sz="2000" b="0" dirty="0">
                <a:solidFill>
                  <a:srgbClr val="000000"/>
                </a:solidFill>
                <a:effectLst/>
                <a:latin typeface="Consolas" panose="020B0609020204030204" pitchFamily="49" charset="0"/>
              </a:rPr>
              <a:t>*p = </a:t>
            </a:r>
            <a:r>
              <a:rPr lang="en-US" altLang="zh-CN" sz="2000" b="0" dirty="0">
                <a:solidFill>
                  <a:srgbClr val="098658"/>
                </a:solidFill>
                <a:effectLst/>
                <a:latin typeface="Consolas" panose="020B0609020204030204" pitchFamily="49" charset="0"/>
              </a:rPr>
              <a:t>5</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run-time error: stack corruption</a:t>
            </a:r>
            <a:endParaRPr lang="en-US" altLang="zh-CN" sz="2000" b="0" dirty="0">
              <a:solidFill>
                <a:srgbClr val="000000"/>
              </a:solidFill>
              <a:effectLst/>
              <a:latin typeface="Consolas" panose="020B0609020204030204" pitchFamily="49" charset="0"/>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000" i="0" u="none" strike="noStrike" kern="1200" cap="none" spc="0" normalizeH="0" baseline="0" noProof="0" dirty="0">
                <a:ln>
                  <a:noFill/>
                </a:ln>
                <a:solidFill>
                  <a:srgbClr val="000000"/>
                </a:solidFill>
                <a:effectLst/>
                <a:uLnTx/>
                <a:uFillTx/>
                <a:latin typeface="Arial"/>
                <a:ea typeface="微软雅黑"/>
                <a:cs typeface="+mn-cs"/>
              </a:rPr>
              <a:t>与</a:t>
            </a:r>
            <a:r>
              <a:rPr kumimoji="0" lang="en-US" altLang="zh-CN" sz="200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000" i="0" u="none" strike="noStrike" kern="1200" cap="none" spc="0" normalizeH="0" baseline="0" noProof="0" dirty="0">
                <a:ln>
                  <a:noFill/>
                </a:ln>
                <a:solidFill>
                  <a:srgbClr val="000000"/>
                </a:solidFill>
                <a:effectLst/>
                <a:uLnTx/>
                <a:uFillTx/>
                <a:latin typeface="Arial"/>
                <a:ea typeface="微软雅黑"/>
                <a:cs typeface="+mn-cs"/>
              </a:rPr>
              <a:t>风格的转换不同，静态转换允许编译器检查指针和被指向者的数据类型是否兼容，这样程序员就能在编译时捕捉到这个错误的指针赋值。</a:t>
            </a:r>
            <a:endParaRPr kumimoji="0" lang="en-US" altLang="zh-CN" sz="2000" i="0" u="none" strike="noStrike" kern="1200" cap="none" spc="0" normalizeH="0" baseline="0" noProof="0" dirty="0">
              <a:ln>
                <a:noFill/>
              </a:ln>
              <a:solidFill>
                <a:srgbClr val="000000"/>
              </a:solidFill>
              <a:effectLst/>
              <a:uLnTx/>
              <a:uFillTx/>
              <a:latin typeface="Arial"/>
              <a:ea typeface="微软雅黑"/>
              <a:cs typeface="+mn-cs"/>
            </a:endParaRPr>
          </a:p>
          <a:p>
            <a:pPr>
              <a:lnSpc>
                <a:spcPct val="150000"/>
              </a:lnSpc>
            </a:pP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*q = </a:t>
            </a:r>
            <a:r>
              <a:rPr lang="en-US" altLang="zh-CN" sz="2000" b="0" dirty="0" err="1">
                <a:solidFill>
                  <a:srgbClr val="0000FF"/>
                </a:solidFill>
                <a:effectLst/>
                <a:latin typeface="Consolas" panose="020B0609020204030204" pitchFamily="49" charset="0"/>
              </a:rPr>
              <a:t>static_cast</a:t>
            </a:r>
            <a:r>
              <a:rPr lang="en-US" altLang="zh-CN" sz="2000" b="0" dirty="0">
                <a:solidFill>
                  <a:srgbClr val="000000"/>
                </a:solidFill>
                <a:effectLst/>
                <a:latin typeface="Consolas" panose="020B0609020204030204" pitchFamily="49" charset="0"/>
              </a:rPr>
              <a:t>&lt;</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*&gt;(&amp;c);</a:t>
            </a:r>
            <a:r>
              <a:rPr lang="en-US" altLang="zh-CN" sz="2000" b="0" dirty="0">
                <a:solidFill>
                  <a:srgbClr val="008000"/>
                </a:solidFill>
                <a:effectLst/>
                <a:latin typeface="Consolas" panose="020B0609020204030204" pitchFamily="49" charset="0"/>
              </a:rPr>
              <a:t> // compile-time error</a:t>
            </a:r>
            <a:endParaRPr lang="en-US" altLang="zh-CN"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00393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305876"/>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示例：（后续课程内容学习）</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a:lnSpc>
                <a:spcPct val="150000"/>
              </a:lnSpc>
            </a:pP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a:t>
            </a:r>
            <a:r>
              <a:rPr lang="en-US" altLang="zh-CN" sz="2000" b="0" dirty="0">
                <a:solidFill>
                  <a:srgbClr val="795E26"/>
                </a:solidFill>
                <a:effectLst/>
                <a:latin typeface="Consolas" panose="020B0609020204030204" pitchFamily="49" charset="0"/>
              </a:rPr>
              <a:t>main</a:t>
            </a:r>
            <a:r>
              <a:rPr lang="en-US" altLang="zh-CN" sz="2000" b="0" dirty="0">
                <a:solidFill>
                  <a:srgbClr val="000000"/>
                </a:solidFill>
                <a:effectLst/>
                <a:latin typeface="Consolas" panose="020B0609020204030204" pitchFamily="49" charset="0"/>
              </a:rPr>
              <a:t>()</a:t>
            </a:r>
          </a:p>
          <a:p>
            <a:pPr>
              <a:lnSpc>
                <a:spcPct val="150000"/>
              </a:lnSpc>
            </a:pPr>
            <a:r>
              <a:rPr lang="en-US" altLang="zh-CN" sz="2000" b="0" dirty="0">
                <a:solidFill>
                  <a:srgbClr val="000000"/>
                </a:solidFill>
                <a:effectLst/>
                <a:latin typeface="Consolas" panose="020B0609020204030204" pitchFamily="49" charset="0"/>
              </a:rPr>
              <a:t>{</a:t>
            </a:r>
          </a:p>
          <a:p>
            <a:pPr>
              <a:lnSpc>
                <a:spcPct val="150000"/>
              </a:lnSpc>
            </a:pPr>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char</a:t>
            </a:r>
            <a:r>
              <a:rPr lang="en-US" altLang="zh-CN" sz="2000" b="0" dirty="0">
                <a:solidFill>
                  <a:srgbClr val="000000"/>
                </a:solidFill>
                <a:effectLst/>
                <a:latin typeface="Consolas" panose="020B0609020204030204" pitchFamily="49" charset="0"/>
              </a:rPr>
              <a:t> c = </a:t>
            </a:r>
            <a:r>
              <a:rPr lang="en-US" altLang="zh-CN" sz="2000" b="0" dirty="0">
                <a:solidFill>
                  <a:srgbClr val="098658"/>
                </a:solidFill>
                <a:effectLst/>
                <a:latin typeface="Consolas" panose="020B0609020204030204" pitchFamily="49" charset="0"/>
              </a:rPr>
              <a:t>10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1 byte</a:t>
            </a:r>
            <a:endParaRPr lang="en-US" altLang="zh-CN" sz="2000" b="0" dirty="0">
              <a:solidFill>
                <a:srgbClr val="000000"/>
              </a:solidFill>
              <a:effectLst/>
              <a:latin typeface="Consolas" panose="020B0609020204030204" pitchFamily="49" charset="0"/>
            </a:endParaRPr>
          </a:p>
          <a:p>
            <a:pPr>
              <a:lnSpc>
                <a:spcPct val="150000"/>
              </a:lnSpc>
            </a:pPr>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p = (</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*)&amp;c;</a:t>
            </a:r>
            <a:r>
              <a:rPr lang="en-US" altLang="zh-CN" sz="2000" b="0" dirty="0">
                <a:solidFill>
                  <a:srgbClr val="008000"/>
                </a:solidFill>
                <a:effectLst/>
                <a:latin typeface="Consolas" panose="020B0609020204030204" pitchFamily="49" charset="0"/>
              </a:rPr>
              <a:t> // 4 bytes</a:t>
            </a:r>
            <a:endParaRPr lang="en-US" altLang="zh-CN" sz="2000" b="0" dirty="0">
              <a:solidFill>
                <a:srgbClr val="000000"/>
              </a:solidFill>
              <a:effectLst/>
              <a:latin typeface="Consolas" panose="020B0609020204030204" pitchFamily="49" charset="0"/>
            </a:endParaRPr>
          </a:p>
          <a:p>
            <a:pPr>
              <a:lnSpc>
                <a:spcPct val="150000"/>
              </a:lnSpc>
            </a:pPr>
            <a:r>
              <a:rPr lang="en-US" altLang="zh-CN" sz="2000" b="0" dirty="0">
                <a:solidFill>
                  <a:srgbClr val="000000"/>
                </a:solidFill>
                <a:effectLst/>
                <a:latin typeface="Consolas" panose="020B0609020204030204" pitchFamily="49" charset="0"/>
              </a:rPr>
              <a:t>    *p = </a:t>
            </a:r>
            <a:r>
              <a:rPr lang="en-US" altLang="zh-CN" sz="2000" b="0" dirty="0">
                <a:solidFill>
                  <a:srgbClr val="098658"/>
                </a:solidFill>
                <a:effectLst/>
                <a:latin typeface="Consolas" panose="020B0609020204030204" pitchFamily="49" charset="0"/>
              </a:rPr>
              <a:t>5</a:t>
            </a:r>
            <a:r>
              <a:rPr lang="en-US" altLang="zh-CN" sz="2000" b="0" dirty="0">
                <a:solidFill>
                  <a:srgbClr val="000000"/>
                </a:solidFill>
                <a:effectLst/>
                <a:latin typeface="Consolas" panose="020B0609020204030204" pitchFamily="49" charset="0"/>
              </a:rPr>
              <a:t>;</a:t>
            </a:r>
            <a:endParaRPr lang="en-US" altLang="zh-CN" sz="2000" dirty="0">
              <a:solidFill>
                <a:srgbClr val="008000"/>
              </a:solidFill>
              <a:latin typeface="Consolas" panose="020B0609020204030204" pitchFamily="49" charset="0"/>
            </a:endParaRPr>
          </a:p>
          <a:p>
            <a:pPr>
              <a:lnSpc>
                <a:spcPct val="150000"/>
              </a:lnSpc>
            </a:pPr>
            <a:r>
              <a:rPr lang="en-US" altLang="zh-CN" sz="2000" b="0" dirty="0">
                <a:solidFill>
                  <a:srgbClr val="008000"/>
                </a:solidFill>
                <a:effectLst/>
                <a:latin typeface="Consolas" panose="020B0609020204030204" pitchFamily="49" charset="0"/>
              </a:rPr>
              <a:t>    //int* q = </a:t>
            </a:r>
            <a:r>
              <a:rPr lang="en-US" altLang="zh-CN" sz="2000" b="0" dirty="0" err="1">
                <a:solidFill>
                  <a:srgbClr val="008000"/>
                </a:solidFill>
                <a:effectLst/>
                <a:latin typeface="Consolas" panose="020B0609020204030204" pitchFamily="49" charset="0"/>
              </a:rPr>
              <a:t>static_cast</a:t>
            </a:r>
            <a:r>
              <a:rPr lang="en-US" altLang="zh-CN" sz="2000" b="0" dirty="0">
                <a:solidFill>
                  <a:srgbClr val="008000"/>
                </a:solidFill>
                <a:effectLst/>
                <a:latin typeface="Consolas" panose="020B0609020204030204" pitchFamily="49" charset="0"/>
              </a:rPr>
              <a:t>&lt;int*&gt;(&amp;c);</a:t>
            </a:r>
          </a:p>
          <a:p>
            <a:pPr>
              <a:lnSpc>
                <a:spcPct val="150000"/>
              </a:lnSpc>
            </a:pPr>
            <a:r>
              <a:rPr lang="en-US" altLang="zh-CN" sz="2000" b="0" dirty="0">
                <a:solidFill>
                  <a:srgbClr val="000000"/>
                </a:solidFill>
                <a:effectLst/>
                <a:latin typeface="Consolas" panose="020B0609020204030204" pitchFamily="49" charset="0"/>
              </a:rPr>
              <a:t>    </a:t>
            </a:r>
            <a:r>
              <a:rPr lang="en-US" altLang="zh-CN" sz="2000" b="0" dirty="0">
                <a:solidFill>
                  <a:srgbClr val="AF00DB"/>
                </a:solidFill>
                <a:effectLst/>
                <a:latin typeface="Consolas" panose="020B0609020204030204" pitchFamily="49" charset="0"/>
              </a:rPr>
              <a:t>return</a:t>
            </a:r>
            <a:r>
              <a:rPr lang="en-US" altLang="zh-CN" sz="2000" b="0" dirty="0">
                <a:solidFill>
                  <a:srgbClr val="000000"/>
                </a:solidFill>
                <a:effectLst/>
                <a:latin typeface="Consolas" panose="020B0609020204030204" pitchFamily="49" charset="0"/>
              </a:rPr>
              <a:t> </a:t>
            </a:r>
            <a:r>
              <a:rPr lang="en-US" altLang="zh-CN" sz="2000" b="0" dirty="0">
                <a:solidFill>
                  <a:srgbClr val="098658"/>
                </a:solidFill>
                <a:effectLst/>
                <a:latin typeface="Consolas" panose="020B0609020204030204" pitchFamily="49" charset="0"/>
              </a:rPr>
              <a:t>0</a:t>
            </a:r>
            <a:r>
              <a:rPr lang="en-US" altLang="zh-CN" sz="2000" b="0" dirty="0">
                <a:solidFill>
                  <a:srgbClr val="000000"/>
                </a:solidFill>
                <a:effectLst/>
                <a:latin typeface="Consolas" panose="020B0609020204030204" pitchFamily="49" charset="0"/>
              </a:rPr>
              <a:t>;</a:t>
            </a:r>
          </a:p>
          <a:p>
            <a:pPr>
              <a:lnSpc>
                <a:spcPct val="150000"/>
              </a:lnSpc>
            </a:pPr>
            <a:r>
              <a:rPr lang="en-US" altLang="zh-CN" sz="2000" b="0" dirty="0">
                <a:solidFill>
                  <a:srgbClr val="000000"/>
                </a:solidFill>
                <a:effectLst/>
                <a:latin typeface="Consolas" panose="020B0609020204030204" pitchFamily="49" charset="0"/>
              </a:rPr>
              <a:t>}</a:t>
            </a:r>
          </a:p>
          <a:p>
            <a:pPr>
              <a:lnSpc>
                <a:spcPct val="150000"/>
              </a:lnSpc>
            </a:pPr>
            <a:endParaRPr lang="en-US" altLang="zh-CN" sz="2000" dirty="0">
              <a:solidFill>
                <a:srgbClr val="000000"/>
              </a:solidFill>
              <a:latin typeface="Consolas" panose="020B0609020204030204" pitchFamily="49" charset="0"/>
            </a:endParaRPr>
          </a:p>
          <a:p>
            <a:pPr>
              <a:lnSpc>
                <a:spcPct val="150000"/>
              </a:lnSpc>
            </a:pPr>
            <a:r>
              <a:rPr lang="en-US" altLang="zh-CN" sz="2000" b="1" dirty="0">
                <a:solidFill>
                  <a:srgbClr val="FF0000"/>
                </a:solidFill>
                <a:effectLst/>
                <a:latin typeface="Consolas" panose="020B0609020204030204" pitchFamily="49" charset="0"/>
              </a:rPr>
              <a:t>// run-time error: stack corruption</a:t>
            </a:r>
          </a:p>
        </p:txBody>
      </p:sp>
      <p:pic>
        <p:nvPicPr>
          <p:cNvPr id="3" name="图片 2">
            <a:extLst>
              <a:ext uri="{FF2B5EF4-FFF2-40B4-BE49-F238E27FC236}">
                <a16:creationId xmlns:a16="http://schemas.microsoft.com/office/drawing/2014/main" id="{C6CB0524-DD81-F0C2-78D8-8CC5CBAE47A5}"/>
              </a:ext>
            </a:extLst>
          </p:cNvPr>
          <p:cNvPicPr>
            <a:picLocks noChangeAspect="1"/>
          </p:cNvPicPr>
          <p:nvPr/>
        </p:nvPicPr>
        <p:blipFill>
          <a:blip r:embed="rId4"/>
          <a:stretch>
            <a:fillRect/>
          </a:stretch>
        </p:blipFill>
        <p:spPr>
          <a:xfrm>
            <a:off x="6210569" y="1956351"/>
            <a:ext cx="5309918" cy="3961557"/>
          </a:xfrm>
          <a:prstGeom prst="rect">
            <a:avLst/>
          </a:prstGeom>
        </p:spPr>
      </p:pic>
    </p:spTree>
    <p:extLst>
      <p:ext uri="{BB962C8B-B14F-4D97-AF65-F5344CB8AC3E}">
        <p14:creationId xmlns:p14="http://schemas.microsoft.com/office/powerpoint/2010/main" val="508573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mn-ea"/>
                <a:ea typeface="+mn-ea"/>
              </a:rPr>
              <a:t>IEEE754</a:t>
            </a:r>
            <a:endParaRPr lang="zh-CN" altLang="en-US" sz="3600" dirty="0">
              <a:latin typeface="+mn-ea"/>
              <a:ea typeface="+mn-ea"/>
            </a:endParaRP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5F89378-4CD6-71CC-F13D-F0E6CED6637D}"/>
              </a:ext>
            </a:extLst>
          </p:cNvPr>
          <p:cNvSpPr txBox="1"/>
          <p:nvPr/>
        </p:nvSpPr>
        <p:spPr>
          <a:xfrm>
            <a:off x="669923" y="1273630"/>
            <a:ext cx="10850563" cy="5017271"/>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2400" b="0" i="0" u="none" strike="noStrike" kern="1200" cap="none" spc="0" normalizeH="0" baseline="0" noProof="0" dirty="0">
                <a:ln>
                  <a:noFill/>
                </a:ln>
                <a:effectLst/>
                <a:highlight>
                  <a:srgbClr val="FFFFFF"/>
                </a:highlight>
                <a:uLnTx/>
                <a:uFillTx/>
                <a:latin typeface="+mn-ea"/>
                <a:cs typeface="+mn-cs"/>
              </a:rPr>
              <a:t>S</a:t>
            </a:r>
            <a:r>
              <a:rPr kumimoji="0" lang="zh-CN" altLang="en-US" sz="2400" b="0" i="0" u="none" strike="noStrike" kern="1200" cap="none" spc="0" normalizeH="0" baseline="0" noProof="0" dirty="0">
                <a:ln>
                  <a:noFill/>
                </a:ln>
                <a:effectLst/>
                <a:highlight>
                  <a:srgbClr val="FFFFFF"/>
                </a:highlight>
                <a:uLnTx/>
                <a:uFillTx/>
                <a:latin typeface="+mn-ea"/>
                <a:cs typeface="+mn-cs"/>
              </a:rPr>
              <a:t>是符号位，只有</a:t>
            </a:r>
            <a:r>
              <a:rPr kumimoji="0" lang="en-US" altLang="zh-CN" sz="2400" b="0" i="0" u="none" strike="noStrike" kern="1200" cap="none" spc="0" normalizeH="0" baseline="0" noProof="0" dirty="0">
                <a:ln>
                  <a:noFill/>
                </a:ln>
                <a:effectLst/>
                <a:highlight>
                  <a:srgbClr val="FFFFFF"/>
                </a:highlight>
                <a:uLnTx/>
                <a:uFillTx/>
                <a:latin typeface="+mn-ea"/>
                <a:cs typeface="+mn-cs"/>
              </a:rPr>
              <a:t>0</a:t>
            </a:r>
            <a:r>
              <a:rPr kumimoji="0" lang="zh-CN" altLang="en-US" sz="2400" b="0" i="0" u="none" strike="noStrike" kern="1200" cap="none" spc="0" normalizeH="0" baseline="0" noProof="0" dirty="0">
                <a:ln>
                  <a:noFill/>
                </a:ln>
                <a:effectLst/>
                <a:highlight>
                  <a:srgbClr val="FFFFFF"/>
                </a:highlight>
                <a:uLnTx/>
                <a:uFillTx/>
                <a:latin typeface="+mn-ea"/>
                <a:cs typeface="+mn-cs"/>
              </a:rPr>
              <a:t>和</a:t>
            </a:r>
            <a:r>
              <a:rPr kumimoji="0" lang="en-US" altLang="zh-CN" sz="2400" b="0" i="0" u="none" strike="noStrike" kern="1200" cap="none" spc="0" normalizeH="0" baseline="0" noProof="0" dirty="0">
                <a:ln>
                  <a:noFill/>
                </a:ln>
                <a:effectLst/>
                <a:highlight>
                  <a:srgbClr val="FFFFFF"/>
                </a:highlight>
                <a:uLnTx/>
                <a:uFillTx/>
                <a:latin typeface="+mn-ea"/>
                <a:cs typeface="+mn-cs"/>
              </a:rPr>
              <a:t>1</a:t>
            </a:r>
            <a:r>
              <a:rPr kumimoji="0" lang="zh-CN" altLang="en-US" sz="2400" b="0" i="0" u="none" strike="noStrike" kern="1200" cap="none" spc="0" normalizeH="0" baseline="0" noProof="0" dirty="0">
                <a:ln>
                  <a:noFill/>
                </a:ln>
                <a:effectLst/>
                <a:highlight>
                  <a:srgbClr val="FFFFFF"/>
                </a:highlight>
                <a:uLnTx/>
                <a:uFillTx/>
                <a:latin typeface="+mn-ea"/>
                <a:cs typeface="+mn-cs"/>
              </a:rPr>
              <a:t>，分别表示正负。</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2400" b="0" i="0" u="none" strike="noStrike" kern="1200" cap="none" spc="0" normalizeH="0" baseline="0" noProof="0" dirty="0">
                <a:ln>
                  <a:noFill/>
                </a:ln>
                <a:effectLst/>
                <a:highlight>
                  <a:srgbClr val="FFFFFF"/>
                </a:highlight>
                <a:uLnTx/>
                <a:uFillTx/>
                <a:latin typeface="+mn-ea"/>
                <a:cs typeface="+mn-cs"/>
              </a:rPr>
              <a:t>P</a:t>
            </a:r>
            <a:r>
              <a:rPr kumimoji="0" lang="zh-CN" altLang="en-US" sz="2400" b="0" i="0" u="none" strike="noStrike" kern="1200" cap="none" spc="0" normalizeH="0" baseline="0" noProof="0" dirty="0">
                <a:ln>
                  <a:noFill/>
                </a:ln>
                <a:effectLst/>
                <a:highlight>
                  <a:srgbClr val="FFFFFF"/>
                </a:highlight>
                <a:uLnTx/>
                <a:uFillTx/>
                <a:latin typeface="+mn-ea"/>
                <a:cs typeface="+mn-cs"/>
              </a:rPr>
              <a:t>是阶码，通常使用移码表示（移码和补码只有符号位相反，其余都一样）。阶码可以为正数，也可以为负数，为了处理负指数的情况，实际的指数值按要求需要加上一个偏差（</a:t>
            </a:r>
            <a:r>
              <a:rPr kumimoji="0" lang="en" altLang="zh-CN" sz="2400" b="0" i="0" u="none" strike="noStrike" kern="1200" cap="none" spc="0" normalizeH="0" baseline="0" noProof="0" dirty="0">
                <a:ln>
                  <a:noFill/>
                </a:ln>
                <a:effectLst/>
                <a:highlight>
                  <a:srgbClr val="FFFFFF"/>
                </a:highlight>
                <a:uLnTx/>
                <a:uFillTx/>
                <a:latin typeface="+mn-ea"/>
                <a:cs typeface="+mn-cs"/>
              </a:rPr>
              <a:t>Bias</a:t>
            </a:r>
            <a:r>
              <a:rPr kumimoji="0" lang="zh-CN" altLang="en" sz="2400" b="0" i="0" u="none" strike="noStrike" kern="1200" cap="none" spc="0" normalizeH="0" baseline="0" noProof="0" dirty="0">
                <a:ln>
                  <a:noFill/>
                </a:ln>
                <a:effectLst/>
                <a:highlight>
                  <a:srgbClr val="FFFFFF"/>
                </a:highlight>
                <a:uLnTx/>
                <a:uFillTx/>
                <a:latin typeface="+mn-ea"/>
                <a:cs typeface="+mn-cs"/>
              </a:rPr>
              <a:t>）</a:t>
            </a:r>
            <a:r>
              <a:rPr kumimoji="0" lang="zh-CN" altLang="en-US" sz="2400" b="0" i="0" u="none" strike="noStrike" kern="1200" cap="none" spc="0" normalizeH="0" baseline="0" noProof="0" dirty="0">
                <a:ln>
                  <a:noFill/>
                </a:ln>
                <a:effectLst/>
                <a:highlight>
                  <a:srgbClr val="FFFFFF"/>
                </a:highlight>
                <a:uLnTx/>
                <a:uFillTx/>
                <a:latin typeface="+mn-ea"/>
                <a:cs typeface="+mn-cs"/>
              </a:rPr>
              <a:t>值作为保存在指数域中的值，单精度数的偏差值为</a:t>
            </a:r>
            <a:r>
              <a:rPr kumimoji="0" lang="en-US" altLang="zh-CN" sz="2400" b="0" i="0" u="none" strike="noStrike" kern="1200" cap="none" spc="0" normalizeH="0" baseline="0" noProof="0" dirty="0">
                <a:ln>
                  <a:noFill/>
                </a:ln>
                <a:effectLst/>
                <a:highlight>
                  <a:srgbClr val="FFFFFF"/>
                </a:highlight>
                <a:uLnTx/>
                <a:uFillTx/>
                <a:latin typeface="+mn-ea"/>
                <a:cs typeface="+mn-cs"/>
              </a:rPr>
              <a:t>127</a:t>
            </a:r>
            <a:r>
              <a:rPr kumimoji="0" lang="zh-CN" altLang="en-US" sz="2400" b="0" i="0" u="none" strike="noStrike" kern="1200" cap="none" spc="0" normalizeH="0" baseline="0" noProof="0" dirty="0">
                <a:ln>
                  <a:noFill/>
                </a:ln>
                <a:effectLst/>
                <a:highlight>
                  <a:srgbClr val="FFFFFF"/>
                </a:highlight>
                <a:uLnTx/>
                <a:uFillTx/>
                <a:latin typeface="+mn-ea"/>
                <a:cs typeface="+mn-cs"/>
              </a:rPr>
              <a:t>，双精度数的偏差值为</a:t>
            </a:r>
            <a:r>
              <a:rPr kumimoji="0" lang="en-US" altLang="zh-CN" sz="2400" b="0" i="0" u="none" strike="noStrike" kern="1200" cap="none" spc="0" normalizeH="0" baseline="0" noProof="0" dirty="0">
                <a:ln>
                  <a:noFill/>
                </a:ln>
                <a:effectLst/>
                <a:highlight>
                  <a:srgbClr val="FFFFFF"/>
                </a:highlight>
                <a:uLnTx/>
                <a:uFillTx/>
                <a:latin typeface="+mn-ea"/>
                <a:cs typeface="+mn-cs"/>
              </a:rPr>
              <a:t>1023</a:t>
            </a:r>
            <a:r>
              <a:rPr kumimoji="0" lang="zh-CN" altLang="en-US" sz="2400" b="0" i="0" u="none" strike="noStrike" kern="1200" cap="none" spc="0" normalizeH="0" baseline="0" noProof="0" dirty="0">
                <a:ln>
                  <a:noFill/>
                </a:ln>
                <a:effectLst/>
                <a:highlight>
                  <a:srgbClr val="FFFFFF"/>
                </a:highlight>
                <a:uLnTx/>
                <a:uFillTx/>
                <a:latin typeface="+mn-ea"/>
                <a:cs typeface="+mn-cs"/>
              </a:rPr>
              <a:t>。</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2400" b="0" i="0" u="none" strike="noStrike" kern="1200" cap="none" spc="0" normalizeH="0" baseline="0" noProof="0" dirty="0">
                <a:ln>
                  <a:noFill/>
                </a:ln>
                <a:effectLst/>
                <a:highlight>
                  <a:srgbClr val="FFFFFF"/>
                </a:highlight>
                <a:uLnTx/>
                <a:uFillTx/>
                <a:latin typeface="+mn-ea"/>
                <a:cs typeface="+mn-cs"/>
              </a:rPr>
              <a:t>M</a:t>
            </a:r>
            <a:r>
              <a:rPr kumimoji="0" lang="zh-CN" altLang="en-US" sz="2400" b="0" i="0" u="none" strike="noStrike" kern="1200" cap="none" spc="0" normalizeH="0" baseline="0" noProof="0" dirty="0">
                <a:ln>
                  <a:noFill/>
                </a:ln>
                <a:effectLst/>
                <a:highlight>
                  <a:srgbClr val="FFFFFF"/>
                </a:highlight>
                <a:uLnTx/>
                <a:uFillTx/>
                <a:latin typeface="+mn-ea"/>
                <a:cs typeface="+mn-cs"/>
              </a:rPr>
              <a:t>为尾数，其中单精度数为</a:t>
            </a:r>
            <a:r>
              <a:rPr kumimoji="0" lang="en-US" altLang="zh-CN" sz="2400" b="0" i="0" u="none" strike="noStrike" kern="1200" cap="none" spc="0" normalizeH="0" baseline="0" noProof="0" dirty="0">
                <a:ln>
                  <a:noFill/>
                </a:ln>
                <a:effectLst/>
                <a:highlight>
                  <a:srgbClr val="FFFFFF"/>
                </a:highlight>
                <a:uLnTx/>
                <a:uFillTx/>
                <a:latin typeface="+mn-ea"/>
                <a:cs typeface="+mn-cs"/>
              </a:rPr>
              <a:t>23</a:t>
            </a:r>
            <a:r>
              <a:rPr kumimoji="0" lang="zh-CN" altLang="en-US" sz="2400" b="0" i="0" u="none" strike="noStrike" kern="1200" cap="none" spc="0" normalizeH="0" baseline="0" noProof="0" dirty="0">
                <a:ln>
                  <a:noFill/>
                </a:ln>
                <a:effectLst/>
                <a:highlight>
                  <a:srgbClr val="FFFFFF"/>
                </a:highlight>
                <a:uLnTx/>
                <a:uFillTx/>
                <a:latin typeface="+mn-ea"/>
                <a:cs typeface="+mn-cs"/>
              </a:rPr>
              <a:t>位长，双精度数为</a:t>
            </a:r>
            <a:r>
              <a:rPr kumimoji="0" lang="en-US" altLang="zh-CN" sz="2400" b="0" i="0" u="none" strike="noStrike" kern="1200" cap="none" spc="0" normalizeH="0" baseline="0" noProof="0" dirty="0">
                <a:ln>
                  <a:noFill/>
                </a:ln>
                <a:effectLst/>
                <a:highlight>
                  <a:srgbClr val="FFFFFF"/>
                </a:highlight>
                <a:uLnTx/>
                <a:uFillTx/>
                <a:latin typeface="+mn-ea"/>
                <a:cs typeface="+mn-cs"/>
              </a:rPr>
              <a:t>52</a:t>
            </a:r>
            <a:r>
              <a:rPr kumimoji="0" lang="zh-CN" altLang="en-US" sz="2400" b="0" i="0" u="none" strike="noStrike" kern="1200" cap="none" spc="0" normalizeH="0" baseline="0" noProof="0" dirty="0">
                <a:ln>
                  <a:noFill/>
                </a:ln>
                <a:effectLst/>
                <a:highlight>
                  <a:srgbClr val="FFFFFF"/>
                </a:highlight>
                <a:uLnTx/>
                <a:uFillTx/>
                <a:latin typeface="+mn-ea"/>
                <a:cs typeface="+mn-cs"/>
              </a:rPr>
              <a:t>位长。</a:t>
            </a:r>
            <a:r>
              <a:rPr kumimoji="0" lang="en" altLang="zh-CN" sz="2400" b="0" i="0" u="none" strike="noStrike" kern="1200" cap="none" spc="0" normalizeH="0" baseline="0" noProof="0" dirty="0">
                <a:ln>
                  <a:noFill/>
                </a:ln>
                <a:effectLst/>
                <a:highlight>
                  <a:srgbClr val="FFFFFF"/>
                </a:highlight>
                <a:uLnTx/>
                <a:uFillTx/>
                <a:latin typeface="+mn-ea"/>
                <a:cs typeface="+mn-cs"/>
              </a:rPr>
              <a:t>IEEE</a:t>
            </a:r>
            <a:r>
              <a:rPr kumimoji="0" lang="zh-CN" altLang="en-US" sz="2400" b="0" i="0" u="none" strike="noStrike" kern="1200" cap="none" spc="0" normalizeH="0" baseline="0" noProof="0" dirty="0">
                <a:ln>
                  <a:noFill/>
                </a:ln>
                <a:effectLst/>
                <a:highlight>
                  <a:srgbClr val="FFFFFF"/>
                </a:highlight>
                <a:uLnTx/>
                <a:uFillTx/>
                <a:latin typeface="+mn-ea"/>
                <a:cs typeface="+mn-cs"/>
              </a:rPr>
              <a:t>标准要求浮点数必须是规范的。这意味着尾数的小数点左侧必须为</a:t>
            </a:r>
            <a:r>
              <a:rPr kumimoji="0" lang="en-US" altLang="zh-CN" sz="2400" b="0" i="0" u="none" strike="noStrike" kern="1200" cap="none" spc="0" normalizeH="0" baseline="0" noProof="0" dirty="0">
                <a:ln>
                  <a:noFill/>
                </a:ln>
                <a:effectLst/>
                <a:highlight>
                  <a:srgbClr val="FFFFFF"/>
                </a:highlight>
                <a:uLnTx/>
                <a:uFillTx/>
                <a:latin typeface="+mn-ea"/>
                <a:cs typeface="+mn-cs"/>
              </a:rPr>
              <a:t>1</a:t>
            </a:r>
            <a:r>
              <a:rPr kumimoji="0" lang="zh-CN" altLang="en-US" sz="2400" b="0" i="0" u="none" strike="noStrike" kern="1200" cap="none" spc="0" normalizeH="0" baseline="0" noProof="0" dirty="0">
                <a:ln>
                  <a:noFill/>
                </a:ln>
                <a:effectLst/>
                <a:highlight>
                  <a:srgbClr val="FFFFFF"/>
                </a:highlight>
                <a:uLnTx/>
                <a:uFillTx/>
                <a:latin typeface="+mn-ea"/>
                <a:cs typeface="+mn-cs"/>
              </a:rPr>
              <a:t>，因此在保存尾数的时候，可以省略小数点前面这个</a:t>
            </a:r>
            <a:r>
              <a:rPr kumimoji="0" lang="en-US" altLang="zh-CN" sz="2400" b="0" i="0" u="none" strike="noStrike" kern="1200" cap="none" spc="0" normalizeH="0" baseline="0" noProof="0" dirty="0">
                <a:ln>
                  <a:noFill/>
                </a:ln>
                <a:effectLst/>
                <a:highlight>
                  <a:srgbClr val="FFFFFF"/>
                </a:highlight>
                <a:uLnTx/>
                <a:uFillTx/>
                <a:latin typeface="+mn-ea"/>
                <a:cs typeface="+mn-cs"/>
              </a:rPr>
              <a:t>1</a:t>
            </a:r>
            <a:r>
              <a:rPr kumimoji="0" lang="zh-CN" altLang="en-US" sz="2400" b="0" i="0" u="none" strike="noStrike" kern="1200" cap="none" spc="0" normalizeH="0" baseline="0" noProof="0" dirty="0">
                <a:ln>
                  <a:noFill/>
                </a:ln>
                <a:effectLst/>
                <a:highlight>
                  <a:srgbClr val="FFFFFF"/>
                </a:highlight>
                <a:uLnTx/>
                <a:uFillTx/>
                <a:latin typeface="+mn-ea"/>
                <a:cs typeface="+mn-cs"/>
              </a:rPr>
              <a:t>，从而腾出一个二进制位来保存更多的尾数。这样实 际上用</a:t>
            </a:r>
            <a:r>
              <a:rPr kumimoji="0" lang="en-US" altLang="zh-CN" sz="2400" b="0" i="0" u="none" strike="noStrike" kern="1200" cap="none" spc="0" normalizeH="0" baseline="0" noProof="0" dirty="0">
                <a:ln>
                  <a:noFill/>
                </a:ln>
                <a:effectLst/>
                <a:highlight>
                  <a:srgbClr val="FFFFFF"/>
                </a:highlight>
                <a:uLnTx/>
                <a:uFillTx/>
                <a:latin typeface="+mn-ea"/>
                <a:cs typeface="+mn-cs"/>
              </a:rPr>
              <a:t>23</a:t>
            </a:r>
            <a:r>
              <a:rPr kumimoji="0" lang="zh-CN" altLang="en-US" sz="2400" b="0" i="0" u="none" strike="noStrike" kern="1200" cap="none" spc="0" normalizeH="0" baseline="0" noProof="0" dirty="0">
                <a:ln>
                  <a:noFill/>
                </a:ln>
                <a:effectLst/>
                <a:highlight>
                  <a:srgbClr val="FFFFFF"/>
                </a:highlight>
                <a:uLnTx/>
                <a:uFillTx/>
                <a:latin typeface="+mn-ea"/>
                <a:cs typeface="+mn-cs"/>
              </a:rPr>
              <a:t>位长的尾数域表达了</a:t>
            </a:r>
            <a:r>
              <a:rPr kumimoji="0" lang="en-US" altLang="zh-CN" sz="2400" b="0" i="0" u="none" strike="noStrike" kern="1200" cap="none" spc="0" normalizeH="0" baseline="0" noProof="0" dirty="0">
                <a:ln>
                  <a:noFill/>
                </a:ln>
                <a:effectLst/>
                <a:highlight>
                  <a:srgbClr val="FFFFFF"/>
                </a:highlight>
                <a:uLnTx/>
                <a:uFillTx/>
                <a:latin typeface="+mn-ea"/>
                <a:cs typeface="+mn-cs"/>
              </a:rPr>
              <a:t>24</a:t>
            </a:r>
            <a:r>
              <a:rPr kumimoji="0" lang="zh-CN" altLang="en-US" sz="2400" b="0" i="0" u="none" strike="noStrike" kern="1200" cap="none" spc="0" normalizeH="0" baseline="0" noProof="0" dirty="0">
                <a:ln>
                  <a:noFill/>
                </a:ln>
                <a:effectLst/>
                <a:highlight>
                  <a:srgbClr val="FFFFFF"/>
                </a:highlight>
                <a:uLnTx/>
                <a:uFillTx/>
                <a:latin typeface="+mn-ea"/>
                <a:cs typeface="+mn-cs"/>
              </a:rPr>
              <a:t>位的尾数。</a:t>
            </a:r>
            <a:endParaRPr kumimoji="0" lang="zh-CN" altLang="en-US" sz="2400" b="0" i="0" u="none" strike="noStrike" kern="1200" cap="none" spc="0" normalizeH="0" baseline="0" noProof="0" dirty="0">
              <a:ln>
                <a:noFill/>
              </a:ln>
              <a:effectLst/>
              <a:uLnTx/>
              <a:uFillTx/>
              <a:latin typeface="+mn-ea"/>
              <a:cs typeface="+mn-cs"/>
            </a:endParaRPr>
          </a:p>
        </p:txBody>
      </p:sp>
    </p:spTree>
    <p:extLst>
      <p:ext uri="{BB962C8B-B14F-4D97-AF65-F5344CB8AC3E}">
        <p14:creationId xmlns:p14="http://schemas.microsoft.com/office/powerpoint/2010/main" val="29130206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类型转换</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305876"/>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示例：（后续课程内容学习）</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a:lnSpc>
                <a:spcPct val="150000"/>
              </a:lnSpc>
            </a:pP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a:t>
            </a:r>
            <a:r>
              <a:rPr lang="en-US" altLang="zh-CN" sz="2000" b="0" dirty="0">
                <a:solidFill>
                  <a:srgbClr val="795E26"/>
                </a:solidFill>
                <a:effectLst/>
                <a:latin typeface="Consolas" panose="020B0609020204030204" pitchFamily="49" charset="0"/>
              </a:rPr>
              <a:t>main</a:t>
            </a:r>
            <a:r>
              <a:rPr lang="en-US" altLang="zh-CN" sz="2000" b="0" dirty="0">
                <a:solidFill>
                  <a:srgbClr val="000000"/>
                </a:solidFill>
                <a:effectLst/>
                <a:latin typeface="Consolas" panose="020B0609020204030204" pitchFamily="49" charset="0"/>
              </a:rPr>
              <a:t>()</a:t>
            </a:r>
          </a:p>
          <a:p>
            <a:pPr>
              <a:lnSpc>
                <a:spcPct val="150000"/>
              </a:lnSpc>
            </a:pPr>
            <a:r>
              <a:rPr lang="en-US" altLang="zh-CN" sz="2000" b="0" dirty="0">
                <a:solidFill>
                  <a:srgbClr val="000000"/>
                </a:solidFill>
                <a:effectLst/>
                <a:latin typeface="Consolas" panose="020B0609020204030204" pitchFamily="49" charset="0"/>
              </a:rPr>
              <a:t>{</a:t>
            </a:r>
          </a:p>
          <a:p>
            <a:pPr>
              <a:lnSpc>
                <a:spcPct val="150000"/>
              </a:lnSpc>
            </a:pPr>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char</a:t>
            </a:r>
            <a:r>
              <a:rPr lang="en-US" altLang="zh-CN" sz="2000" b="0" dirty="0">
                <a:solidFill>
                  <a:srgbClr val="000000"/>
                </a:solidFill>
                <a:effectLst/>
                <a:latin typeface="Consolas" panose="020B0609020204030204" pitchFamily="49" charset="0"/>
              </a:rPr>
              <a:t> c = </a:t>
            </a:r>
            <a:r>
              <a:rPr lang="en-US" altLang="zh-CN" sz="2000" b="0" dirty="0">
                <a:solidFill>
                  <a:srgbClr val="098658"/>
                </a:solidFill>
                <a:effectLst/>
                <a:latin typeface="Consolas" panose="020B0609020204030204" pitchFamily="49" charset="0"/>
              </a:rPr>
              <a:t>10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1 byte</a:t>
            </a:r>
            <a:endParaRPr lang="en-US" altLang="zh-CN" sz="2000" b="0" dirty="0">
              <a:solidFill>
                <a:srgbClr val="000000"/>
              </a:solidFill>
              <a:effectLst/>
              <a:latin typeface="Consolas" panose="020B0609020204030204" pitchFamily="49" charset="0"/>
            </a:endParaRPr>
          </a:p>
          <a:p>
            <a:pPr>
              <a:lnSpc>
                <a:spcPct val="150000"/>
              </a:lnSpc>
            </a:pPr>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p = (</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*)&amp;c;</a:t>
            </a:r>
            <a:r>
              <a:rPr lang="en-US" altLang="zh-CN" sz="2000" b="0" dirty="0">
                <a:solidFill>
                  <a:srgbClr val="008000"/>
                </a:solidFill>
                <a:effectLst/>
                <a:latin typeface="Consolas" panose="020B0609020204030204" pitchFamily="49" charset="0"/>
              </a:rPr>
              <a:t> // 4 bytes</a:t>
            </a:r>
            <a:endParaRPr lang="en-US" altLang="zh-CN" sz="2000" b="0" dirty="0">
              <a:solidFill>
                <a:srgbClr val="000000"/>
              </a:solidFill>
              <a:effectLst/>
              <a:latin typeface="Consolas" panose="020B0609020204030204" pitchFamily="49" charset="0"/>
            </a:endParaRPr>
          </a:p>
          <a:p>
            <a:pPr>
              <a:lnSpc>
                <a:spcPct val="150000"/>
              </a:lnSpc>
            </a:pPr>
            <a:r>
              <a:rPr lang="en-US" altLang="zh-CN" sz="2000" b="0" dirty="0">
                <a:solidFill>
                  <a:srgbClr val="008000"/>
                </a:solidFill>
                <a:effectLst/>
                <a:latin typeface="Consolas" panose="020B0609020204030204" pitchFamily="49" charset="0"/>
              </a:rPr>
              <a:t>    //*p = 5;</a:t>
            </a:r>
            <a:endParaRPr lang="en-US" altLang="zh-CN" sz="2000" b="0" dirty="0">
              <a:solidFill>
                <a:srgbClr val="000000"/>
              </a:solidFill>
              <a:effectLst/>
              <a:latin typeface="Consolas" panose="020B0609020204030204" pitchFamily="49" charset="0"/>
            </a:endParaRPr>
          </a:p>
          <a:p>
            <a:pPr>
              <a:lnSpc>
                <a:spcPct val="150000"/>
              </a:lnSpc>
            </a:pPr>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q = </a:t>
            </a:r>
            <a:r>
              <a:rPr lang="en-US" altLang="zh-CN" sz="2000" b="0" dirty="0" err="1">
                <a:solidFill>
                  <a:srgbClr val="0000FF"/>
                </a:solidFill>
                <a:effectLst/>
                <a:latin typeface="Consolas" panose="020B0609020204030204" pitchFamily="49" charset="0"/>
              </a:rPr>
              <a:t>static_cast</a:t>
            </a:r>
            <a:r>
              <a:rPr lang="en-US" altLang="zh-CN" sz="2000" b="0" dirty="0">
                <a:solidFill>
                  <a:srgbClr val="000000"/>
                </a:solidFill>
                <a:effectLst/>
                <a:latin typeface="Consolas" panose="020B0609020204030204" pitchFamily="49" charset="0"/>
              </a:rPr>
              <a:t>&lt;</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*&gt;(&amp;c);</a:t>
            </a:r>
          </a:p>
          <a:p>
            <a:pPr>
              <a:lnSpc>
                <a:spcPct val="150000"/>
              </a:lnSpc>
            </a:pPr>
            <a:r>
              <a:rPr lang="en-US" altLang="zh-CN" sz="2000" b="0" dirty="0">
                <a:solidFill>
                  <a:srgbClr val="000000"/>
                </a:solidFill>
                <a:effectLst/>
                <a:latin typeface="Consolas" panose="020B0609020204030204" pitchFamily="49" charset="0"/>
              </a:rPr>
              <a:t>    </a:t>
            </a:r>
            <a:r>
              <a:rPr lang="en-US" altLang="zh-CN" sz="2000" b="0" dirty="0">
                <a:solidFill>
                  <a:srgbClr val="AF00DB"/>
                </a:solidFill>
                <a:effectLst/>
                <a:latin typeface="Consolas" panose="020B0609020204030204" pitchFamily="49" charset="0"/>
              </a:rPr>
              <a:t>return</a:t>
            </a:r>
            <a:r>
              <a:rPr lang="en-US" altLang="zh-CN" sz="2000" b="0" dirty="0">
                <a:solidFill>
                  <a:srgbClr val="000000"/>
                </a:solidFill>
                <a:effectLst/>
                <a:latin typeface="Consolas" panose="020B0609020204030204" pitchFamily="49" charset="0"/>
              </a:rPr>
              <a:t> </a:t>
            </a:r>
            <a:r>
              <a:rPr lang="en-US" altLang="zh-CN" sz="2000" b="0" dirty="0">
                <a:solidFill>
                  <a:srgbClr val="098658"/>
                </a:solidFill>
                <a:effectLst/>
                <a:latin typeface="Consolas" panose="020B0609020204030204" pitchFamily="49" charset="0"/>
              </a:rPr>
              <a:t>0</a:t>
            </a:r>
            <a:r>
              <a:rPr lang="en-US" altLang="zh-CN" sz="2000" b="0" dirty="0">
                <a:solidFill>
                  <a:srgbClr val="000000"/>
                </a:solidFill>
                <a:effectLst/>
                <a:latin typeface="Consolas" panose="020B0609020204030204" pitchFamily="49" charset="0"/>
              </a:rPr>
              <a:t>;</a:t>
            </a:r>
          </a:p>
          <a:p>
            <a:pPr>
              <a:lnSpc>
                <a:spcPct val="150000"/>
              </a:lnSpc>
            </a:pPr>
            <a:r>
              <a:rPr lang="en-US" altLang="zh-CN" sz="2000" b="0" dirty="0">
                <a:solidFill>
                  <a:srgbClr val="000000"/>
                </a:solidFill>
                <a:effectLst/>
                <a:latin typeface="Consolas" panose="020B0609020204030204" pitchFamily="49" charset="0"/>
              </a:rPr>
              <a:t>}</a:t>
            </a:r>
          </a:p>
          <a:p>
            <a:pPr>
              <a:lnSpc>
                <a:spcPct val="150000"/>
              </a:lnSpc>
            </a:pPr>
            <a:endParaRPr lang="en-US" altLang="zh-CN" sz="2000" dirty="0">
              <a:solidFill>
                <a:srgbClr val="000000"/>
              </a:solidFill>
              <a:latin typeface="Consolas" panose="020B0609020204030204" pitchFamily="49" charset="0"/>
            </a:endParaRPr>
          </a:p>
          <a:p>
            <a:pPr>
              <a:lnSpc>
                <a:spcPct val="150000"/>
              </a:lnSpc>
            </a:pPr>
            <a:r>
              <a:rPr lang="en-US" altLang="zh-CN" sz="2000" b="1" dirty="0">
                <a:solidFill>
                  <a:srgbClr val="FF0000"/>
                </a:solidFill>
                <a:effectLst/>
                <a:latin typeface="Consolas" panose="020B0609020204030204" pitchFamily="49" charset="0"/>
              </a:rPr>
              <a:t>// compile-time error</a:t>
            </a:r>
          </a:p>
        </p:txBody>
      </p:sp>
      <p:pic>
        <p:nvPicPr>
          <p:cNvPr id="3" name="图片 2">
            <a:extLst>
              <a:ext uri="{FF2B5EF4-FFF2-40B4-BE49-F238E27FC236}">
                <a16:creationId xmlns:a16="http://schemas.microsoft.com/office/drawing/2014/main" id="{C790B857-E492-19AA-C40C-B9ED1CE67664}"/>
              </a:ext>
            </a:extLst>
          </p:cNvPr>
          <p:cNvPicPr>
            <a:picLocks noChangeAspect="1"/>
          </p:cNvPicPr>
          <p:nvPr/>
        </p:nvPicPr>
        <p:blipFill>
          <a:blip r:embed="rId4"/>
          <a:stretch>
            <a:fillRect/>
          </a:stretch>
        </p:blipFill>
        <p:spPr>
          <a:xfrm>
            <a:off x="5913120" y="4965046"/>
            <a:ext cx="5607367" cy="1379590"/>
          </a:xfrm>
          <a:prstGeom prst="rect">
            <a:avLst/>
          </a:prstGeom>
        </p:spPr>
      </p:pic>
    </p:spTree>
    <p:extLst>
      <p:ext uri="{BB962C8B-B14F-4D97-AF65-F5344CB8AC3E}">
        <p14:creationId xmlns:p14="http://schemas.microsoft.com/office/powerpoint/2010/main" val="26681819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366C47A3-0ACC-F8CA-D88C-10F92327A8A5}"/>
              </a:ext>
            </a:extLst>
          </p:cNvPr>
          <p:cNvGrpSpPr/>
          <p:nvPr/>
        </p:nvGrpSpPr>
        <p:grpSpPr>
          <a:xfrm>
            <a:off x="117963" y="57219"/>
            <a:ext cx="934460" cy="934460"/>
            <a:chOff x="113733" y="108980"/>
            <a:chExt cx="863612" cy="863612"/>
          </a:xfrm>
        </p:grpSpPr>
        <p:sp>
          <p:nvSpPr>
            <p:cNvPr id="6" name="椭圆 5">
              <a:extLst>
                <a:ext uri="{FF2B5EF4-FFF2-40B4-BE49-F238E27FC236}">
                  <a16:creationId xmlns:a16="http://schemas.microsoft.com/office/drawing/2014/main" id="{906678A8-4449-E16D-83BD-6C1AF31D7253}"/>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7" name="图片 6">
              <a:extLst>
                <a:ext uri="{FF2B5EF4-FFF2-40B4-BE49-F238E27FC236}">
                  <a16:creationId xmlns:a16="http://schemas.microsoft.com/office/drawing/2014/main" id="{6E36B8C6-17BF-5901-B3EA-9B5B19D696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8" name="文本框 7">
            <a:extLst>
              <a:ext uri="{FF2B5EF4-FFF2-40B4-BE49-F238E27FC236}">
                <a16:creationId xmlns:a16="http://schemas.microsoft.com/office/drawing/2014/main" id="{537B5B12-C5CB-9A75-C190-0D99EB14DEAB}"/>
              </a:ext>
            </a:extLst>
          </p:cNvPr>
          <p:cNvSpPr txBox="1"/>
          <p:nvPr/>
        </p:nvSpPr>
        <p:spPr>
          <a:xfrm>
            <a:off x="283358" y="3333750"/>
            <a:ext cx="11625297" cy="1414554"/>
          </a:xfrm>
          <a:prstGeom prst="rect">
            <a:avLst/>
          </a:prstGeom>
          <a:noFill/>
        </p:spPr>
        <p:txBody>
          <a:bodyPr wrap="none" rtlCol="0">
            <a:spAutoFit/>
          </a:bodyPr>
          <a:lstStyle/>
          <a:p>
            <a:pPr algn="ctr"/>
            <a:r>
              <a:rPr lang="en-US" altLang="zh-CN" sz="5400" b="1" dirty="0" err="1">
                <a:solidFill>
                  <a:srgbClr val="002060"/>
                </a:solidFill>
                <a:latin typeface="钉钉进步体" panose="00020600040101010101" pitchFamily="18" charset="-122"/>
                <a:ea typeface="钉钉进步体" panose="00020600040101010101" pitchFamily="18" charset="-122"/>
              </a:rPr>
              <a:t>cin</a:t>
            </a:r>
            <a:r>
              <a:rPr lang="zh-CN" altLang="en-US" sz="5400" b="1" dirty="0">
                <a:solidFill>
                  <a:srgbClr val="002060"/>
                </a:solidFill>
                <a:latin typeface="钉钉进步体" panose="00020600040101010101" pitchFamily="18" charset="-122"/>
                <a:ea typeface="钉钉进步体" panose="00020600040101010101" pitchFamily="18" charset="-122"/>
              </a:rPr>
              <a:t>与</a:t>
            </a:r>
            <a:r>
              <a:rPr lang="en-US" altLang="zh-CN" sz="5400" b="1" dirty="0" err="1">
                <a:solidFill>
                  <a:srgbClr val="002060"/>
                </a:solidFill>
                <a:latin typeface="钉钉进步体" panose="00020600040101010101" pitchFamily="18" charset="-122"/>
                <a:ea typeface="钉钉进步体" panose="00020600040101010101" pitchFamily="18" charset="-122"/>
              </a:rPr>
              <a:t>cout</a:t>
            </a:r>
            <a:r>
              <a:rPr lang="zh-CN" altLang="en-US" sz="5400" b="1" dirty="0">
                <a:solidFill>
                  <a:srgbClr val="002060"/>
                </a:solidFill>
                <a:latin typeface="钉钉进步体" panose="00020600040101010101" pitchFamily="18" charset="-122"/>
                <a:ea typeface="钉钉进步体" panose="00020600040101010101" pitchFamily="18" charset="-122"/>
              </a:rPr>
              <a:t>基本使用与</a:t>
            </a:r>
            <a:r>
              <a:rPr lang="en-US" altLang="zh-CN" sz="5400" b="1" dirty="0">
                <a:solidFill>
                  <a:srgbClr val="002060"/>
                </a:solidFill>
                <a:latin typeface="钉钉进步体" panose="00020600040101010101" pitchFamily="18" charset="-122"/>
                <a:ea typeface="钉钉进步体" panose="00020600040101010101" pitchFamily="18" charset="-122"/>
              </a:rPr>
              <a:t>C++</a:t>
            </a:r>
            <a:r>
              <a:rPr lang="zh-CN" altLang="en-US" sz="5400" b="1" dirty="0">
                <a:solidFill>
                  <a:srgbClr val="002060"/>
                </a:solidFill>
                <a:latin typeface="钉钉进步体" panose="00020600040101010101" pitchFamily="18" charset="-122"/>
                <a:ea typeface="钉钉进步体" panose="00020600040101010101" pitchFamily="18" charset="-122"/>
              </a:rPr>
              <a:t>格式化控制</a:t>
            </a:r>
            <a:endParaRPr lang="en-US" altLang="zh-CN" sz="5400" b="1" dirty="0">
              <a:solidFill>
                <a:srgbClr val="002060"/>
              </a:solidFill>
              <a:latin typeface="钉钉进步体" panose="00020600040101010101" pitchFamily="18" charset="-122"/>
              <a:ea typeface="钉钉进步体" panose="00020600040101010101" pitchFamily="18" charset="-122"/>
            </a:endParaRPr>
          </a:p>
          <a:p>
            <a:pPr algn="ctr">
              <a:lnSpc>
                <a:spcPct val="150000"/>
              </a:lnSpc>
            </a:pP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Basic Usage of </a:t>
            </a:r>
            <a:r>
              <a:rPr lang="en-US" altLang="zh-CN" sz="2400" b="1" dirty="0" err="1">
                <a:solidFill>
                  <a:schemeClr val="bg1">
                    <a:lumMod val="50000"/>
                  </a:schemeClr>
                </a:solidFill>
                <a:latin typeface="钉钉进步体" panose="00020600040101010101" pitchFamily="18" charset="-122"/>
                <a:ea typeface="钉钉进步体" panose="00020600040101010101" pitchFamily="18" charset="-122"/>
              </a:rPr>
              <a:t>cin</a:t>
            </a: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 and </a:t>
            </a:r>
            <a:r>
              <a:rPr lang="en-US" altLang="zh-CN" sz="2400" b="1" dirty="0" err="1">
                <a:solidFill>
                  <a:schemeClr val="bg1">
                    <a:lumMod val="50000"/>
                  </a:schemeClr>
                </a:solidFill>
                <a:latin typeface="钉钉进步体" panose="00020600040101010101" pitchFamily="18" charset="-122"/>
                <a:ea typeface="钉钉进步体" panose="00020600040101010101" pitchFamily="18" charset="-122"/>
              </a:rPr>
              <a:t>cout</a:t>
            </a: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 and C++ Formatting Controls</a:t>
            </a:r>
            <a:endParaRPr lang="zh-CN" altLang="en-US" sz="2400" b="1" dirty="0">
              <a:solidFill>
                <a:schemeClr val="bg1">
                  <a:lumMod val="50000"/>
                </a:schemeClr>
              </a:solidFill>
              <a:latin typeface="钉钉进步体" panose="00020600040101010101" pitchFamily="18" charset="-122"/>
              <a:ea typeface="钉钉进步体" panose="00020600040101010101" pitchFamily="18" charset="-122"/>
            </a:endParaRPr>
          </a:p>
        </p:txBody>
      </p:sp>
      <p:sp>
        <p:nvSpPr>
          <p:cNvPr id="9" name="文本框 8">
            <a:extLst>
              <a:ext uri="{FF2B5EF4-FFF2-40B4-BE49-F238E27FC236}">
                <a16:creationId xmlns:a16="http://schemas.microsoft.com/office/drawing/2014/main" id="{429C9066-0E3A-88A6-CF1E-828E043B9906}"/>
              </a:ext>
            </a:extLst>
          </p:cNvPr>
          <p:cNvSpPr txBox="1"/>
          <p:nvPr/>
        </p:nvSpPr>
        <p:spPr>
          <a:xfrm>
            <a:off x="5095181" y="1988457"/>
            <a:ext cx="2001638" cy="830997"/>
          </a:xfrm>
          <a:prstGeom prst="rect">
            <a:avLst/>
          </a:prstGeom>
          <a:noFill/>
        </p:spPr>
        <p:txBody>
          <a:bodyPr wrap="none" rtlCol="0">
            <a:spAutoFit/>
          </a:bodyPr>
          <a:lstStyle/>
          <a:p>
            <a:pPr algn="ctr"/>
            <a:r>
              <a:rPr lang="en-US" altLang="zh-CN" sz="4800" b="1" dirty="0">
                <a:solidFill>
                  <a:srgbClr val="002060"/>
                </a:solidFill>
                <a:latin typeface="Calibri" panose="020F0502020204030204" pitchFamily="34" charset="0"/>
                <a:ea typeface="Calibri" panose="020F0502020204030204" pitchFamily="34" charset="0"/>
                <a:cs typeface="Calibri" panose="020F0502020204030204" pitchFamily="34" charset="0"/>
              </a:rPr>
              <a:t>Part 07</a:t>
            </a:r>
            <a:endParaRPr lang="zh-CN" altLang="en-US" sz="4800" b="1" dirty="0">
              <a:solidFill>
                <a:srgbClr val="002060"/>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5197044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流的基本概念</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1960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流：</a:t>
            </a:r>
            <a:r>
              <a:rPr lang="en-US" altLang="zh-CN" sz="2000" dirty="0">
                <a:solidFill>
                  <a:srgbClr val="000000"/>
                </a:solidFill>
                <a:latin typeface="Arial"/>
                <a:ea typeface="微软雅黑"/>
              </a:rPr>
              <a:t>C++</a:t>
            </a:r>
            <a:r>
              <a:rPr lang="zh-CN" altLang="en-US" sz="2000" dirty="0">
                <a:solidFill>
                  <a:srgbClr val="000000"/>
                </a:solidFill>
                <a:latin typeface="Arial"/>
                <a:ea typeface="微软雅黑"/>
              </a:rPr>
              <a:t>将输入和输出看作字节流。输入时，程序从输入流中抽取字节；输出时，程序将字节插入输出流。</a:t>
            </a:r>
            <a:endParaRPr lang="en-US" altLang="zh-CN" sz="2000" dirty="0">
              <a:solidFill>
                <a:srgbClr val="000000"/>
              </a:solidFill>
              <a:latin typeface="Arial"/>
              <a:ea typeface="微软雅黑"/>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缓冲区：</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用作中介的内存块，将信息从设备传输到程序或从程序传输到设备的临时存储工具，可以提高数据的读取速率。</a:t>
            </a:r>
            <a:endParaRPr kumimoji="0" lang="en-US" altLang="zh-CN" sz="20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刷新缓冲区：</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输出时，程序首先填满缓冲区，然后把整块的数据传输给硬盘，并清空缓冲区，这被称为刷新缓冲区。</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C/C++</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的原生标准中没有定义输入</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输出的基本语句</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语言用</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printf</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scanf</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等函数来实现输入和输出，通过</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#include&lt;stdio.h&gt;</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来调用</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C++</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通过</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cin</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和</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cout</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的流对象来实现，通过</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#include&lt;iostream&gt;</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来调用</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cout</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输出流对象</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&lt;&lt;</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：流插入运算符</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2000" b="0" i="0" u="none" strike="noStrike" kern="1200" cap="none" spc="0" normalizeH="0" baseline="0" noProof="0" dirty="0" err="1">
                <a:ln>
                  <a:noFill/>
                </a:ln>
                <a:solidFill>
                  <a:srgbClr val="000000"/>
                </a:solidFill>
                <a:effectLst/>
                <a:uLnTx/>
                <a:uFillTx/>
                <a:latin typeface="Arial"/>
                <a:ea typeface="微软雅黑"/>
                <a:cs typeface="+mn-cs"/>
              </a:rPr>
              <a:t>cin</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输入流对象</a:t>
            </a:r>
            <a:r>
              <a:rPr kumimoji="0" lang="en-US" altLang="zh-CN" sz="2000" b="0" i="0" u="none" strike="noStrike" kern="1200" cap="none" spc="0" normalizeH="0" baseline="0" noProof="0" dirty="0">
                <a:ln>
                  <a:noFill/>
                </a:ln>
                <a:solidFill>
                  <a:srgbClr val="000000"/>
                </a:solidFill>
                <a:effectLst/>
                <a:uLnTx/>
                <a:uFillTx/>
                <a:latin typeface="Arial"/>
                <a:ea typeface="微软雅黑"/>
                <a:cs typeface="+mn-cs"/>
              </a:rPr>
              <a:t>&gt;&gt;</a:t>
            </a:r>
            <a:r>
              <a:rPr kumimoji="0" lang="zh-CN" altLang="en-US" sz="2000" b="0" i="0" u="none" strike="noStrike" kern="1200" cap="none" spc="0" normalizeH="0" baseline="0" noProof="0" dirty="0">
                <a:ln>
                  <a:noFill/>
                </a:ln>
                <a:solidFill>
                  <a:srgbClr val="000000"/>
                </a:solidFill>
                <a:effectLst/>
                <a:uLnTx/>
                <a:uFillTx/>
                <a:latin typeface="Arial"/>
                <a:ea typeface="微软雅黑"/>
                <a:cs typeface="+mn-cs"/>
              </a:rPr>
              <a:t>：流提取运算符</a:t>
            </a:r>
            <a:endParaRPr kumimoji="0" lang="en-US" altLang="zh-CN" sz="2000" b="0" i="0" u="none" strike="noStrike" kern="1200" cap="none" spc="0" normalizeH="0" baseline="0" noProof="0" dirty="0">
              <a:ln>
                <a:noFill/>
              </a:ln>
              <a:solidFill>
                <a:srgbClr val="000000"/>
              </a:solidFill>
              <a:effectLst/>
              <a:uLnTx/>
              <a:uFillTx/>
              <a:latin typeface="Consolas" panose="020B0609020204030204" pitchFamily="49" charset="0"/>
              <a:ea typeface="微软雅黑"/>
              <a:cs typeface="+mn-cs"/>
            </a:endParaRPr>
          </a:p>
        </p:txBody>
      </p:sp>
    </p:spTree>
    <p:extLst>
      <p:ext uri="{BB962C8B-B14F-4D97-AF65-F5344CB8AC3E}">
        <p14:creationId xmlns:p14="http://schemas.microsoft.com/office/powerpoint/2010/main" val="203270463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流的基本概念</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DFCB74A-F680-4116-01E3-FA835A318FB5}"/>
              </a:ext>
            </a:extLst>
          </p:cNvPr>
          <p:cNvPicPr>
            <a:picLocks noChangeAspect="1"/>
          </p:cNvPicPr>
          <p:nvPr/>
        </p:nvPicPr>
        <p:blipFill>
          <a:blip r:embed="rId4"/>
          <a:stretch>
            <a:fillRect/>
          </a:stretch>
        </p:blipFill>
        <p:spPr>
          <a:xfrm>
            <a:off x="669924" y="1230286"/>
            <a:ext cx="10850563" cy="2082565"/>
          </a:xfrm>
          <a:prstGeom prst="rect">
            <a:avLst/>
          </a:prstGeom>
        </p:spPr>
      </p:pic>
      <p:pic>
        <p:nvPicPr>
          <p:cNvPr id="1026" name="Picture 2" descr="在这里插入图片描述">
            <a:extLst>
              <a:ext uri="{FF2B5EF4-FFF2-40B4-BE49-F238E27FC236}">
                <a16:creationId xmlns:a16="http://schemas.microsoft.com/office/drawing/2014/main" id="{BA58D411-94D3-C538-0B09-E75326628B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27" b="12566"/>
          <a:stretch/>
        </p:blipFill>
        <p:spPr bwMode="auto">
          <a:xfrm>
            <a:off x="4892842" y="2129117"/>
            <a:ext cx="6723897" cy="464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7919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输入输出的基本概念</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8E3BC13-3F95-8F29-2DF8-7FFC93AD832C}"/>
              </a:ext>
            </a:extLst>
          </p:cNvPr>
          <p:cNvPicPr>
            <a:picLocks noChangeAspect="1"/>
          </p:cNvPicPr>
          <p:nvPr/>
        </p:nvPicPr>
        <p:blipFill>
          <a:blip r:embed="rId4"/>
          <a:stretch>
            <a:fillRect/>
          </a:stretch>
        </p:blipFill>
        <p:spPr>
          <a:xfrm>
            <a:off x="669924" y="1216836"/>
            <a:ext cx="5617029" cy="2992078"/>
          </a:xfrm>
          <a:prstGeom prst="rect">
            <a:avLst/>
          </a:prstGeom>
        </p:spPr>
      </p:pic>
      <p:pic>
        <p:nvPicPr>
          <p:cNvPr id="4" name="图片 3">
            <a:extLst>
              <a:ext uri="{FF2B5EF4-FFF2-40B4-BE49-F238E27FC236}">
                <a16:creationId xmlns:a16="http://schemas.microsoft.com/office/drawing/2014/main" id="{4C8487B7-01BE-E0F0-F3F8-43E473288FC9}"/>
              </a:ext>
            </a:extLst>
          </p:cNvPr>
          <p:cNvPicPr>
            <a:picLocks noChangeAspect="1"/>
          </p:cNvPicPr>
          <p:nvPr/>
        </p:nvPicPr>
        <p:blipFill>
          <a:blip r:embed="rId5"/>
          <a:stretch>
            <a:fillRect/>
          </a:stretch>
        </p:blipFill>
        <p:spPr>
          <a:xfrm>
            <a:off x="673814" y="4397051"/>
            <a:ext cx="10846673" cy="2312616"/>
          </a:xfrm>
          <a:prstGeom prst="rect">
            <a:avLst/>
          </a:prstGeom>
        </p:spPr>
      </p:pic>
    </p:spTree>
    <p:extLst>
      <p:ext uri="{BB962C8B-B14F-4D97-AF65-F5344CB8AC3E}">
        <p14:creationId xmlns:p14="http://schemas.microsoft.com/office/powerpoint/2010/main" val="37581265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输出流的基本操作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017079"/>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一个</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cout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语句可写为若干行，或者若干语句。</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altLang="zh-CN" sz="2400" dirty="0">
              <a:solidFill>
                <a:srgbClr val="000000"/>
              </a:solidFill>
              <a:latin typeface="Arial"/>
              <a:ea typeface="微软雅黑"/>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altLang="zh-CN" sz="2400" dirty="0">
              <a:solidFill>
                <a:srgbClr val="000000"/>
              </a:solidFill>
              <a:latin typeface="Arial"/>
              <a:ea typeface="微软雅黑"/>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altLang="zh-CN" sz="2400" dirty="0">
              <a:solidFill>
                <a:srgbClr val="000000"/>
              </a:solidFill>
              <a:latin typeface="Arial"/>
              <a:ea typeface="微软雅黑"/>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一个</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cout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的输出可以是一行，也可以是多行，多个</a:t>
            </a: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cout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的输出也可以是一行。</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lang="en-US" altLang="zh-CN" sz="2400" dirty="0">
                <a:solidFill>
                  <a:srgbClr val="000000"/>
                </a:solidFill>
                <a:latin typeface="Consolas" panose="020B0609020204030204" pitchFamily="49" charset="0"/>
                <a:ea typeface="微软雅黑"/>
              </a:rPr>
              <a:t>	</a:t>
            </a:r>
            <a:r>
              <a:rPr lang="en-US" altLang="zh-CN" sz="2400" dirty="0" err="1">
                <a:solidFill>
                  <a:srgbClr val="000000"/>
                </a:solidFill>
                <a:latin typeface="Consolas" panose="020B0609020204030204" pitchFamily="49" charset="0"/>
                <a:ea typeface="微软雅黑"/>
              </a:rPr>
              <a:t>cout</a:t>
            </a:r>
            <a:r>
              <a:rPr lang="en-US" altLang="zh-CN" sz="2400" dirty="0">
                <a:solidFill>
                  <a:srgbClr val="000000"/>
                </a:solidFill>
                <a:latin typeface="Consolas" panose="020B0609020204030204" pitchFamily="49" charset="0"/>
                <a:ea typeface="微软雅黑"/>
              </a:rPr>
              <a:t> &lt;&lt; "hello</a:t>
            </a:r>
            <a:r>
              <a:rPr lang="en-US" altLang="zh-CN" sz="2400" dirty="0">
                <a:solidFill>
                  <a:srgbClr val="FF0000"/>
                </a:solidFill>
                <a:latin typeface="Consolas" panose="020B0609020204030204" pitchFamily="49" charset="0"/>
                <a:ea typeface="微软雅黑"/>
              </a:rPr>
              <a:t>\</a:t>
            </a:r>
            <a:r>
              <a:rPr lang="en-US" altLang="zh-CN" sz="2400" dirty="0" err="1">
                <a:solidFill>
                  <a:srgbClr val="FF0000"/>
                </a:solidFill>
                <a:latin typeface="Consolas" panose="020B0609020204030204" pitchFamily="49" charset="0"/>
                <a:ea typeface="微软雅黑"/>
              </a:rPr>
              <a:t>n</a:t>
            </a:r>
            <a:r>
              <a:rPr lang="en-US" altLang="zh-CN" sz="2400" dirty="0" err="1">
                <a:solidFill>
                  <a:srgbClr val="000000"/>
                </a:solidFill>
                <a:latin typeface="Consolas" panose="020B0609020204030204" pitchFamily="49" charset="0"/>
                <a:ea typeface="微软雅黑"/>
              </a:rPr>
              <a:t>hello</a:t>
            </a:r>
            <a:r>
              <a:rPr lang="en-US" altLang="zh-CN" sz="2400" dirty="0">
                <a:solidFill>
                  <a:srgbClr val="000000"/>
                </a:solidFill>
                <a:latin typeface="Consolas" panose="020B0609020204030204" pitchFamily="49" charset="0"/>
                <a:ea typeface="微软雅黑"/>
              </a:rPr>
              <a:t>" &lt;&lt; </a:t>
            </a:r>
            <a:r>
              <a:rPr lang="en-US" altLang="zh-CN" sz="2400" dirty="0" err="1">
                <a:solidFill>
                  <a:srgbClr val="000000"/>
                </a:solidFill>
                <a:latin typeface="Consolas" panose="020B0609020204030204" pitchFamily="49" charset="0"/>
                <a:ea typeface="微软雅黑"/>
              </a:rPr>
              <a:t>endl</a:t>
            </a:r>
            <a:r>
              <a:rPr lang="en-US" altLang="zh-CN" sz="2400" dirty="0">
                <a:solidFill>
                  <a:srgbClr val="000000"/>
                </a:solidFill>
                <a:latin typeface="Consolas" panose="020B0609020204030204" pitchFamily="49" charset="0"/>
                <a:ea typeface="微软雅黑"/>
              </a:rPr>
              <a:t>;</a:t>
            </a:r>
            <a:endParaRPr kumimoji="0" lang="en-US" altLang="zh-CN" sz="2400" b="0" i="0" u="none" strike="noStrike" kern="1200" cap="none" spc="0" normalizeH="0" baseline="0" noProof="0" dirty="0">
              <a:ln>
                <a:noFill/>
              </a:ln>
              <a:solidFill>
                <a:srgbClr val="000000"/>
              </a:solidFill>
              <a:effectLst/>
              <a:uLnTx/>
              <a:uFillTx/>
              <a:latin typeface="Consolas" panose="020B0609020204030204" pitchFamily="49" charset="0"/>
              <a:ea typeface="微软雅黑"/>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一个插入运算符只能输出一个值。</a:t>
            </a:r>
            <a:endParaRPr lang="en-US" altLang="zh-CN" sz="2400" dirty="0">
              <a:solidFill>
                <a:srgbClr val="000000"/>
              </a:solidFill>
              <a:latin typeface="Arial"/>
              <a:ea typeface="微软雅黑"/>
            </a:endParaRPr>
          </a:p>
          <a:p>
            <a:pPr marL="342900" indent="-342900" algn="just">
              <a:lnSpc>
                <a:spcPct val="150000"/>
              </a:lnSpc>
              <a:buFont typeface="Arial" panose="020B0604020202020204" pitchFamily="34" charset="0"/>
              <a:buChar char="•"/>
              <a:defRPr/>
            </a:pPr>
            <a:r>
              <a:rPr kumimoji="0" lang="en-US" altLang="zh-CN" sz="2400" b="0" i="0" u="none" strike="noStrike" kern="1200" cap="none" spc="0" normalizeH="0" baseline="0" noProof="0" dirty="0" err="1">
                <a:ln>
                  <a:noFill/>
                </a:ln>
                <a:solidFill>
                  <a:srgbClr val="000000"/>
                </a:solidFill>
                <a:effectLst/>
                <a:uLnTx/>
                <a:uFillTx/>
                <a:latin typeface="Arial"/>
                <a:ea typeface="微软雅黑"/>
                <a:cs typeface="+mn-cs"/>
              </a:rPr>
              <a:t>cout</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根据数据类型决定输出形式，系统会自动判断输出数据的格式。</a:t>
            </a:r>
            <a:endParaRPr kumimoji="0" lang="en-US" altLang="zh-CN" sz="2400" b="0" i="0" u="none" strike="noStrike" kern="1200" cap="none" spc="0" normalizeH="0" baseline="0" noProof="0" dirty="0">
              <a:ln>
                <a:noFill/>
              </a:ln>
              <a:solidFill>
                <a:srgbClr val="000000"/>
              </a:solidFill>
              <a:effectLst/>
              <a:uLnTx/>
              <a:uFillTx/>
              <a:latin typeface="Consolas" panose="020B0609020204030204" pitchFamily="49" charset="0"/>
              <a:ea typeface="微软雅黑"/>
            </a:endParaRPr>
          </a:p>
        </p:txBody>
      </p:sp>
      <p:pic>
        <p:nvPicPr>
          <p:cNvPr id="3" name="图片 2">
            <a:extLst>
              <a:ext uri="{FF2B5EF4-FFF2-40B4-BE49-F238E27FC236}">
                <a16:creationId xmlns:a16="http://schemas.microsoft.com/office/drawing/2014/main" id="{AF7E6C9C-55D0-84FC-4246-3CB5A24300A6}"/>
              </a:ext>
            </a:extLst>
          </p:cNvPr>
          <p:cNvPicPr>
            <a:picLocks noChangeAspect="1"/>
          </p:cNvPicPr>
          <p:nvPr/>
        </p:nvPicPr>
        <p:blipFill>
          <a:blip r:embed="rId4"/>
          <a:stretch>
            <a:fillRect/>
          </a:stretch>
        </p:blipFill>
        <p:spPr>
          <a:xfrm>
            <a:off x="1680118" y="1869200"/>
            <a:ext cx="7063287" cy="2073858"/>
          </a:xfrm>
          <a:prstGeom prst="rect">
            <a:avLst/>
          </a:prstGeom>
        </p:spPr>
      </p:pic>
    </p:spTree>
    <p:extLst>
      <p:ext uri="{BB962C8B-B14F-4D97-AF65-F5344CB8AC3E}">
        <p14:creationId xmlns:p14="http://schemas.microsoft.com/office/powerpoint/2010/main" val="29486511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5F42479-BADA-4FA0-A5C5-86FA280CFD24}"/>
              </a:ext>
            </a:extLst>
          </p:cNvPr>
          <p:cNvSpPr/>
          <p:nvPr/>
        </p:nvSpPr>
        <p:spPr bwMode="auto">
          <a:xfrm>
            <a:off x="594931" y="3733800"/>
            <a:ext cx="2515610" cy="279633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作业例</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2</a:t>
            </a: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int a=10, b=15, c=20;</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 b, c) &lt;&lt;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输出：</a:t>
            </a:r>
            <a:r>
              <a:rPr kumimoji="1" lang="en-US" altLang="zh-CN"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20</a:t>
            </a:r>
            <a:endParaRPr kumimoji="1" lang="en-US" altLang="zh-CN" sz="1200" b="1" dirty="0">
              <a:solidFill>
                <a:srgbClr val="FF0000"/>
              </a:solidFill>
              <a:latin typeface="宋体" pitchFamily="2" charset="-122"/>
              <a:ea typeface="宋体" pitchFamily="2" charset="-122"/>
            </a:endParaRPr>
          </a:p>
          <a:p>
            <a:pPr fontAlgn="base">
              <a:spcBef>
                <a:spcPts val="500"/>
              </a:spcBef>
              <a:spcAft>
                <a:spcPct val="0"/>
              </a:spcAft>
            </a:pP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在括号中使用了逗号运算符，它会依次计算每个表达式，并返回最后一个表达式的值。因此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 b, c) </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的值是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c</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，所以输出为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"20"</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endPar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endParaRPr>
          </a:p>
        </p:txBody>
      </p:sp>
      <p:sp>
        <p:nvSpPr>
          <p:cNvPr id="14" name="矩形 13">
            <a:extLst>
              <a:ext uri="{FF2B5EF4-FFF2-40B4-BE49-F238E27FC236}">
                <a16:creationId xmlns:a16="http://schemas.microsoft.com/office/drawing/2014/main" id="{C6AF7B48-2B5E-3C5F-D92A-1813C7B9B305}"/>
              </a:ext>
            </a:extLst>
          </p:cNvPr>
          <p:cNvSpPr/>
          <p:nvPr/>
        </p:nvSpPr>
        <p:spPr bwMode="auto">
          <a:xfrm>
            <a:off x="4077843" y="4619536"/>
            <a:ext cx="4187904" cy="37559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结论：一个流插入运算符</a:t>
            </a:r>
            <a:r>
              <a:rPr kumimoji="1" lang="en-US" altLang="zh-CN" sz="1600" b="1" i="0" u="none" strike="noStrike" kern="1200" cap="none" spc="0" normalizeH="0" baseline="0" noProof="0" dirty="0">
                <a:ln>
                  <a:noFill/>
                </a:ln>
                <a:solidFill>
                  <a:srgbClr val="FF0000"/>
                </a:solidFill>
                <a:effectLst/>
                <a:uLnTx/>
                <a:uFillTx/>
                <a:latin typeface="宋体"/>
                <a:ea typeface="宋体"/>
                <a:cs typeface="+mn-cs"/>
              </a:rPr>
              <a:t>&lt;&lt;</a:t>
            </a: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只能输出</a:t>
            </a:r>
            <a:r>
              <a:rPr kumimoji="1" lang="en-US" altLang="zh-CN" sz="1600" b="1" i="0" u="none" strike="noStrike" kern="1200" cap="none" spc="0" normalizeH="0" baseline="0" noProof="0" dirty="0">
                <a:ln>
                  <a:noFill/>
                </a:ln>
                <a:solidFill>
                  <a:srgbClr val="FF0000"/>
                </a:solidFill>
                <a:effectLst/>
                <a:uLnTx/>
                <a:uFillTx/>
                <a:latin typeface="宋体"/>
                <a:ea typeface="宋体"/>
                <a:cs typeface="+mn-cs"/>
              </a:rPr>
              <a:t>1</a:t>
            </a: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个数据</a:t>
            </a:r>
            <a:endParaRPr kumimoji="1" lang="en-US" altLang="zh-CN" sz="1600" b="1" i="0" u="none" strike="noStrike" kern="1200" cap="none" spc="0" normalizeH="0" baseline="0" noProof="0" dirty="0">
              <a:ln>
                <a:noFill/>
              </a:ln>
              <a:solidFill>
                <a:srgbClr val="FF0000"/>
              </a:solidFill>
              <a:effectLst/>
              <a:uLnTx/>
              <a:uFillTx/>
              <a:latin typeface="宋体"/>
              <a:ea typeface="宋体"/>
              <a:cs typeface="+mn-cs"/>
            </a:endParaRPr>
          </a:p>
        </p:txBody>
      </p:sp>
      <p:pic>
        <p:nvPicPr>
          <p:cNvPr id="4" name="图片 3">
            <a:extLst>
              <a:ext uri="{FF2B5EF4-FFF2-40B4-BE49-F238E27FC236}">
                <a16:creationId xmlns:a16="http://schemas.microsoft.com/office/drawing/2014/main" id="{B7DF8800-3B51-C900-357A-F9ADB943E747}"/>
              </a:ext>
            </a:extLst>
          </p:cNvPr>
          <p:cNvPicPr>
            <a:picLocks noChangeAspect="1"/>
          </p:cNvPicPr>
          <p:nvPr/>
        </p:nvPicPr>
        <p:blipFill>
          <a:blip r:embed="rId2"/>
          <a:stretch>
            <a:fillRect/>
          </a:stretch>
        </p:blipFill>
        <p:spPr>
          <a:xfrm>
            <a:off x="8275678" y="2996499"/>
            <a:ext cx="2559732" cy="959900"/>
          </a:xfrm>
          <a:prstGeom prst="rect">
            <a:avLst/>
          </a:prstGeom>
        </p:spPr>
      </p:pic>
      <p:sp>
        <p:nvSpPr>
          <p:cNvPr id="11" name="矩形 10">
            <a:extLst>
              <a:ext uri="{FF2B5EF4-FFF2-40B4-BE49-F238E27FC236}">
                <a16:creationId xmlns:a16="http://schemas.microsoft.com/office/drawing/2014/main" id="{E9BE4779-7CC8-43BD-A3F5-76B4716D7F0A}"/>
              </a:ext>
            </a:extLst>
          </p:cNvPr>
          <p:cNvSpPr/>
          <p:nvPr/>
        </p:nvSpPr>
        <p:spPr bwMode="auto">
          <a:xfrm>
            <a:off x="8271640" y="1319961"/>
            <a:ext cx="2567810"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作业例</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4</a:t>
            </a: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 {</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int a=10, b=15, c=20;</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 b, c &lt;&lt;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逗号运算符的优先级比流运算符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&lt;&lt; </a:t>
            </a:r>
            <a:r>
              <a:rPr kumimoji="1" lang="zh-CN" altLang="en-US" sz="1200" b="1" dirty="0">
                <a:solidFill>
                  <a:srgbClr val="0070C0"/>
                </a:solidFill>
                <a:latin typeface="宋体" pitchFamily="2" charset="-122"/>
                <a:ea typeface="宋体" pitchFamily="2" charset="-122"/>
              </a:rPr>
              <a:t>低</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。因此，表达式 </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&lt;&lt; a, b, c &lt;&lt; </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endl</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实际上被解释为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&lt;&lt; a), b, (c &lt;&lt; </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endl</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endPar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70C0"/>
              </a:solidFill>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首先，</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&lt;&lt; a </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执行输出操作，逗号运算符的作用是分隔表达式，并且返回最后一个表达式的值。</a:t>
            </a:r>
            <a:endPar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70C0"/>
              </a:solidFill>
              <a:latin typeface="宋体" pitchFamily="2" charset="-122"/>
              <a:ea typeface="宋体" pitchFamily="2"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最后尝试对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c &lt;&lt; </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endl</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进行操作，</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endl</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并不是一个可以直接与整数进行右移操作的对象，因此编译器会报错。</a:t>
            </a: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p:txBody>
      </p:sp>
      <p:sp>
        <p:nvSpPr>
          <p:cNvPr id="3" name="矩形 2">
            <a:extLst>
              <a:ext uri="{FF2B5EF4-FFF2-40B4-BE49-F238E27FC236}">
                <a16:creationId xmlns:a16="http://schemas.microsoft.com/office/drawing/2014/main" id="{F46DDED7-DA1F-4F18-ACEF-244B92560D08}"/>
              </a:ext>
            </a:extLst>
          </p:cNvPr>
          <p:cNvSpPr/>
          <p:nvPr/>
        </p:nvSpPr>
        <p:spPr bwMode="auto">
          <a:xfrm>
            <a:off x="592114" y="1323975"/>
            <a:ext cx="10247336"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p:txBody>
      </p:sp>
      <p:sp>
        <p:nvSpPr>
          <p:cNvPr id="2050" name="Rectangle 2"/>
          <p:cNvSpPr>
            <a:spLocks noGrp="1" noChangeArrowheads="1"/>
          </p:cNvSpPr>
          <p:nvPr>
            <p:ph type="subTitle" idx="1"/>
          </p:nvPr>
        </p:nvSpPr>
        <p:spPr>
          <a:xfrm>
            <a:off x="180086" y="162560"/>
            <a:ext cx="11880850" cy="6480810"/>
          </a:xfrm>
        </p:spPr>
        <p:txBody>
          <a:bodyPr/>
          <a:lstStyle/>
          <a:p>
            <a:pPr eaLnBrk="1" hangingPunct="1"/>
            <a:r>
              <a:rPr lang="en-US" altLang="zh-CN" sz="2800" b="1" dirty="0">
                <a:latin typeface="+mn-ea"/>
              </a:rPr>
              <a:t>§.</a:t>
            </a:r>
            <a:r>
              <a:rPr lang="zh-CN" altLang="en-US" sz="2800" b="1" dirty="0">
                <a:latin typeface="+mn-ea"/>
              </a:rPr>
              <a:t>基础知识题 </a:t>
            </a:r>
            <a:r>
              <a:rPr lang="en-US" altLang="zh-CN" sz="2800" b="1" dirty="0">
                <a:latin typeface="+mn-ea"/>
              </a:rPr>
              <a:t>- </a:t>
            </a:r>
            <a:r>
              <a:rPr lang="en-US" altLang="zh-CN" sz="2800" b="1" dirty="0" err="1">
                <a:latin typeface="+mn-ea"/>
              </a:rPr>
              <a:t>cin</a:t>
            </a:r>
            <a:r>
              <a:rPr lang="zh-CN" altLang="en-US" sz="2800" b="1" dirty="0">
                <a:latin typeface="+mn-ea"/>
              </a:rPr>
              <a:t>与</a:t>
            </a:r>
            <a:r>
              <a:rPr lang="en-US" altLang="zh-CN" sz="2800" b="1" dirty="0" err="1">
                <a:latin typeface="+mn-ea"/>
              </a:rPr>
              <a:t>cout</a:t>
            </a:r>
            <a:r>
              <a:rPr lang="zh-CN" altLang="en-US" sz="2800" b="1" dirty="0">
                <a:latin typeface="+mn-ea"/>
              </a:rPr>
              <a:t>的基本使用</a:t>
            </a:r>
            <a:endParaRPr lang="en-US" altLang="zh-CN" sz="2800" b="1" dirty="0">
              <a:latin typeface="+mn-ea"/>
            </a:endParaRPr>
          </a:p>
          <a:p>
            <a:pPr algn="l" eaLnBrk="1" hangingPunct="1"/>
            <a:endParaRPr lang="en-US" altLang="zh-CN" sz="1600" b="1" dirty="0">
              <a:latin typeface="+mn-ea"/>
            </a:endParaRPr>
          </a:p>
          <a:p>
            <a:pPr algn="l" eaLnBrk="1" hangingPunct="1"/>
            <a:r>
              <a:rPr lang="en-US" altLang="zh-CN" sz="1600" b="1" dirty="0">
                <a:latin typeface="+mn-ea"/>
              </a:rPr>
              <a:t>   B.</a:t>
            </a:r>
            <a:r>
              <a:rPr lang="zh-CN" altLang="en-US" sz="1600" b="1" dirty="0">
                <a:latin typeface="+mn-ea"/>
              </a:rPr>
              <a:t>观察下列</a:t>
            </a:r>
            <a:r>
              <a:rPr lang="en-US" altLang="zh-CN" sz="1600" b="1" dirty="0">
                <a:latin typeface="+mn-ea"/>
              </a:rPr>
              <a:t>4</a:t>
            </a:r>
            <a:r>
              <a:rPr lang="zh-CN" altLang="en-US" sz="1600" b="1" dirty="0">
                <a:latin typeface="+mn-ea"/>
              </a:rPr>
              <a:t>个程序的运行结果</a:t>
            </a:r>
            <a:r>
              <a:rPr lang="zh-CN" altLang="en-US" sz="1600" b="1" dirty="0">
                <a:solidFill>
                  <a:srgbClr val="FF0000"/>
                </a:solidFill>
                <a:latin typeface="+mn-ea"/>
              </a:rPr>
              <a:t>（问题分析关键：运算符优先级与逗号运算符的使用）</a:t>
            </a:r>
            <a:endParaRPr lang="en-US" altLang="zh-CN" sz="1600" b="1" dirty="0">
              <a:solidFill>
                <a:srgbClr val="FF0000"/>
              </a:solidFill>
              <a:latin typeface="+mn-ea"/>
            </a:endParaRPr>
          </a:p>
        </p:txBody>
      </p:sp>
      <p:sp>
        <p:nvSpPr>
          <p:cNvPr id="5" name="矩形 4">
            <a:extLst>
              <a:ext uri="{FF2B5EF4-FFF2-40B4-BE49-F238E27FC236}">
                <a16:creationId xmlns:a16="http://schemas.microsoft.com/office/drawing/2014/main" id="{BE19B931-E43B-48BA-B5A6-D8B8D7D9125D}"/>
              </a:ext>
            </a:extLst>
          </p:cNvPr>
          <p:cNvSpPr/>
          <p:nvPr/>
        </p:nvSpPr>
        <p:spPr bwMode="auto">
          <a:xfrm>
            <a:off x="592115" y="1323975"/>
            <a:ext cx="2526174" cy="240982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作业例</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1</a:t>
            </a: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int a=10, b=15, c=20;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 &lt;&lt; b &lt;&lt; c;</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输出：</a:t>
            </a:r>
            <a:r>
              <a:rPr kumimoji="1" lang="en-US" altLang="zh-CN"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101520</a:t>
            </a:r>
            <a:endParaRPr kumimoji="1" lang="en-US" altLang="zh-CN" sz="1200" b="1" dirty="0">
              <a:solidFill>
                <a:srgbClr val="FF0000"/>
              </a:solidFill>
              <a:latin typeface="宋体" pitchFamily="2" charset="-122"/>
              <a:ea typeface="宋体" pitchFamily="2" charset="-122"/>
            </a:endParaRPr>
          </a:p>
          <a:p>
            <a:pPr marL="0" marR="0" lvl="0" indent="0" algn="just" defTabSz="914400" rtl="0" eaLnBrk="1" fontAlgn="base" latinLnBrk="0" hangingPunct="1">
              <a:lnSpc>
                <a:spcPct val="100000"/>
              </a:lnSpc>
              <a:spcBef>
                <a:spcPts val="500"/>
              </a:spcBef>
              <a:spcAft>
                <a:spcPct val="0"/>
              </a:spcAft>
              <a:buClrTx/>
              <a:buSzTx/>
              <a:buFontTx/>
              <a:buNone/>
              <a:tabLst/>
              <a:defRPr/>
            </a:pP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变量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b </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和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c </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依次输出，因此输出为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"101520"</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endPar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endParaRPr>
          </a:p>
        </p:txBody>
      </p:sp>
      <p:sp>
        <p:nvSpPr>
          <p:cNvPr id="7" name="矩形 6">
            <a:extLst>
              <a:ext uri="{FF2B5EF4-FFF2-40B4-BE49-F238E27FC236}">
                <a16:creationId xmlns:a16="http://schemas.microsoft.com/office/drawing/2014/main" id="{D9B8DC93-E504-4A58-84B5-003464006EAB}"/>
              </a:ext>
            </a:extLst>
          </p:cNvPr>
          <p:cNvSpPr/>
          <p:nvPr/>
        </p:nvSpPr>
        <p:spPr bwMode="auto">
          <a:xfrm>
            <a:off x="3118289" y="1323976"/>
            <a:ext cx="2585541" cy="329957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作业例</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3</a:t>
            </a: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int a=10, b=15, c=20;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 b, c;</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输出：</a:t>
            </a:r>
            <a:r>
              <a:rPr kumimoji="1" lang="en-US" altLang="zh-CN"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10</a:t>
            </a:r>
            <a:endParaRPr kumimoji="1" lang="en-US" altLang="zh-CN" sz="1200" b="1" dirty="0">
              <a:solidFill>
                <a:srgbClr val="FF0000"/>
              </a:solidFill>
              <a:latin typeface="宋体" pitchFamily="2" charset="-122"/>
              <a:ea typeface="宋体" pitchFamily="2" charset="-122"/>
            </a:endParaRPr>
          </a:p>
          <a:p>
            <a:pPr marL="0" marR="0" lvl="0" indent="0" algn="just" defTabSz="914400" rtl="0" eaLnBrk="1" fontAlgn="base" latinLnBrk="0" hangingPunct="1">
              <a:lnSpc>
                <a:spcPct val="100000"/>
              </a:lnSpc>
              <a:spcBef>
                <a:spcPts val="500"/>
              </a:spcBef>
              <a:spcAft>
                <a:spcPct val="0"/>
              </a:spcAft>
              <a:buClrTx/>
              <a:buSzTx/>
              <a:buFontTx/>
              <a:buNone/>
              <a:tabLst/>
              <a:defRPr/>
            </a:pP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逗号运算符的优先级比流运算符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&lt;&lt; </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低。因此，表达式 </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&lt;&lt; a, b, c; </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实际上被解释为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&lt;&lt; a), b, c;</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。首先执行了 </a:t>
            </a:r>
            <a:r>
              <a:rPr kumimoji="1" lang="en-US" altLang="zh-CN" sz="12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&lt;&lt; a</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，然后依次计算每个表达式，并返回最后一个表达式的值。</a:t>
            </a:r>
            <a:r>
              <a:rPr kumimoji="1" lang="zh-CN" altLang="en-US" sz="1200" b="1" dirty="0">
                <a:solidFill>
                  <a:srgbClr val="0070C0"/>
                </a:solidFill>
                <a:latin typeface="宋体" pitchFamily="2" charset="-122"/>
                <a:ea typeface="宋体" pitchFamily="2" charset="-122"/>
              </a:rPr>
              <a:t>因此 </a:t>
            </a:r>
            <a:r>
              <a:rPr kumimoji="1" lang="en-US" altLang="zh-CN" sz="1200" b="1" dirty="0">
                <a:solidFill>
                  <a:srgbClr val="0070C0"/>
                </a:solidFill>
                <a:latin typeface="宋体" pitchFamily="2" charset="-122"/>
                <a:ea typeface="宋体" pitchFamily="2" charset="-122"/>
              </a:rPr>
              <a:t>(</a:t>
            </a:r>
            <a:r>
              <a:rPr kumimoji="1" lang="en-US" altLang="zh-CN" sz="1200" b="1" dirty="0" err="1">
                <a:solidFill>
                  <a:srgbClr val="0070C0"/>
                </a:solidFill>
                <a:latin typeface="宋体" pitchFamily="2" charset="-122"/>
                <a:ea typeface="宋体" pitchFamily="2" charset="-122"/>
              </a:rPr>
              <a:t>cout</a:t>
            </a:r>
            <a:r>
              <a:rPr kumimoji="1" lang="en-US" altLang="zh-CN" sz="1200" b="1" dirty="0">
                <a:solidFill>
                  <a:srgbClr val="0070C0"/>
                </a:solidFill>
                <a:latin typeface="宋体" pitchFamily="2" charset="-122"/>
                <a:ea typeface="宋体" pitchFamily="2" charset="-122"/>
              </a:rPr>
              <a:t> &lt;&lt; a, b, c) </a:t>
            </a:r>
            <a:r>
              <a:rPr kumimoji="1" lang="zh-CN" altLang="en-US" sz="1200" b="1" dirty="0">
                <a:solidFill>
                  <a:srgbClr val="0070C0"/>
                </a:solidFill>
                <a:latin typeface="宋体" pitchFamily="2" charset="-122"/>
                <a:ea typeface="宋体" pitchFamily="2" charset="-122"/>
              </a:rPr>
              <a:t>的值是 </a:t>
            </a:r>
            <a:r>
              <a:rPr kumimoji="1" lang="en-US" altLang="zh-CN" sz="1200" b="1" dirty="0">
                <a:solidFill>
                  <a:srgbClr val="0070C0"/>
                </a:solidFill>
                <a:latin typeface="宋体" pitchFamily="2" charset="-122"/>
                <a:ea typeface="宋体" pitchFamily="2" charset="-122"/>
              </a:rPr>
              <a:t>c</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，输出为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"10"</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endPar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endParaRPr>
          </a:p>
        </p:txBody>
      </p:sp>
      <p:pic>
        <p:nvPicPr>
          <p:cNvPr id="6" name="图片 5">
            <a:extLst>
              <a:ext uri="{FF2B5EF4-FFF2-40B4-BE49-F238E27FC236}">
                <a16:creationId xmlns:a16="http://schemas.microsoft.com/office/drawing/2014/main" id="{7AFCB7F4-AEB4-EE74-0E15-38EBABC623F1}"/>
              </a:ext>
            </a:extLst>
          </p:cNvPr>
          <p:cNvPicPr>
            <a:picLocks noChangeAspect="1"/>
          </p:cNvPicPr>
          <p:nvPr/>
        </p:nvPicPr>
        <p:blipFill>
          <a:blip r:embed="rId3"/>
          <a:stretch>
            <a:fillRect/>
          </a:stretch>
        </p:blipFill>
        <p:spPr>
          <a:xfrm>
            <a:off x="10835410" y="-1"/>
            <a:ext cx="1356590" cy="1237591"/>
          </a:xfrm>
          <a:prstGeom prst="rect">
            <a:avLst/>
          </a:prstGeom>
        </p:spPr>
      </p:pic>
      <p:pic>
        <p:nvPicPr>
          <p:cNvPr id="9" name="Picture 2">
            <a:extLst>
              <a:ext uri="{FF2B5EF4-FFF2-40B4-BE49-F238E27FC236}">
                <a16:creationId xmlns:a16="http://schemas.microsoft.com/office/drawing/2014/main" id="{166B30C5-36FF-EBC5-88AF-614C141D7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1355EE1-5DD6-2804-9829-EFDE854816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C9D76DC1-93A0-264A-8F15-46A0E8F8FC1C}"/>
              </a:ext>
            </a:extLst>
          </p:cNvPr>
          <p:cNvSpPr/>
          <p:nvPr/>
        </p:nvSpPr>
        <p:spPr bwMode="auto">
          <a:xfrm>
            <a:off x="5707869" y="1323976"/>
            <a:ext cx="2563769" cy="329556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作业例</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3</a:t>
            </a: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验证：</a:t>
            </a: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int a=10, b=15, c=20;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d=(</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 b, c);</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输出：</a:t>
            </a:r>
            <a:r>
              <a:rPr kumimoji="1" lang="en-US" altLang="zh-CN"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10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dirty="0">
                <a:solidFill>
                  <a:srgbClr val="FF0000"/>
                </a:solidFill>
                <a:latin typeface="宋体" pitchFamily="2" charset="-122"/>
                <a:ea typeface="宋体" pitchFamily="2" charset="-122"/>
              </a:rPr>
              <a:t>      20</a:t>
            </a:r>
          </a:p>
          <a:p>
            <a:pPr marL="0" marR="0" lvl="0" indent="0" algn="just" defTabSz="914400" rtl="0" eaLnBrk="1" fontAlgn="base" latinLnBrk="0" hangingPunct="1">
              <a:lnSpc>
                <a:spcPct val="100000"/>
              </a:lnSpc>
              <a:spcBef>
                <a:spcPts val="500"/>
              </a:spcBef>
              <a:spcAft>
                <a:spcPct val="0"/>
              </a:spcAft>
              <a:buClrTx/>
              <a:buSzTx/>
              <a:buFontTx/>
              <a:buNone/>
              <a:tabLst/>
              <a:defRPr/>
            </a:pPr>
            <a:r>
              <a:rPr kumimoji="1" lang="en-US" altLang="zh-CN" sz="1200" b="1" dirty="0">
                <a:solidFill>
                  <a:srgbClr val="0070C0"/>
                </a:solidFill>
                <a:latin typeface="宋体" pitchFamily="2" charset="-122"/>
                <a:ea typeface="宋体" pitchFamily="2" charset="-122"/>
              </a:rPr>
              <a:t>(</a:t>
            </a:r>
            <a:r>
              <a:rPr kumimoji="1" lang="en-US" altLang="zh-CN" sz="1200" b="1" dirty="0" err="1">
                <a:solidFill>
                  <a:srgbClr val="0070C0"/>
                </a:solidFill>
                <a:latin typeface="宋体" pitchFamily="2" charset="-122"/>
                <a:ea typeface="宋体" pitchFamily="2" charset="-122"/>
              </a:rPr>
              <a:t>cout</a:t>
            </a:r>
            <a:r>
              <a:rPr kumimoji="1" lang="en-US" altLang="zh-CN" sz="1200" b="1" dirty="0">
                <a:solidFill>
                  <a:srgbClr val="0070C0"/>
                </a:solidFill>
                <a:latin typeface="宋体" pitchFamily="2" charset="-122"/>
                <a:ea typeface="宋体" pitchFamily="2" charset="-122"/>
              </a:rPr>
              <a:t> &lt;&lt; a, b, c) </a:t>
            </a:r>
            <a:r>
              <a:rPr kumimoji="1" lang="zh-CN" altLang="en-US" sz="1200" b="1" dirty="0">
                <a:solidFill>
                  <a:srgbClr val="0070C0"/>
                </a:solidFill>
                <a:latin typeface="宋体" pitchFamily="2" charset="-122"/>
                <a:ea typeface="宋体" pitchFamily="2" charset="-122"/>
              </a:rPr>
              <a:t>的值是 </a:t>
            </a:r>
            <a:r>
              <a:rPr kumimoji="1" lang="en-US" altLang="zh-CN" sz="1200" b="1" dirty="0">
                <a:solidFill>
                  <a:srgbClr val="0070C0"/>
                </a:solidFill>
                <a:latin typeface="宋体" pitchFamily="2" charset="-122"/>
                <a:ea typeface="宋体" pitchFamily="2" charset="-122"/>
              </a:rPr>
              <a:t>c</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，即输出为 </a:t>
            </a:r>
            <a:r>
              <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"20"</a:t>
            </a:r>
            <a:r>
              <a:rPr kumimoji="1" lang="zh-CN" altLang="en-US"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endParaRPr kumimoji="1" lang="en-US" altLang="zh-CN" sz="12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endParaRPr>
          </a:p>
        </p:txBody>
      </p:sp>
      <p:sp>
        <p:nvSpPr>
          <p:cNvPr id="20" name="矩形 19">
            <a:extLst>
              <a:ext uri="{FF2B5EF4-FFF2-40B4-BE49-F238E27FC236}">
                <a16:creationId xmlns:a16="http://schemas.microsoft.com/office/drawing/2014/main" id="{D020859C-D016-505A-B30D-4103C678998C}"/>
              </a:ext>
            </a:extLst>
          </p:cNvPr>
          <p:cNvSpPr/>
          <p:nvPr/>
        </p:nvSpPr>
        <p:spPr bwMode="auto">
          <a:xfrm>
            <a:off x="3116434" y="4619536"/>
            <a:ext cx="5149313" cy="191862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补充例：</a:t>
            </a: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ts val="100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int a = 10, b = 15, c = 20;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b, c), </a:t>
            </a:r>
            <a:r>
              <a:rPr kumimoji="1" lang="en-US" altLang="zh-CN" sz="12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 b), c;</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en-US" altLang="zh-CN" sz="12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ts val="500"/>
              </a:spcBef>
              <a:spcAft>
                <a:spcPct val="0"/>
              </a:spcAft>
              <a:buClrTx/>
              <a:buSzTx/>
              <a:buFontTx/>
              <a:buNone/>
              <a:tabLst/>
              <a:defRPr/>
            </a:pPr>
            <a:r>
              <a:rPr kumimoji="1" lang="zh-CN" altLang="en-US"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输出：</a:t>
            </a:r>
            <a:r>
              <a:rPr kumimoji="1" lang="en-US" altLang="zh-CN" sz="12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10152015</a:t>
            </a:r>
          </a:p>
        </p:txBody>
      </p:sp>
      <p:sp>
        <p:nvSpPr>
          <p:cNvPr id="2" name="矩形 1">
            <a:extLst>
              <a:ext uri="{FF2B5EF4-FFF2-40B4-BE49-F238E27FC236}">
                <a16:creationId xmlns:a16="http://schemas.microsoft.com/office/drawing/2014/main" id="{13B86436-9D60-059E-8AF4-F07C91426DC5}"/>
              </a:ext>
            </a:extLst>
          </p:cNvPr>
          <p:cNvSpPr/>
          <p:nvPr/>
        </p:nvSpPr>
        <p:spPr bwMode="auto">
          <a:xfrm>
            <a:off x="3486150" y="5719763"/>
            <a:ext cx="2524125" cy="204787"/>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2" name="矩形 11">
            <a:extLst>
              <a:ext uri="{FF2B5EF4-FFF2-40B4-BE49-F238E27FC236}">
                <a16:creationId xmlns:a16="http://schemas.microsoft.com/office/drawing/2014/main" id="{BD69D9F8-9F72-9359-CAE4-407E208F3C1B}"/>
              </a:ext>
            </a:extLst>
          </p:cNvPr>
          <p:cNvSpPr/>
          <p:nvPr/>
        </p:nvSpPr>
        <p:spPr bwMode="auto">
          <a:xfrm>
            <a:off x="6120511" y="5719763"/>
            <a:ext cx="1118489" cy="204787"/>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3" name="矩形 12">
            <a:extLst>
              <a:ext uri="{FF2B5EF4-FFF2-40B4-BE49-F238E27FC236}">
                <a16:creationId xmlns:a16="http://schemas.microsoft.com/office/drawing/2014/main" id="{EF2D7810-714E-F61F-A70C-35C44A7C4AFE}"/>
              </a:ext>
            </a:extLst>
          </p:cNvPr>
          <p:cNvSpPr/>
          <p:nvPr/>
        </p:nvSpPr>
        <p:spPr bwMode="auto">
          <a:xfrm>
            <a:off x="7349237" y="5719763"/>
            <a:ext cx="132652" cy="204787"/>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pic>
        <p:nvPicPr>
          <p:cNvPr id="15" name="图片 14">
            <a:extLst>
              <a:ext uri="{FF2B5EF4-FFF2-40B4-BE49-F238E27FC236}">
                <a16:creationId xmlns:a16="http://schemas.microsoft.com/office/drawing/2014/main" id="{C6E31133-1F1E-F953-B0B0-1AB25DA442B2}"/>
              </a:ext>
            </a:extLst>
          </p:cNvPr>
          <p:cNvPicPr>
            <a:picLocks noChangeAspect="1"/>
          </p:cNvPicPr>
          <p:nvPr/>
        </p:nvPicPr>
        <p:blipFill>
          <a:blip r:embed="rId6"/>
          <a:stretch>
            <a:fillRect/>
          </a:stretch>
        </p:blipFill>
        <p:spPr>
          <a:xfrm>
            <a:off x="3638632" y="6311106"/>
            <a:ext cx="679368" cy="204787"/>
          </a:xfrm>
          <a:prstGeom prst="rect">
            <a:avLst/>
          </a:prstGeom>
        </p:spPr>
      </p:pic>
    </p:spTree>
    <p:extLst>
      <p:ext uri="{BB962C8B-B14F-4D97-AF65-F5344CB8AC3E}">
        <p14:creationId xmlns:p14="http://schemas.microsoft.com/office/powerpoint/2010/main" val="44127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nodeType="clickEffect">
                                  <p:stCondLst>
                                    <p:cond delay="0"/>
                                  </p:stCondLst>
                                  <p:childTnLst>
                                    <p:animEffect transition="out" filter="wipe(left)">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6DDED7-DA1F-4F18-ACEF-244B92560D08}"/>
              </a:ext>
            </a:extLst>
          </p:cNvPr>
          <p:cNvSpPr/>
          <p:nvPr/>
        </p:nvSpPr>
        <p:spPr bwMode="auto">
          <a:xfrm>
            <a:off x="592114" y="1323975"/>
            <a:ext cx="10247336"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p:txBody>
      </p:sp>
      <p:sp>
        <p:nvSpPr>
          <p:cNvPr id="2050" name="Rectangle 2"/>
          <p:cNvSpPr>
            <a:spLocks noGrp="1" noChangeArrowheads="1"/>
          </p:cNvSpPr>
          <p:nvPr>
            <p:ph type="subTitle" idx="1"/>
          </p:nvPr>
        </p:nvSpPr>
        <p:spPr>
          <a:xfrm>
            <a:off x="180086" y="162560"/>
            <a:ext cx="11880850" cy="6480810"/>
          </a:xfrm>
        </p:spPr>
        <p:txBody>
          <a:bodyPr/>
          <a:lstStyle/>
          <a:p>
            <a:pPr eaLnBrk="1" hangingPunct="1"/>
            <a:r>
              <a:rPr lang="en-US" altLang="zh-CN" sz="2800" b="1" dirty="0">
                <a:latin typeface="+mn-ea"/>
              </a:rPr>
              <a:t>§.</a:t>
            </a:r>
            <a:r>
              <a:rPr lang="zh-CN" altLang="en-US" sz="2800" b="1" dirty="0">
                <a:latin typeface="+mn-ea"/>
              </a:rPr>
              <a:t>基础知识题 </a:t>
            </a:r>
            <a:r>
              <a:rPr lang="en-US" altLang="zh-CN" sz="2800" b="1" dirty="0">
                <a:latin typeface="+mn-ea"/>
              </a:rPr>
              <a:t>- </a:t>
            </a:r>
            <a:r>
              <a:rPr lang="en-US" altLang="zh-CN" sz="2800" b="1" dirty="0" err="1">
                <a:latin typeface="+mn-ea"/>
              </a:rPr>
              <a:t>cin</a:t>
            </a:r>
            <a:r>
              <a:rPr lang="zh-CN" altLang="en-US" sz="2800" b="1" dirty="0">
                <a:latin typeface="+mn-ea"/>
              </a:rPr>
              <a:t>与</a:t>
            </a:r>
            <a:r>
              <a:rPr lang="en-US" altLang="zh-CN" sz="2800" b="1" dirty="0" err="1">
                <a:latin typeface="+mn-ea"/>
              </a:rPr>
              <a:t>cout</a:t>
            </a:r>
            <a:r>
              <a:rPr lang="zh-CN" altLang="en-US" sz="2800" b="1" dirty="0">
                <a:latin typeface="+mn-ea"/>
              </a:rPr>
              <a:t>的基本使用</a:t>
            </a:r>
            <a:endParaRPr lang="en-US" altLang="zh-CN" sz="2800" b="1" dirty="0">
              <a:latin typeface="+mn-ea"/>
            </a:endParaRPr>
          </a:p>
          <a:p>
            <a:pPr algn="l" eaLnBrk="1" hangingPunct="1"/>
            <a:endParaRPr lang="en-US" altLang="zh-CN" sz="1600" b="1" dirty="0">
              <a:latin typeface="+mn-ea"/>
            </a:endParaRPr>
          </a:p>
          <a:p>
            <a:pPr algn="l" eaLnBrk="1" hangingPunct="1"/>
            <a:r>
              <a:rPr lang="en-US" altLang="zh-CN" sz="1600" b="1" dirty="0">
                <a:latin typeface="+mn-ea"/>
              </a:rPr>
              <a:t>   C.</a:t>
            </a:r>
            <a:r>
              <a:rPr lang="zh-CN" altLang="en-US" sz="1600" b="1" dirty="0">
                <a:latin typeface="+mn-ea"/>
              </a:rPr>
              <a:t>观察下列</a:t>
            </a:r>
            <a:r>
              <a:rPr lang="en-US" altLang="zh-CN" sz="1600" b="1" dirty="0">
                <a:latin typeface="+mn-ea"/>
              </a:rPr>
              <a:t>2</a:t>
            </a:r>
            <a:r>
              <a:rPr lang="zh-CN" altLang="en-US" sz="1600" b="1" dirty="0">
                <a:latin typeface="+mn-ea"/>
              </a:rPr>
              <a:t>个程序的运行结果</a:t>
            </a:r>
            <a:endParaRPr lang="en-US" altLang="zh-CN" sz="1600" b="1" dirty="0">
              <a:latin typeface="+mn-ea"/>
            </a:endParaRPr>
          </a:p>
        </p:txBody>
      </p:sp>
      <p:sp>
        <p:nvSpPr>
          <p:cNvPr id="5" name="矩形 4">
            <a:extLst>
              <a:ext uri="{FF2B5EF4-FFF2-40B4-BE49-F238E27FC236}">
                <a16:creationId xmlns:a16="http://schemas.microsoft.com/office/drawing/2014/main" id="{BE19B931-E43B-48BA-B5A6-D8B8D7D9125D}"/>
              </a:ext>
            </a:extLst>
          </p:cNvPr>
          <p:cNvSpPr/>
          <p:nvPr/>
        </p:nvSpPr>
        <p:spPr bwMode="auto">
          <a:xfrm>
            <a:off x="592113" y="1323975"/>
            <a:ext cx="5157045"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char</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输出：</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A</a:t>
            </a:r>
          </a:p>
        </p:txBody>
      </p:sp>
      <p:sp>
        <p:nvSpPr>
          <p:cNvPr id="7" name="矩形 6">
            <a:extLst>
              <a:ext uri="{FF2B5EF4-FFF2-40B4-BE49-F238E27FC236}">
                <a16:creationId xmlns:a16="http://schemas.microsoft.com/office/drawing/2014/main" id="{D9B8DC93-E504-4A58-84B5-003464006EAB}"/>
              </a:ext>
            </a:extLst>
          </p:cNvPr>
          <p:cNvSpPr/>
          <p:nvPr/>
        </p:nvSpPr>
        <p:spPr bwMode="auto">
          <a:xfrm>
            <a:off x="5749158" y="1323975"/>
            <a:ext cx="5090289"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int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输出：</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65</a:t>
            </a:r>
          </a:p>
        </p:txBody>
      </p:sp>
      <p:sp>
        <p:nvSpPr>
          <p:cNvPr id="2" name="矩形 1">
            <a:extLst>
              <a:ext uri="{FF2B5EF4-FFF2-40B4-BE49-F238E27FC236}">
                <a16:creationId xmlns:a16="http://schemas.microsoft.com/office/drawing/2014/main" id="{7B796D6E-7794-4E09-A096-348F9B2F78C7}"/>
              </a:ext>
            </a:extLst>
          </p:cNvPr>
          <p:cNvSpPr/>
          <p:nvPr/>
        </p:nvSpPr>
        <p:spPr bwMode="auto">
          <a:xfrm>
            <a:off x="588074" y="5665075"/>
            <a:ext cx="10247336" cy="86907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解释这两个程序输出不同的原因：</a:t>
            </a:r>
            <a:endParaRPr kumimoji="1" lang="en-US" altLang="zh-CN" sz="16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err="1">
                <a:ln>
                  <a:noFill/>
                </a:ln>
                <a:solidFill>
                  <a:srgbClr val="FF0000"/>
                </a:solidFill>
                <a:effectLst/>
                <a:uLnTx/>
                <a:uFillTx/>
                <a:latin typeface="宋体"/>
                <a:ea typeface="宋体"/>
                <a:cs typeface="+mn-cs"/>
              </a:rPr>
              <a:t>cout</a:t>
            </a: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根据数据类型决定输出形式，系统会自动判断输出数据的格式。</a:t>
            </a:r>
          </a:p>
        </p:txBody>
      </p:sp>
      <p:pic>
        <p:nvPicPr>
          <p:cNvPr id="4" name="图片 3">
            <a:extLst>
              <a:ext uri="{FF2B5EF4-FFF2-40B4-BE49-F238E27FC236}">
                <a16:creationId xmlns:a16="http://schemas.microsoft.com/office/drawing/2014/main" id="{0AA0B91A-F3A6-4ABC-7E8A-10D5098F03E8}"/>
              </a:ext>
            </a:extLst>
          </p:cNvPr>
          <p:cNvPicPr>
            <a:picLocks noChangeAspect="1"/>
          </p:cNvPicPr>
          <p:nvPr/>
        </p:nvPicPr>
        <p:blipFill>
          <a:blip r:embed="rId2"/>
          <a:stretch>
            <a:fillRect/>
          </a:stretch>
        </p:blipFill>
        <p:spPr>
          <a:xfrm>
            <a:off x="10835410" y="-1"/>
            <a:ext cx="1356590" cy="1237591"/>
          </a:xfrm>
          <a:prstGeom prst="rect">
            <a:avLst/>
          </a:prstGeom>
        </p:spPr>
      </p:pic>
      <p:pic>
        <p:nvPicPr>
          <p:cNvPr id="6" name="Picture 2">
            <a:extLst>
              <a:ext uri="{FF2B5EF4-FFF2-40B4-BE49-F238E27FC236}">
                <a16:creationId xmlns:a16="http://schemas.microsoft.com/office/drawing/2014/main" id="{627DB721-A84E-5165-B0CC-8A97C0889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A59DAF1-831D-24E9-B60C-9E9310370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8535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6DDED7-DA1F-4F18-ACEF-244B92560D08}"/>
              </a:ext>
            </a:extLst>
          </p:cNvPr>
          <p:cNvSpPr/>
          <p:nvPr/>
        </p:nvSpPr>
        <p:spPr bwMode="auto">
          <a:xfrm>
            <a:off x="592114" y="1323975"/>
            <a:ext cx="10247336"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p:txBody>
      </p:sp>
      <p:sp>
        <p:nvSpPr>
          <p:cNvPr id="2050" name="Rectangle 2"/>
          <p:cNvSpPr>
            <a:spLocks noGrp="1" noChangeArrowheads="1"/>
          </p:cNvSpPr>
          <p:nvPr>
            <p:ph type="subTitle" idx="1"/>
          </p:nvPr>
        </p:nvSpPr>
        <p:spPr>
          <a:xfrm>
            <a:off x="180086" y="162560"/>
            <a:ext cx="11880850" cy="6480810"/>
          </a:xfrm>
        </p:spPr>
        <p:txBody>
          <a:bodyPr/>
          <a:lstStyle/>
          <a:p>
            <a:pPr eaLnBrk="1" hangingPunct="1"/>
            <a:r>
              <a:rPr lang="en-US" altLang="zh-CN" sz="2800" b="1" dirty="0">
                <a:latin typeface="+mn-ea"/>
              </a:rPr>
              <a:t>§.</a:t>
            </a:r>
            <a:r>
              <a:rPr lang="zh-CN" altLang="en-US" sz="2800" b="1" dirty="0">
                <a:latin typeface="+mn-ea"/>
              </a:rPr>
              <a:t>基础知识题 </a:t>
            </a:r>
            <a:r>
              <a:rPr lang="en-US" altLang="zh-CN" sz="2800" b="1" dirty="0">
                <a:latin typeface="+mn-ea"/>
              </a:rPr>
              <a:t>- </a:t>
            </a:r>
            <a:r>
              <a:rPr lang="en-US" altLang="zh-CN" sz="2800" b="1" dirty="0" err="1">
                <a:latin typeface="+mn-ea"/>
              </a:rPr>
              <a:t>cin</a:t>
            </a:r>
            <a:r>
              <a:rPr lang="zh-CN" altLang="en-US" sz="2800" b="1" dirty="0">
                <a:latin typeface="+mn-ea"/>
              </a:rPr>
              <a:t>与</a:t>
            </a:r>
            <a:r>
              <a:rPr lang="en-US" altLang="zh-CN" sz="2800" b="1" dirty="0" err="1">
                <a:latin typeface="+mn-ea"/>
              </a:rPr>
              <a:t>cout</a:t>
            </a:r>
            <a:r>
              <a:rPr lang="zh-CN" altLang="en-US" sz="2800" b="1" dirty="0">
                <a:latin typeface="+mn-ea"/>
              </a:rPr>
              <a:t>的基本使用</a:t>
            </a:r>
            <a:endParaRPr lang="en-US" altLang="zh-CN" sz="2800" b="1" dirty="0">
              <a:latin typeface="+mn-ea"/>
            </a:endParaRPr>
          </a:p>
          <a:p>
            <a:pPr algn="l" eaLnBrk="1" hangingPunct="1"/>
            <a:endParaRPr lang="en-US" altLang="zh-CN" sz="1600" b="1" dirty="0">
              <a:latin typeface="+mn-ea"/>
            </a:endParaRPr>
          </a:p>
          <a:p>
            <a:pPr algn="l" eaLnBrk="1" hangingPunct="1"/>
            <a:r>
              <a:rPr lang="en-US" altLang="zh-CN" sz="1600" b="1" dirty="0">
                <a:latin typeface="+mn-ea"/>
              </a:rPr>
              <a:t>   D.</a:t>
            </a:r>
            <a:r>
              <a:rPr lang="zh-CN" altLang="en-US" sz="1600" b="1" dirty="0">
                <a:latin typeface="+mn-ea"/>
              </a:rPr>
              <a:t>程序同</a:t>
            </a:r>
            <a:r>
              <a:rPr lang="en-US" altLang="zh-CN" sz="1600" b="1" dirty="0">
                <a:latin typeface="+mn-ea"/>
              </a:rPr>
              <a:t>C</a:t>
            </a:r>
            <a:r>
              <a:rPr lang="zh-CN" altLang="en-US" sz="1600" b="1" dirty="0">
                <a:latin typeface="+mn-ea"/>
              </a:rPr>
              <a:t>，按要求修改程序</a:t>
            </a:r>
            <a:endParaRPr lang="en-US" altLang="zh-CN" sz="1600" b="1" dirty="0">
              <a:latin typeface="+mn-ea"/>
            </a:endParaRPr>
          </a:p>
        </p:txBody>
      </p:sp>
      <p:sp>
        <p:nvSpPr>
          <p:cNvPr id="5" name="矩形 4">
            <a:extLst>
              <a:ext uri="{FF2B5EF4-FFF2-40B4-BE49-F238E27FC236}">
                <a16:creationId xmlns:a16="http://schemas.microsoft.com/office/drawing/2014/main" id="{BE19B931-E43B-48BA-B5A6-D8B8D7D9125D}"/>
              </a:ext>
            </a:extLst>
          </p:cNvPr>
          <p:cNvSpPr/>
          <p:nvPr/>
        </p:nvSpPr>
        <p:spPr bwMode="auto">
          <a:xfrm>
            <a:off x="592113" y="1323975"/>
            <a:ext cx="5157045"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char</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char</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 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FF0000"/>
                </a:solidFill>
                <a:effectLst/>
                <a:uLnTx/>
                <a:uFillTx/>
                <a:latin typeface="宋体" pitchFamily="2" charset="-122"/>
                <a:ea typeface="宋体" pitchFamily="2" charset="-122"/>
                <a:cs typeface="+mn-cs"/>
              </a:rPr>
              <a:t>static_cast</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&lt;int&gt;(</a:t>
            </a:r>
            <a:r>
              <a:rPr kumimoji="1" lang="en-US" altLang="zh-CN" sz="1600" b="1" i="0" u="none" strike="noStrike" kern="1200" cap="none" spc="0" normalizeH="0" baseline="0" noProof="0" dirty="0" err="1">
                <a:ln>
                  <a:noFill/>
                </a:ln>
                <a:solidFill>
                  <a:srgbClr val="FF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&lt;&lt; </a:t>
            </a:r>
            <a:r>
              <a:rPr kumimoji="1" lang="en-US" altLang="zh-CN" sz="16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p>
        </p:txBody>
      </p:sp>
      <p:sp>
        <p:nvSpPr>
          <p:cNvPr id="7" name="矩形 6">
            <a:extLst>
              <a:ext uri="{FF2B5EF4-FFF2-40B4-BE49-F238E27FC236}">
                <a16:creationId xmlns:a16="http://schemas.microsoft.com/office/drawing/2014/main" id="{D9B8DC93-E504-4A58-84B5-003464006EAB}"/>
              </a:ext>
            </a:extLst>
          </p:cNvPr>
          <p:cNvSpPr/>
          <p:nvPr/>
        </p:nvSpPr>
        <p:spPr bwMode="auto">
          <a:xfrm>
            <a:off x="5749159" y="1323975"/>
            <a:ext cx="5090292"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int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int</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 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FF0000"/>
                </a:solidFill>
                <a:effectLst/>
                <a:uLnTx/>
                <a:uFillTx/>
                <a:latin typeface="宋体" pitchFamily="2" charset="-122"/>
                <a:ea typeface="宋体" pitchFamily="2" charset="-122"/>
                <a:cs typeface="+mn-cs"/>
              </a:rPr>
              <a:t>static_cast</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&lt;char&gt;(</a:t>
            </a:r>
            <a:r>
              <a:rPr kumimoji="1" lang="en-US" altLang="zh-CN" sz="1600" b="1" i="0" u="none" strike="noStrike" kern="1200" cap="none" spc="0" normalizeH="0" baseline="0" noProof="0" dirty="0" err="1">
                <a:ln>
                  <a:noFill/>
                </a:ln>
                <a:solidFill>
                  <a:srgbClr val="FF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&lt;&lt; </a:t>
            </a:r>
            <a:r>
              <a:rPr kumimoji="1" lang="en-US" altLang="zh-CN" sz="1600" b="1" i="0" u="none" strike="noStrike" kern="1200" cap="none" spc="0" normalizeH="0" baseline="0" noProof="0" dirty="0" err="1">
                <a:ln>
                  <a:noFill/>
                </a:ln>
                <a:solidFill>
                  <a:srgbClr val="0070C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a:t>
            </a:r>
          </a:p>
        </p:txBody>
      </p:sp>
      <p:sp>
        <p:nvSpPr>
          <p:cNvPr id="2" name="矩形 1">
            <a:extLst>
              <a:ext uri="{FF2B5EF4-FFF2-40B4-BE49-F238E27FC236}">
                <a16:creationId xmlns:a16="http://schemas.microsoft.com/office/drawing/2014/main" id="{7B796D6E-7794-4E09-A096-348F9B2F78C7}"/>
              </a:ext>
            </a:extLst>
          </p:cNvPr>
          <p:cNvSpPr/>
          <p:nvPr/>
        </p:nvSpPr>
        <p:spPr bwMode="auto">
          <a:xfrm>
            <a:off x="588074" y="5665075"/>
            <a:ext cx="5157045" cy="86907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在</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char</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类型不变的情况下，要求输出为</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（不允许添加其它变量）</a:t>
            </a:r>
          </a:p>
        </p:txBody>
      </p:sp>
      <p:sp>
        <p:nvSpPr>
          <p:cNvPr id="8" name="矩形 7">
            <a:extLst>
              <a:ext uri="{FF2B5EF4-FFF2-40B4-BE49-F238E27FC236}">
                <a16:creationId xmlns:a16="http://schemas.microsoft.com/office/drawing/2014/main" id="{FBABF044-5243-4B33-8F2F-8B05865F01E8}"/>
              </a:ext>
            </a:extLst>
          </p:cNvPr>
          <p:cNvSpPr/>
          <p:nvPr/>
        </p:nvSpPr>
        <p:spPr bwMode="auto">
          <a:xfrm>
            <a:off x="5745119" y="5665075"/>
            <a:ext cx="5094331" cy="86907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在</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int</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类型不变的情况下，要求输出为</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（不允许添加其它变量）</a:t>
            </a:r>
          </a:p>
        </p:txBody>
      </p:sp>
      <p:pic>
        <p:nvPicPr>
          <p:cNvPr id="4" name="图片 3">
            <a:extLst>
              <a:ext uri="{FF2B5EF4-FFF2-40B4-BE49-F238E27FC236}">
                <a16:creationId xmlns:a16="http://schemas.microsoft.com/office/drawing/2014/main" id="{435CF935-C873-67B4-24F2-3AF9DBFF9D6A}"/>
              </a:ext>
            </a:extLst>
          </p:cNvPr>
          <p:cNvPicPr>
            <a:picLocks noChangeAspect="1"/>
          </p:cNvPicPr>
          <p:nvPr/>
        </p:nvPicPr>
        <p:blipFill>
          <a:blip r:embed="rId2"/>
          <a:stretch>
            <a:fillRect/>
          </a:stretch>
        </p:blipFill>
        <p:spPr>
          <a:xfrm>
            <a:off x="10835410" y="-1"/>
            <a:ext cx="1356590" cy="1237591"/>
          </a:xfrm>
          <a:prstGeom prst="rect">
            <a:avLst/>
          </a:prstGeom>
        </p:spPr>
      </p:pic>
      <p:pic>
        <p:nvPicPr>
          <p:cNvPr id="6" name="Picture 2">
            <a:extLst>
              <a:ext uri="{FF2B5EF4-FFF2-40B4-BE49-F238E27FC236}">
                <a16:creationId xmlns:a16="http://schemas.microsoft.com/office/drawing/2014/main" id="{7B4894EE-23DB-54C7-B58B-DB513EF4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1894A19D-D44F-8D26-DCCC-432F88EF4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5748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6DDED7-DA1F-4F18-ACEF-244B92560D08}"/>
              </a:ext>
            </a:extLst>
          </p:cNvPr>
          <p:cNvSpPr/>
          <p:nvPr/>
        </p:nvSpPr>
        <p:spPr bwMode="auto">
          <a:xfrm>
            <a:off x="592113" y="1323975"/>
            <a:ext cx="10247336"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p:txBody>
      </p:sp>
      <p:sp>
        <p:nvSpPr>
          <p:cNvPr id="2050" name="Rectangle 2"/>
          <p:cNvSpPr>
            <a:spLocks noGrp="1" noChangeArrowheads="1"/>
          </p:cNvSpPr>
          <p:nvPr>
            <p:ph type="subTitle" idx="1"/>
          </p:nvPr>
        </p:nvSpPr>
        <p:spPr>
          <a:xfrm>
            <a:off x="180086" y="162560"/>
            <a:ext cx="11880850" cy="6480810"/>
          </a:xfrm>
        </p:spPr>
        <p:txBody>
          <a:bodyPr/>
          <a:lstStyle/>
          <a:p>
            <a:pPr eaLnBrk="1" hangingPunct="1"/>
            <a:r>
              <a:rPr lang="en-US" altLang="zh-CN" sz="2800" b="1" dirty="0">
                <a:latin typeface="+mn-ea"/>
              </a:rPr>
              <a:t>§.</a:t>
            </a:r>
            <a:r>
              <a:rPr lang="zh-CN" altLang="en-US" sz="2800" b="1" dirty="0">
                <a:latin typeface="+mn-ea"/>
              </a:rPr>
              <a:t>基础知识题 </a:t>
            </a:r>
            <a:r>
              <a:rPr lang="en-US" altLang="zh-CN" sz="2800" b="1" dirty="0">
                <a:latin typeface="+mn-ea"/>
              </a:rPr>
              <a:t>- </a:t>
            </a:r>
            <a:r>
              <a:rPr lang="en-US" altLang="zh-CN" sz="2800" b="1" dirty="0" err="1">
                <a:latin typeface="+mn-ea"/>
              </a:rPr>
              <a:t>cin</a:t>
            </a:r>
            <a:r>
              <a:rPr lang="zh-CN" altLang="en-US" sz="2800" b="1" dirty="0">
                <a:latin typeface="+mn-ea"/>
              </a:rPr>
              <a:t>与</a:t>
            </a:r>
            <a:r>
              <a:rPr lang="en-US" altLang="zh-CN" sz="2800" b="1" dirty="0" err="1">
                <a:latin typeface="+mn-ea"/>
              </a:rPr>
              <a:t>cout</a:t>
            </a:r>
            <a:r>
              <a:rPr lang="zh-CN" altLang="en-US" sz="2800" b="1" dirty="0">
                <a:latin typeface="+mn-ea"/>
              </a:rPr>
              <a:t>的基本使用</a:t>
            </a:r>
            <a:endParaRPr lang="en-US" altLang="zh-CN" sz="2800" b="1" dirty="0">
              <a:latin typeface="+mn-ea"/>
            </a:endParaRPr>
          </a:p>
          <a:p>
            <a:pPr algn="l" eaLnBrk="1" hangingPunct="1"/>
            <a:endParaRPr lang="en-US" altLang="zh-CN" sz="1600" b="1" dirty="0">
              <a:latin typeface="+mn-ea"/>
            </a:endParaRPr>
          </a:p>
          <a:p>
            <a:pPr algn="l" eaLnBrk="1" hangingPunct="1"/>
            <a:r>
              <a:rPr lang="en-US" altLang="zh-CN" sz="1600" b="1" dirty="0">
                <a:latin typeface="+mn-ea"/>
              </a:rPr>
              <a:t>   E.</a:t>
            </a:r>
            <a:r>
              <a:rPr lang="zh-CN" altLang="en-US" sz="1600" b="1" dirty="0">
                <a:latin typeface="+mn-ea"/>
              </a:rPr>
              <a:t>程序同</a:t>
            </a:r>
            <a:r>
              <a:rPr lang="en-US" altLang="zh-CN" sz="1600" b="1" dirty="0">
                <a:latin typeface="+mn-ea"/>
              </a:rPr>
              <a:t>C</a:t>
            </a:r>
            <a:r>
              <a:rPr lang="zh-CN" altLang="en-US" sz="1600" b="1" dirty="0">
                <a:latin typeface="+mn-ea"/>
              </a:rPr>
              <a:t>，按要求修改程序</a:t>
            </a:r>
            <a:endParaRPr lang="en-US" altLang="zh-CN" sz="1600" b="1" dirty="0">
              <a:latin typeface="+mn-ea"/>
            </a:endParaRPr>
          </a:p>
        </p:txBody>
      </p:sp>
      <p:sp>
        <p:nvSpPr>
          <p:cNvPr id="5" name="矩形 4">
            <a:extLst>
              <a:ext uri="{FF2B5EF4-FFF2-40B4-BE49-F238E27FC236}">
                <a16:creationId xmlns:a16="http://schemas.microsoft.com/office/drawing/2014/main" id="{BE19B931-E43B-48BA-B5A6-D8B8D7D9125D}"/>
              </a:ext>
            </a:extLst>
          </p:cNvPr>
          <p:cNvSpPr/>
          <p:nvPr/>
        </p:nvSpPr>
        <p:spPr bwMode="auto">
          <a:xfrm>
            <a:off x="592113" y="1323975"/>
            <a:ext cx="5157045"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char</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rPr>
              <a:t>还有没有其他方法？</a:t>
            </a:r>
            <a:endParaRPr kumimoji="1" lang="en-US" altLang="zh-CN" sz="1600" b="1" i="0" u="none" strike="noStrike" kern="1200" cap="none" spc="0" normalizeH="0" baseline="0" noProof="0" dirty="0">
              <a:ln>
                <a:noFill/>
              </a:ln>
              <a:solidFill>
                <a:srgbClr val="0070C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    char </a:t>
            </a:r>
            <a:r>
              <a:rPr kumimoji="1" lang="en-US" altLang="zh-CN" sz="1600" b="1" i="0" u="none" strike="noStrike" kern="1200" cap="none" spc="0" normalizeH="0" baseline="0" noProof="0" dirty="0" err="1">
                <a:ln>
                  <a:noFill/>
                </a:ln>
                <a:solidFill>
                  <a:srgbClr val="00B05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 = 65;</a:t>
            </a:r>
          </a:p>
          <a:p>
            <a:pPr fontAlgn="base">
              <a:spcBef>
                <a:spcPct val="0"/>
              </a:spcBef>
              <a:spcAft>
                <a:spcPct val="0"/>
              </a:spcAft>
              <a:defRPr/>
            </a:pP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B05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FF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 / 10 </a:t>
            </a: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&lt;&lt; </a:t>
            </a:r>
            <a:r>
              <a:rPr kumimoji="1" lang="en-US" altLang="zh-CN" sz="1600" b="1" i="0" u="none" strike="noStrike" kern="1200" cap="none" spc="0" normalizeH="0" baseline="0" noProof="0" dirty="0" err="1">
                <a:ln>
                  <a:noFill/>
                </a:ln>
                <a:solidFill>
                  <a:srgbClr val="FF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 / 11 </a:t>
            </a: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&lt;&lt; </a:t>
            </a:r>
            <a:r>
              <a:rPr kumimoji="1" lang="en-US" altLang="zh-CN" sz="1600" b="1" i="0" u="none" strike="noStrike" kern="1200" cap="none" spc="0" normalizeH="0" baseline="0" noProof="0" dirty="0" err="1">
                <a:ln>
                  <a:noFill/>
                </a:ln>
                <a:solidFill>
                  <a:srgbClr val="00B05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B050"/>
                </a:solidFill>
                <a:effectLst/>
                <a:uLnTx/>
                <a:uFillTx/>
                <a:latin typeface="宋体" pitchFamily="2" charset="-122"/>
                <a:ea typeface="宋体" pitchFamily="2" charset="-122"/>
                <a:cs typeface="+mn-cs"/>
              </a:rPr>
              <a:t>}</a:t>
            </a:r>
          </a:p>
        </p:txBody>
      </p:sp>
      <p:sp>
        <p:nvSpPr>
          <p:cNvPr id="4" name="矩形 3">
            <a:extLst>
              <a:ext uri="{FF2B5EF4-FFF2-40B4-BE49-F238E27FC236}">
                <a16:creationId xmlns:a16="http://schemas.microsoft.com/office/drawing/2014/main" id="{8FE9C91A-9EC2-55C2-836E-0F70A0966811}"/>
              </a:ext>
            </a:extLst>
          </p:cNvPr>
          <p:cNvSpPr/>
          <p:nvPr/>
        </p:nvSpPr>
        <p:spPr bwMode="auto">
          <a:xfrm>
            <a:off x="5749158" y="1323975"/>
            <a:ext cx="5090291"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char</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FF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 + 0 </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dirty="0">
              <a:solidFill>
                <a:srgbClr val="000000"/>
              </a:solidFill>
              <a:latin typeface="宋体" pitchFamily="2" charset="-122"/>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char</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FF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FF0000"/>
                </a:solidFill>
                <a:effectLst/>
                <a:uLnTx/>
                <a:uFillTx/>
                <a:latin typeface="宋体" pitchFamily="2" charset="-122"/>
                <a:ea typeface="宋体" pitchFamily="2" charset="-122"/>
                <a:cs typeface="+mn-cs"/>
              </a:rPr>
              <a:t> * 1 </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p:txBody>
      </p:sp>
      <p:sp>
        <p:nvSpPr>
          <p:cNvPr id="2" name="矩形 1">
            <a:extLst>
              <a:ext uri="{FF2B5EF4-FFF2-40B4-BE49-F238E27FC236}">
                <a16:creationId xmlns:a16="http://schemas.microsoft.com/office/drawing/2014/main" id="{7B796D6E-7794-4E09-A096-348F9B2F78C7}"/>
              </a:ext>
            </a:extLst>
          </p:cNvPr>
          <p:cNvSpPr/>
          <p:nvPr/>
        </p:nvSpPr>
        <p:spPr bwMode="auto">
          <a:xfrm>
            <a:off x="592113" y="5665075"/>
            <a:ext cx="10247336" cy="86907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在</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char</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类型不变的情况下，要求输出为</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（不允许添加其它变量，不允许使用任何方式的强制类型转换）</a:t>
            </a:r>
          </a:p>
        </p:txBody>
      </p:sp>
      <p:pic>
        <p:nvPicPr>
          <p:cNvPr id="6" name="图片 5">
            <a:extLst>
              <a:ext uri="{FF2B5EF4-FFF2-40B4-BE49-F238E27FC236}">
                <a16:creationId xmlns:a16="http://schemas.microsoft.com/office/drawing/2014/main" id="{960CE0E5-43F0-002E-BA1A-0CD068A8006D}"/>
              </a:ext>
            </a:extLst>
          </p:cNvPr>
          <p:cNvPicPr>
            <a:picLocks noChangeAspect="1"/>
          </p:cNvPicPr>
          <p:nvPr/>
        </p:nvPicPr>
        <p:blipFill>
          <a:blip r:embed="rId2"/>
          <a:stretch>
            <a:fillRect/>
          </a:stretch>
        </p:blipFill>
        <p:spPr>
          <a:xfrm>
            <a:off x="10835410" y="-1"/>
            <a:ext cx="1356590" cy="1237591"/>
          </a:xfrm>
          <a:prstGeom prst="rect">
            <a:avLst/>
          </a:prstGeom>
        </p:spPr>
      </p:pic>
      <p:pic>
        <p:nvPicPr>
          <p:cNvPr id="7" name="Picture 2">
            <a:extLst>
              <a:ext uri="{FF2B5EF4-FFF2-40B4-BE49-F238E27FC236}">
                <a16:creationId xmlns:a16="http://schemas.microsoft.com/office/drawing/2014/main" id="{A28B339B-4978-6076-4647-8E274EAAC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E810375-3D9C-C372-5E95-0649250D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39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Effect transition="in" filter="wipe(left)">
                                      <p:cBhvr>
                                        <p:cTn id="7" dur="500"/>
                                        <p:tgtEl>
                                          <p:spTgt spid="5">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9" end="9"/>
                                            </p:txEl>
                                          </p:spTgt>
                                        </p:tgtEl>
                                        <p:attrNameLst>
                                          <p:attrName>style.visibility</p:attrName>
                                        </p:attrNameLst>
                                      </p:cBhvr>
                                      <p:to>
                                        <p:strVal val="visible"/>
                                      </p:to>
                                    </p:set>
                                    <p:animEffect transition="in" filter="wipe(left)">
                                      <p:cBhvr>
                                        <p:cTn id="12" dur="500"/>
                                        <p:tgtEl>
                                          <p:spTgt spid="5">
                                            <p:txEl>
                                              <p:pRg st="9" end="9"/>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animEffect transition="in" filter="wipe(left)">
                                      <p:cBhvr>
                                        <p:cTn id="15" dur="500"/>
                                        <p:tgtEl>
                                          <p:spTgt spid="5">
                                            <p:txEl>
                                              <p:pRg st="10" end="1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
                                            <p:txEl>
                                              <p:pRg st="11" end="11"/>
                                            </p:txEl>
                                          </p:spTgt>
                                        </p:tgtEl>
                                        <p:attrNameLst>
                                          <p:attrName>style.visibility</p:attrName>
                                        </p:attrNameLst>
                                      </p:cBhvr>
                                      <p:to>
                                        <p:strVal val="visible"/>
                                      </p:to>
                                    </p:set>
                                    <p:animEffect transition="in" filter="wipe(left)">
                                      <p:cBhvr>
                                        <p:cTn id="18" dur="500"/>
                                        <p:tgtEl>
                                          <p:spTgt spid="5">
                                            <p:txEl>
                                              <p:pRg st="11" end="1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5">
                                            <p:txEl>
                                              <p:pRg st="12" end="12"/>
                                            </p:txEl>
                                          </p:spTgt>
                                        </p:tgtEl>
                                        <p:attrNameLst>
                                          <p:attrName>style.visibility</p:attrName>
                                        </p:attrNameLst>
                                      </p:cBhvr>
                                      <p:to>
                                        <p:strVal val="visible"/>
                                      </p:to>
                                    </p:set>
                                    <p:animEffect transition="in" filter="wipe(left)">
                                      <p:cBhvr>
                                        <p:cTn id="21" dur="500"/>
                                        <p:tgtEl>
                                          <p:spTgt spid="5">
                                            <p:txEl>
                                              <p:pRg st="12" end="1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5">
                                            <p:txEl>
                                              <p:pRg st="13" end="13"/>
                                            </p:txEl>
                                          </p:spTgt>
                                        </p:tgtEl>
                                        <p:attrNameLst>
                                          <p:attrName>style.visibility</p:attrName>
                                        </p:attrNameLst>
                                      </p:cBhvr>
                                      <p:to>
                                        <p:strVal val="visible"/>
                                      </p:to>
                                    </p:set>
                                    <p:animEffect transition="in" filter="wipe(left)">
                                      <p:cBhvr>
                                        <p:cTn id="24" dur="500"/>
                                        <p:tgtEl>
                                          <p:spTgt spid="5">
                                            <p:txEl>
                                              <p:pRg st="13" end="13"/>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animEffect transition="in" filter="wipe(left)">
                                      <p:cBhvr>
                                        <p:cTn id="27" dur="500"/>
                                        <p:tgtEl>
                                          <p:spTgt spid="5">
                                            <p:txEl>
                                              <p:pRg st="14" end="14"/>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5">
                                            <p:txEl>
                                              <p:pRg st="15" end="15"/>
                                            </p:txEl>
                                          </p:spTgt>
                                        </p:tgtEl>
                                        <p:attrNameLst>
                                          <p:attrName>style.visibility</p:attrName>
                                        </p:attrNameLst>
                                      </p:cBhvr>
                                      <p:to>
                                        <p:strVal val="visible"/>
                                      </p:to>
                                    </p:set>
                                    <p:animEffect transition="in" filter="wipe(left)">
                                      <p:cBhvr>
                                        <p:cTn id="30" dur="500"/>
                                        <p:tgtEl>
                                          <p:spTgt spid="5">
                                            <p:txEl>
                                              <p:pRg st="15" end="15"/>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5">
                                            <p:txEl>
                                              <p:pRg st="16" end="16"/>
                                            </p:txEl>
                                          </p:spTgt>
                                        </p:tgtEl>
                                        <p:attrNameLst>
                                          <p:attrName>style.visibility</p:attrName>
                                        </p:attrNameLst>
                                      </p:cBhvr>
                                      <p:to>
                                        <p:strVal val="visible"/>
                                      </p:to>
                                    </p:set>
                                    <p:animEffect transition="in" filter="wipe(left)">
                                      <p:cBhvr>
                                        <p:cTn id="33"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C37517-E64C-831F-9047-BFA750AACED5}"/>
              </a:ext>
            </a:extLst>
          </p:cNvPr>
          <p:cNvPicPr>
            <a:picLocks noChangeAspect="1"/>
          </p:cNvPicPr>
          <p:nvPr/>
        </p:nvPicPr>
        <p:blipFill rotWithShape="1">
          <a:blip r:embed="rId2">
            <a:extLst>
              <a:ext uri="{28A0092B-C50C-407E-A947-70E740481C1C}">
                <a14:useLocalDpi xmlns:a14="http://schemas.microsoft.com/office/drawing/2010/main" val="0"/>
              </a:ext>
            </a:extLst>
          </a:blip>
          <a:srcRect l="1352" t="9831" r="2703" b="8845"/>
          <a:stretch/>
        </p:blipFill>
        <p:spPr>
          <a:xfrm>
            <a:off x="669924" y="3664131"/>
            <a:ext cx="10850562" cy="1609498"/>
          </a:xfrm>
          <a:prstGeom prst="rect">
            <a:avLst/>
          </a:prstGeom>
        </p:spPr>
      </p:pic>
      <p:sp>
        <p:nvSpPr>
          <p:cNvPr id="2" name="标题 1"/>
          <p:cNvSpPr>
            <a:spLocks noGrp="1"/>
          </p:cNvSpPr>
          <p:nvPr>
            <p:ph type="title"/>
          </p:nvPr>
        </p:nvSpPr>
        <p:spPr/>
        <p:txBody>
          <a:bodyPr>
            <a:normAutofit/>
          </a:bodyPr>
          <a:lstStyle/>
          <a:p>
            <a:r>
              <a:rPr lang="en-US" altLang="zh-CN" sz="3600" dirty="0">
                <a:latin typeface="+mn-ea"/>
                <a:ea typeface="+mn-ea"/>
              </a:rPr>
              <a:t>IEEE754</a:t>
            </a:r>
            <a:endParaRPr lang="zh-CN" altLang="en-US" sz="3600" dirty="0">
              <a:latin typeface="+mn-ea"/>
              <a:ea typeface="+mn-ea"/>
            </a:endParaRP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C3F1339-74F5-78A1-9204-E9F9619BB33A}"/>
              </a:ext>
            </a:extLst>
          </p:cNvPr>
          <p:cNvSpPr txBox="1"/>
          <p:nvPr/>
        </p:nvSpPr>
        <p:spPr>
          <a:xfrm>
            <a:off x="669924" y="1392746"/>
            <a:ext cx="10850562" cy="1693284"/>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浮点数的表示有一定的范围，超出范围时会产生溢出（</a:t>
            </a:r>
            <a:r>
              <a:rPr kumimoji="0" lang="en" altLang="zh-CN" sz="2400" b="0" i="0" u="none" strike="noStrike" kern="1200" cap="none" spc="0" normalizeH="0" baseline="0" noProof="0" dirty="0">
                <a:ln>
                  <a:noFill/>
                </a:ln>
                <a:effectLst/>
                <a:highlight>
                  <a:srgbClr val="FFFFFF"/>
                </a:highlight>
                <a:uLnTx/>
                <a:uFillTx/>
                <a:latin typeface="+mn-ea"/>
                <a:cs typeface="+mn-cs"/>
              </a:rPr>
              <a:t>Flow</a:t>
            </a:r>
            <a:r>
              <a:rPr kumimoji="0" lang="zh-CN" altLang="en" sz="2400" b="0" i="0" u="none" strike="noStrike" kern="1200" cap="none" spc="0" normalizeH="0" baseline="0" noProof="0" dirty="0">
                <a:ln>
                  <a:noFill/>
                </a:ln>
                <a:effectLst/>
                <a:highlight>
                  <a:srgbClr val="FFFFFF"/>
                </a:highlight>
                <a:uLnTx/>
                <a:uFillTx/>
                <a:latin typeface="+mn-ea"/>
                <a:cs typeface="+mn-cs"/>
              </a:rPr>
              <a:t>），</a:t>
            </a:r>
            <a:r>
              <a:rPr kumimoji="0" lang="zh-CN" altLang="en-US" sz="2400" b="0" i="0" u="none" strike="noStrike" kern="1200" cap="none" spc="0" normalizeH="0" baseline="0" noProof="0" dirty="0">
                <a:ln>
                  <a:noFill/>
                </a:ln>
                <a:effectLst/>
                <a:highlight>
                  <a:srgbClr val="FFFFFF"/>
                </a:highlight>
                <a:uLnTx/>
                <a:uFillTx/>
                <a:latin typeface="+mn-ea"/>
                <a:cs typeface="+mn-cs"/>
              </a:rPr>
              <a:t>一般称大于绝对值最大的数据为上溢（</a:t>
            </a:r>
            <a:r>
              <a:rPr kumimoji="0" lang="en" altLang="zh-CN" sz="2400" b="0" i="0" u="none" strike="noStrike" kern="1200" cap="none" spc="0" normalizeH="0" baseline="0" noProof="0" dirty="0">
                <a:ln>
                  <a:noFill/>
                </a:ln>
                <a:effectLst/>
                <a:highlight>
                  <a:srgbClr val="FFFFFF"/>
                </a:highlight>
                <a:uLnTx/>
                <a:uFillTx/>
                <a:latin typeface="+mn-ea"/>
                <a:cs typeface="+mn-cs"/>
              </a:rPr>
              <a:t>Overflow</a:t>
            </a:r>
            <a:r>
              <a:rPr kumimoji="0" lang="zh-CN" altLang="en" sz="2400" b="0" i="0" u="none" strike="noStrike" kern="1200" cap="none" spc="0" normalizeH="0" baseline="0" noProof="0" dirty="0">
                <a:ln>
                  <a:noFill/>
                </a:ln>
                <a:effectLst/>
                <a:highlight>
                  <a:srgbClr val="FFFFFF"/>
                </a:highlight>
                <a:uLnTx/>
                <a:uFillTx/>
                <a:latin typeface="+mn-ea"/>
                <a:cs typeface="+mn-cs"/>
              </a:rPr>
              <a:t>），</a:t>
            </a:r>
            <a:r>
              <a:rPr kumimoji="0" lang="zh-CN" altLang="en-US" sz="2400" b="0" i="0" u="none" strike="noStrike" kern="1200" cap="none" spc="0" normalizeH="0" baseline="0" noProof="0" dirty="0">
                <a:ln>
                  <a:noFill/>
                </a:ln>
                <a:effectLst/>
                <a:highlight>
                  <a:srgbClr val="FFFFFF"/>
                </a:highlight>
                <a:uLnTx/>
                <a:uFillTx/>
                <a:latin typeface="+mn-ea"/>
                <a:cs typeface="+mn-cs"/>
              </a:rPr>
              <a:t>小于绝对值最小的数据为下溢（</a:t>
            </a:r>
            <a:r>
              <a:rPr kumimoji="0" lang="en" altLang="zh-CN" sz="2400" b="0" i="0" u="none" strike="noStrike" kern="1200" cap="none" spc="0" normalizeH="0" baseline="0" noProof="0" dirty="0">
                <a:ln>
                  <a:noFill/>
                </a:ln>
                <a:effectLst/>
                <a:highlight>
                  <a:srgbClr val="FFFFFF"/>
                </a:highlight>
                <a:uLnTx/>
                <a:uFillTx/>
                <a:latin typeface="+mn-ea"/>
                <a:cs typeface="+mn-cs"/>
              </a:rPr>
              <a:t>Underflow</a:t>
            </a:r>
            <a:r>
              <a:rPr kumimoji="0" lang="zh-CN" altLang="en" sz="2400" b="0" i="0" u="none" strike="noStrike" kern="1200" cap="none" spc="0" normalizeH="0" baseline="0" noProof="0" dirty="0">
                <a:ln>
                  <a:noFill/>
                </a:ln>
                <a:effectLst/>
                <a:highlight>
                  <a:srgbClr val="FFFFFF"/>
                </a:highlight>
                <a:uLnTx/>
                <a:uFillTx/>
                <a:latin typeface="+mn-ea"/>
                <a:cs typeface="+mn-cs"/>
              </a:rPr>
              <a:t>）。</a:t>
            </a:r>
            <a:endParaRPr kumimoji="0" lang="zh-CN" altLang="en-US" sz="2400" b="0" i="0" u="none" strike="noStrike" kern="1200" cap="none" spc="0" normalizeH="0" baseline="0" noProof="0" dirty="0">
              <a:ln>
                <a:noFill/>
              </a:ln>
              <a:effectLst/>
              <a:uLnTx/>
              <a:uFillTx/>
              <a:latin typeface="+mn-ea"/>
              <a:cs typeface="+mn-cs"/>
            </a:endParaRPr>
          </a:p>
        </p:txBody>
      </p:sp>
    </p:spTree>
    <p:extLst>
      <p:ext uri="{BB962C8B-B14F-4D97-AF65-F5344CB8AC3E}">
        <p14:creationId xmlns:p14="http://schemas.microsoft.com/office/powerpoint/2010/main" val="67034895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444888"/>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solidFill>
                <a:effectLst/>
                <a:uLnTx/>
                <a:uFillTx/>
                <a:latin typeface="+mn-ea"/>
                <a:cs typeface="+mn-cs"/>
              </a:rPr>
              <a:t>一个</a:t>
            </a:r>
            <a:r>
              <a:rPr lang="zh-CN" altLang="en-US" dirty="0">
                <a:solidFill>
                  <a:srgbClr val="000000"/>
                </a:solidFill>
                <a:latin typeface="+mn-ea"/>
              </a:rPr>
              <a:t>输入内容可分为若干行，或者若干语句，一个提取运算符只能输入</a:t>
            </a:r>
            <a:r>
              <a:rPr lang="en-US" altLang="zh-CN" dirty="0">
                <a:solidFill>
                  <a:srgbClr val="000000"/>
                </a:solidFill>
                <a:latin typeface="+mn-ea"/>
              </a:rPr>
              <a:t>1</a:t>
            </a:r>
            <a:r>
              <a:rPr lang="zh-CN" altLang="en-US" dirty="0">
                <a:solidFill>
                  <a:srgbClr val="000000"/>
                </a:solidFill>
                <a:latin typeface="+mn-ea"/>
              </a:rPr>
              <a:t>个值。</a:t>
            </a:r>
            <a:endParaRPr lang="en-US" altLang="zh-CN" dirty="0">
              <a:solidFill>
                <a:srgbClr val="000000"/>
              </a:solidFill>
              <a:latin typeface="+mn-ea"/>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altLang="zh-CN" dirty="0">
              <a:solidFill>
                <a:srgbClr val="000000"/>
              </a:solidFill>
              <a:latin typeface="+mn-ea"/>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altLang="zh-CN" b="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altLang="zh-CN" dirty="0">
              <a:solidFill>
                <a:srgbClr val="000000"/>
              </a:solidFill>
              <a:latin typeface="+mn-ea"/>
            </a:endParaRPr>
          </a:p>
          <a:p>
            <a:pPr marR="0" lvl="0" algn="just" defTabSz="914400" rtl="0" eaLnBrk="1" fontAlgn="auto" latinLnBrk="0" hangingPunct="1">
              <a:lnSpc>
                <a:spcPct val="150000"/>
              </a:lnSpc>
              <a:spcBef>
                <a:spcPts val="0"/>
              </a:spcBef>
              <a:spcAft>
                <a:spcPts val="0"/>
              </a:spcAft>
              <a:buClrTx/>
              <a:buSzTx/>
              <a:tabLst/>
              <a:defRPr/>
            </a:pPr>
            <a:endParaRPr kumimoji="0" lang="en-US" altLang="zh-CN" b="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solidFill>
                <a:effectLst/>
                <a:uLnTx/>
                <a:uFillTx/>
                <a:latin typeface="+mn-ea"/>
                <a:cs typeface="+mn-cs"/>
              </a:rPr>
              <a:t>提取运算符后必须跟</a:t>
            </a:r>
            <a:r>
              <a:rPr kumimoji="0" lang="zh-CN" altLang="en-US" b="1" i="0" u="none" strike="noStrike" kern="1200" cap="none" spc="0" normalizeH="0" baseline="0" noProof="0" dirty="0">
                <a:ln>
                  <a:noFill/>
                </a:ln>
                <a:solidFill>
                  <a:srgbClr val="000000"/>
                </a:solidFill>
                <a:effectLst/>
                <a:uLnTx/>
                <a:uFillTx/>
                <a:latin typeface="+mn-ea"/>
                <a:cs typeface="+mn-cs"/>
              </a:rPr>
              <a:t>变量名</a:t>
            </a:r>
            <a:r>
              <a:rPr kumimoji="0" lang="zh-CN" altLang="en-US" b="0" i="0" u="none" strike="noStrike" kern="1200" cap="none" spc="0" normalizeH="0" baseline="0" noProof="0" dirty="0">
                <a:ln>
                  <a:noFill/>
                </a:ln>
                <a:solidFill>
                  <a:srgbClr val="000000"/>
                </a:solidFill>
                <a:effectLst/>
                <a:uLnTx/>
                <a:uFillTx/>
                <a:latin typeface="+mn-ea"/>
                <a:cs typeface="+mn-cs"/>
              </a:rPr>
              <a:t>，不能是</a:t>
            </a:r>
            <a:r>
              <a:rPr kumimoji="0" lang="zh-CN" altLang="en-US" b="1" i="0" u="none" strike="noStrike" kern="1200" cap="none" spc="0" normalizeH="0" baseline="0" noProof="0" dirty="0">
                <a:ln>
                  <a:noFill/>
                </a:ln>
                <a:solidFill>
                  <a:srgbClr val="000000"/>
                </a:solidFill>
                <a:effectLst/>
                <a:uLnTx/>
                <a:uFillTx/>
                <a:latin typeface="+mn-ea"/>
                <a:cs typeface="+mn-cs"/>
              </a:rPr>
              <a:t>常量</a:t>
            </a:r>
            <a:r>
              <a:rPr kumimoji="0" lang="en-US" altLang="zh-CN" b="1" i="0" u="none" strike="noStrike" kern="1200" cap="none" spc="0" normalizeH="0" baseline="0" noProof="0" dirty="0">
                <a:ln>
                  <a:noFill/>
                </a:ln>
                <a:solidFill>
                  <a:srgbClr val="000000"/>
                </a:solidFill>
                <a:effectLst/>
                <a:uLnTx/>
                <a:uFillTx/>
                <a:latin typeface="+mn-ea"/>
                <a:cs typeface="+mn-cs"/>
              </a:rPr>
              <a:t>/</a:t>
            </a:r>
            <a:r>
              <a:rPr kumimoji="0" lang="zh-CN" altLang="en-US" b="1" i="0" u="none" strike="noStrike" kern="1200" cap="none" spc="0" normalizeH="0" baseline="0" noProof="0" dirty="0">
                <a:ln>
                  <a:noFill/>
                </a:ln>
                <a:solidFill>
                  <a:srgbClr val="000000"/>
                </a:solidFill>
                <a:effectLst/>
                <a:uLnTx/>
                <a:uFillTx/>
                <a:latin typeface="+mn-ea"/>
                <a:cs typeface="+mn-cs"/>
              </a:rPr>
              <a:t>表达式</a:t>
            </a:r>
            <a:r>
              <a:rPr kumimoji="0" lang="zh-CN" altLang="en-US" b="0" i="0" u="none" strike="noStrike" kern="1200" cap="none" spc="0" normalizeH="0" baseline="0" noProof="0" dirty="0">
                <a:ln>
                  <a:noFill/>
                </a:ln>
                <a:solidFill>
                  <a:srgbClr val="000000"/>
                </a:solidFill>
                <a:effectLst/>
                <a:uLnTx/>
                <a:uFillTx/>
                <a:latin typeface="+mn-ea"/>
                <a:cs typeface="+mn-cs"/>
              </a:rPr>
              <a:t>等。</a:t>
            </a:r>
            <a:endParaRPr kumimoji="0" lang="en-US" altLang="zh-CN" b="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a:solidFill>
                  <a:srgbClr val="000000"/>
                </a:solidFill>
                <a:latin typeface="+mn-ea"/>
              </a:rPr>
              <a:t>cin</a:t>
            </a:r>
            <a:r>
              <a:rPr lang="zh-CN" altLang="en-US" dirty="0">
                <a:solidFill>
                  <a:srgbClr val="000000"/>
                </a:solidFill>
                <a:latin typeface="+mn-ea"/>
              </a:rPr>
              <a:t>是按格式读入，输入终止条件为回车、空格、非法输入。</a:t>
            </a:r>
            <a:endParaRPr lang="en-US" altLang="zh-CN" dirty="0">
              <a:solidFill>
                <a:srgbClr val="000000"/>
              </a:solidFill>
              <a:latin typeface="+mn-ea"/>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err="1">
                <a:solidFill>
                  <a:srgbClr val="000000"/>
                </a:solidFill>
                <a:latin typeface="+mn-ea"/>
              </a:rPr>
              <a:t>cin</a:t>
            </a:r>
            <a:r>
              <a:rPr lang="zh-CN" altLang="en-US" dirty="0">
                <a:solidFill>
                  <a:srgbClr val="000000"/>
                </a:solidFill>
                <a:latin typeface="+mn-ea"/>
              </a:rPr>
              <a:t>的输入必须以回车结束，输入的内容放在输入缓冲区中，从输入缓冲区去取得所需要的内容后，多余的内容还放在输入缓冲区中，等待下次读入（如果程序结束，则操作系统会清空输入缓冲区）。</a:t>
            </a:r>
            <a:endParaRPr lang="en-US" altLang="zh-CN" dirty="0">
              <a:solidFill>
                <a:srgbClr val="000000"/>
              </a:solidFill>
              <a:latin typeface="+mn-ea"/>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solidFill>
                <a:effectLst/>
                <a:uLnTx/>
                <a:uFillTx/>
                <a:latin typeface="+mn-ea"/>
                <a:cs typeface="+mn-cs"/>
              </a:rPr>
              <a:t>系统会自动根据</a:t>
            </a:r>
            <a:r>
              <a:rPr kumimoji="0" lang="en-US" altLang="zh-CN" b="0" i="0" u="none" strike="noStrike" kern="1200" cap="none" spc="0" normalizeH="0" baseline="0" noProof="0" dirty="0" err="1">
                <a:ln>
                  <a:noFill/>
                </a:ln>
                <a:solidFill>
                  <a:srgbClr val="000000"/>
                </a:solidFill>
                <a:effectLst/>
                <a:uLnTx/>
                <a:uFillTx/>
                <a:latin typeface="+mn-ea"/>
                <a:cs typeface="+mn-cs"/>
              </a:rPr>
              <a:t>cin</a:t>
            </a:r>
            <a:r>
              <a:rPr kumimoji="0" lang="zh-CN" altLang="en-US" b="0" i="0" u="none" strike="noStrike" kern="1200" cap="none" spc="0" normalizeH="0" baseline="0" noProof="0" dirty="0">
                <a:ln>
                  <a:noFill/>
                </a:ln>
                <a:solidFill>
                  <a:srgbClr val="000000"/>
                </a:solidFill>
                <a:effectLst/>
                <a:uLnTx/>
                <a:uFillTx/>
                <a:latin typeface="+mn-ea"/>
                <a:cs typeface="+mn-cs"/>
              </a:rPr>
              <a:t>后变量的类型按</a:t>
            </a:r>
            <a:r>
              <a:rPr kumimoji="0" lang="zh-CN" altLang="en-US" b="1" i="0" u="none" strike="noStrike" kern="1200" cap="none" spc="0" normalizeH="0" baseline="0" noProof="0" dirty="0">
                <a:ln>
                  <a:noFill/>
                </a:ln>
                <a:solidFill>
                  <a:srgbClr val="000000"/>
                </a:solidFill>
                <a:effectLst/>
                <a:uLnTx/>
                <a:uFillTx/>
                <a:latin typeface="+mn-ea"/>
                <a:cs typeface="+mn-cs"/>
              </a:rPr>
              <a:t>最长原则</a:t>
            </a:r>
            <a:r>
              <a:rPr kumimoji="0" lang="zh-CN" altLang="en-US" b="0" i="0" u="none" strike="noStrike" kern="1200" cap="none" spc="0" normalizeH="0" baseline="0" noProof="0" dirty="0">
                <a:ln>
                  <a:noFill/>
                </a:ln>
                <a:solidFill>
                  <a:srgbClr val="000000"/>
                </a:solidFill>
                <a:effectLst/>
                <a:uLnTx/>
                <a:uFillTx/>
                <a:latin typeface="+mn-ea"/>
                <a:cs typeface="+mn-cs"/>
              </a:rPr>
              <a:t>来读取合理数据。</a:t>
            </a:r>
            <a:endParaRPr kumimoji="0" lang="en-US" altLang="zh-CN" b="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solidFill>
                <a:effectLst/>
                <a:uLnTx/>
                <a:uFillTx/>
                <a:latin typeface="+mn-ea"/>
                <a:cs typeface="+mn-cs"/>
              </a:rPr>
              <a:t>字符型变量只能输入图形字符</a:t>
            </a:r>
            <a:r>
              <a:rPr kumimoji="0" lang="en-US" altLang="zh-CN" b="0" i="0" u="none" strike="noStrike" kern="1200" cap="none" spc="0" normalizeH="0" baseline="0" noProof="0" dirty="0">
                <a:ln>
                  <a:noFill/>
                </a:ln>
                <a:solidFill>
                  <a:srgbClr val="000000"/>
                </a:solidFill>
                <a:effectLst/>
                <a:uLnTx/>
                <a:uFillTx/>
                <a:latin typeface="+mn-ea"/>
                <a:cs typeface="+mn-cs"/>
              </a:rPr>
              <a:t>(33-126)</a:t>
            </a:r>
            <a:r>
              <a:rPr kumimoji="0" lang="zh-CN" altLang="en-US" b="0" i="0" u="none" strike="noStrike" kern="1200" cap="none" spc="0" normalizeH="0" baseline="0" noProof="0" dirty="0">
                <a:ln>
                  <a:noFill/>
                </a:ln>
                <a:solidFill>
                  <a:srgbClr val="000000"/>
                </a:solidFill>
                <a:effectLst/>
                <a:uLnTx/>
                <a:uFillTx/>
                <a:latin typeface="+mn-ea"/>
                <a:cs typeface="+mn-cs"/>
              </a:rPr>
              <a:t>，不能以转义符方式输入（单双引号、转义符全部当作单字符）。</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solidFill>
                <a:effectLst/>
                <a:uLnTx/>
                <a:uFillTx/>
                <a:latin typeface="+mn-ea"/>
                <a:cs typeface="+mn-cs"/>
              </a:rPr>
              <a:t>浮点数输入时，可以是十进制数或指数形式，只取有效位数（</a:t>
            </a:r>
            <a:r>
              <a:rPr kumimoji="0" lang="en-US" altLang="zh-CN" b="0" i="0" u="none" strike="noStrike" kern="1200" cap="none" spc="0" normalizeH="0" baseline="0" noProof="0" dirty="0">
                <a:ln>
                  <a:noFill/>
                </a:ln>
                <a:solidFill>
                  <a:srgbClr val="000000"/>
                </a:solidFill>
                <a:effectLst/>
                <a:uLnTx/>
                <a:uFillTx/>
                <a:latin typeface="+mn-ea"/>
                <a:cs typeface="+mn-cs"/>
              </a:rPr>
              <a:t>4</a:t>
            </a:r>
            <a:r>
              <a:rPr kumimoji="0" lang="zh-CN" altLang="en-US" b="0" i="0" u="none" strike="noStrike" kern="1200" cap="none" spc="0" normalizeH="0" baseline="0" noProof="0" dirty="0">
                <a:ln>
                  <a:noFill/>
                </a:ln>
                <a:solidFill>
                  <a:srgbClr val="000000"/>
                </a:solidFill>
                <a:effectLst/>
                <a:uLnTx/>
                <a:uFillTx/>
                <a:latin typeface="+mn-ea"/>
                <a:cs typeface="+mn-cs"/>
              </a:rPr>
              <a:t>舍</a:t>
            </a:r>
            <a:r>
              <a:rPr kumimoji="0" lang="en-US" altLang="zh-CN" b="0" i="0" u="none" strike="noStrike" kern="1200" cap="none" spc="0" normalizeH="0" baseline="0" noProof="0" dirty="0">
                <a:ln>
                  <a:noFill/>
                </a:ln>
                <a:solidFill>
                  <a:srgbClr val="000000"/>
                </a:solidFill>
                <a:effectLst/>
                <a:uLnTx/>
                <a:uFillTx/>
                <a:latin typeface="+mn-ea"/>
                <a:cs typeface="+mn-cs"/>
              </a:rPr>
              <a:t>5</a:t>
            </a:r>
            <a:r>
              <a:rPr kumimoji="0" lang="zh-CN" altLang="en-US" b="0" i="0" u="none" strike="noStrike" kern="1200" cap="none" spc="0" normalizeH="0" baseline="0" noProof="0" dirty="0">
                <a:ln>
                  <a:noFill/>
                </a:ln>
                <a:solidFill>
                  <a:srgbClr val="000000"/>
                </a:solidFill>
                <a:effectLst/>
                <a:uLnTx/>
                <a:uFillTx/>
                <a:latin typeface="+mn-ea"/>
                <a:cs typeface="+mn-cs"/>
              </a:rPr>
              <a:t>入）。</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err="1">
                <a:ln>
                  <a:noFill/>
                </a:ln>
                <a:solidFill>
                  <a:srgbClr val="000000"/>
                </a:solidFill>
                <a:effectLst/>
                <a:uLnTx/>
                <a:uFillTx/>
                <a:latin typeface="+mn-ea"/>
                <a:cs typeface="+mn-cs"/>
              </a:rPr>
              <a:t>cin</a:t>
            </a:r>
            <a:r>
              <a:rPr kumimoji="0" lang="zh-CN" altLang="en-US" b="0" i="0" u="none" strike="noStrike" kern="1200" cap="none" spc="0" normalizeH="0" baseline="0" noProof="0" dirty="0">
                <a:ln>
                  <a:noFill/>
                </a:ln>
                <a:solidFill>
                  <a:srgbClr val="000000"/>
                </a:solidFill>
                <a:effectLst/>
                <a:uLnTx/>
                <a:uFillTx/>
                <a:latin typeface="+mn-ea"/>
                <a:cs typeface="+mn-cs"/>
              </a:rPr>
              <a:t>不能跟</a:t>
            </a:r>
            <a:r>
              <a:rPr kumimoji="0" lang="en-US" altLang="zh-CN" b="0" i="0" u="none" strike="noStrike" kern="1200" cap="none" spc="0" normalizeH="0" baseline="0" noProof="0" dirty="0" err="1">
                <a:ln>
                  <a:noFill/>
                </a:ln>
                <a:solidFill>
                  <a:srgbClr val="000000"/>
                </a:solidFill>
                <a:effectLst/>
                <a:uLnTx/>
                <a:uFillTx/>
                <a:latin typeface="+mn-ea"/>
                <a:cs typeface="+mn-cs"/>
              </a:rPr>
              <a:t>endl</a:t>
            </a:r>
            <a:r>
              <a:rPr kumimoji="0" lang="zh-CN" altLang="en-US" b="0" i="0" u="none" strike="noStrike" kern="1200" cap="none" spc="0" normalizeH="0" baseline="0" noProof="0" dirty="0">
                <a:ln>
                  <a:noFill/>
                </a:ln>
                <a:solidFill>
                  <a:srgbClr val="000000"/>
                </a:solidFill>
                <a:effectLst/>
                <a:uLnTx/>
                <a:uFillTx/>
                <a:latin typeface="+mn-ea"/>
                <a:cs typeface="+mn-cs"/>
              </a:rPr>
              <a:t>，否则编译错。</a:t>
            </a:r>
          </a:p>
        </p:txBody>
      </p:sp>
      <p:pic>
        <p:nvPicPr>
          <p:cNvPr id="4" name="图片 3">
            <a:extLst>
              <a:ext uri="{FF2B5EF4-FFF2-40B4-BE49-F238E27FC236}">
                <a16:creationId xmlns:a16="http://schemas.microsoft.com/office/drawing/2014/main" id="{0A3C5A6B-A3D5-77ED-24C4-44C8298E3648}"/>
              </a:ext>
            </a:extLst>
          </p:cNvPr>
          <p:cNvPicPr>
            <a:picLocks noChangeAspect="1"/>
          </p:cNvPicPr>
          <p:nvPr/>
        </p:nvPicPr>
        <p:blipFill>
          <a:blip r:embed="rId4"/>
          <a:stretch>
            <a:fillRect/>
          </a:stretch>
        </p:blipFill>
        <p:spPr>
          <a:xfrm>
            <a:off x="1085869" y="1668313"/>
            <a:ext cx="5741651" cy="1652300"/>
          </a:xfrm>
          <a:prstGeom prst="rect">
            <a:avLst/>
          </a:prstGeom>
        </p:spPr>
      </p:pic>
    </p:spTree>
    <p:extLst>
      <p:ext uri="{BB962C8B-B14F-4D97-AF65-F5344CB8AC3E}">
        <p14:creationId xmlns:p14="http://schemas.microsoft.com/office/powerpoint/2010/main" val="1395198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909083"/>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Arial"/>
                <a:ea typeface="微软雅黑"/>
              </a:rPr>
              <a:t>变量读取后，系统会判断输入数据是否超过变量的范围，若超过则</a:t>
            </a:r>
            <a:r>
              <a:rPr lang="zh-CN" altLang="en-US" sz="2400" b="1" dirty="0">
                <a:solidFill>
                  <a:srgbClr val="000000"/>
                </a:solidFill>
                <a:latin typeface="Arial"/>
                <a:ea typeface="微软雅黑"/>
              </a:rPr>
              <a:t>置内部的错误标记</a:t>
            </a:r>
            <a:r>
              <a:rPr lang="zh-CN" altLang="en-US" sz="2400" dirty="0">
                <a:solidFill>
                  <a:srgbClr val="000000"/>
                </a:solidFill>
                <a:latin typeface="Arial"/>
                <a:ea typeface="微软雅黑"/>
              </a:rPr>
              <a:t>并返回一个</a:t>
            </a:r>
            <a:r>
              <a:rPr lang="zh-CN" altLang="en-US" sz="2400" b="1" dirty="0">
                <a:solidFill>
                  <a:srgbClr val="000000"/>
                </a:solidFill>
                <a:latin typeface="Arial"/>
                <a:ea typeface="微软雅黑"/>
              </a:rPr>
              <a:t>不可信</a:t>
            </a:r>
            <a:r>
              <a:rPr lang="zh-CN" altLang="en-US" sz="2400" dirty="0">
                <a:solidFill>
                  <a:srgbClr val="000000"/>
                </a:solidFill>
                <a:latin typeface="Arial"/>
                <a:ea typeface="微软雅黑"/>
              </a:rPr>
              <a:t>的值（不同编译器处理不同）。</a:t>
            </a:r>
          </a:p>
          <a:p>
            <a:pPr marL="800100" lvl="1" indent="-342900" algn="just">
              <a:lnSpc>
                <a:spcPct val="150000"/>
              </a:lnSpc>
              <a:buFont typeface="Wingdings" panose="05000000000000000000" pitchFamily="2" charset="2"/>
              <a:buChar char="Ø"/>
              <a:defRPr/>
            </a:pPr>
            <a:r>
              <a:rPr lang="en-US" altLang="zh-CN" sz="2400" dirty="0" err="1">
                <a:solidFill>
                  <a:srgbClr val="000000"/>
                </a:solidFill>
                <a:latin typeface="Arial"/>
                <a:ea typeface="微软雅黑"/>
              </a:rPr>
              <a:t>cin</a:t>
            </a:r>
            <a:r>
              <a:rPr lang="zh-CN" altLang="en-US" sz="2400" dirty="0">
                <a:solidFill>
                  <a:srgbClr val="000000"/>
                </a:solidFill>
                <a:latin typeface="Arial"/>
                <a:ea typeface="微软雅黑"/>
              </a:rPr>
              <a:t>输入完成后，通过</a:t>
            </a:r>
            <a:r>
              <a:rPr lang="en-US" altLang="zh-CN" sz="2400" dirty="0" err="1">
                <a:solidFill>
                  <a:srgbClr val="000000"/>
                </a:solidFill>
                <a:latin typeface="Arial"/>
                <a:ea typeface="微软雅黑"/>
              </a:rPr>
              <a:t>cin.good</a:t>
            </a:r>
            <a:r>
              <a:rPr lang="en-US" altLang="zh-CN" sz="2400" dirty="0">
                <a:solidFill>
                  <a:srgbClr val="000000"/>
                </a:solidFill>
                <a:latin typeface="Arial"/>
                <a:ea typeface="微软雅黑"/>
              </a:rPr>
              <a:t>()/</a:t>
            </a:r>
            <a:r>
              <a:rPr lang="en-US" altLang="zh-CN" sz="2400" dirty="0" err="1">
                <a:solidFill>
                  <a:srgbClr val="000000"/>
                </a:solidFill>
                <a:latin typeface="Arial"/>
                <a:ea typeface="微软雅黑"/>
              </a:rPr>
              <a:t>cin.fail</a:t>
            </a:r>
            <a:r>
              <a:rPr lang="en-US" altLang="zh-CN" sz="2400" dirty="0">
                <a:solidFill>
                  <a:srgbClr val="000000"/>
                </a:solidFill>
                <a:latin typeface="Arial"/>
                <a:ea typeface="微软雅黑"/>
              </a:rPr>
              <a:t>()</a:t>
            </a:r>
            <a:r>
              <a:rPr lang="zh-CN" altLang="en-US" sz="2400" dirty="0">
                <a:solidFill>
                  <a:srgbClr val="000000"/>
                </a:solidFill>
                <a:latin typeface="Arial"/>
                <a:ea typeface="微软雅黑"/>
              </a:rPr>
              <a:t>可判断本次输入是否正确。</a:t>
            </a:r>
          </a:p>
          <a:p>
            <a:pPr marL="800100" lvl="1" indent="-342900" algn="just">
              <a:lnSpc>
                <a:spcPct val="150000"/>
              </a:lnSpc>
              <a:buFont typeface="Wingdings" panose="05000000000000000000" pitchFamily="2" charset="2"/>
              <a:buChar char="Ø"/>
              <a:defRPr/>
            </a:pPr>
            <a:r>
              <a:rPr lang="en-US" altLang="zh-CN" sz="2400" b="1" dirty="0" err="1">
                <a:solidFill>
                  <a:srgbClr val="000000"/>
                </a:solidFill>
                <a:latin typeface="Arial"/>
                <a:ea typeface="微软雅黑"/>
              </a:rPr>
              <a:t>cin</a:t>
            </a:r>
            <a:r>
              <a:rPr lang="zh-CN" altLang="en-US" sz="2400" b="1" dirty="0">
                <a:solidFill>
                  <a:srgbClr val="000000"/>
                </a:solidFill>
                <a:latin typeface="Arial"/>
                <a:ea typeface="微软雅黑"/>
              </a:rPr>
              <a:t>碰到非法字符后会置错误标记位，后面会一直错。</a:t>
            </a:r>
            <a:endParaRPr lang="en-US" altLang="zh-CN" sz="2400" b="1" dirty="0">
              <a:solidFill>
                <a:srgbClr val="000000"/>
              </a:solidFill>
              <a:latin typeface="Arial"/>
              <a:ea typeface="微软雅黑"/>
            </a:endParaRPr>
          </a:p>
          <a:p>
            <a:pPr marL="800100" lvl="1" indent="-342900" algn="just">
              <a:lnSpc>
                <a:spcPct val="150000"/>
              </a:lnSpc>
              <a:buFont typeface="Wingdings" panose="05000000000000000000" pitchFamily="2" charset="2"/>
              <a:buChar char="Ø"/>
              <a:defRPr/>
            </a:pPr>
            <a:r>
              <a:rPr lang="en-US" altLang="zh-CN" sz="2400" dirty="0" err="1">
                <a:solidFill>
                  <a:srgbClr val="000000"/>
                </a:solidFill>
                <a:latin typeface="Arial"/>
                <a:ea typeface="微软雅黑"/>
              </a:rPr>
              <a:t>cin</a:t>
            </a:r>
            <a:r>
              <a:rPr lang="zh-CN" altLang="en-US" sz="2400" dirty="0">
                <a:solidFill>
                  <a:srgbClr val="000000"/>
                </a:solidFill>
                <a:latin typeface="Arial"/>
                <a:ea typeface="微软雅黑"/>
              </a:rPr>
              <a:t>连续输入多个</a:t>
            </a:r>
            <a:r>
              <a:rPr lang="en-US" altLang="zh-CN" sz="2400" dirty="0">
                <a:solidFill>
                  <a:srgbClr val="000000"/>
                </a:solidFill>
                <a:latin typeface="Arial"/>
                <a:ea typeface="微软雅黑"/>
              </a:rPr>
              <a:t>int</a:t>
            </a:r>
            <a:r>
              <a:rPr lang="zh-CN" altLang="en-US" sz="2400" dirty="0">
                <a:solidFill>
                  <a:srgbClr val="000000"/>
                </a:solidFill>
                <a:latin typeface="Arial"/>
                <a:ea typeface="微软雅黑"/>
              </a:rPr>
              <a:t>时，碰到非法字符，下一个是</a:t>
            </a:r>
            <a:r>
              <a:rPr lang="en-US" altLang="zh-CN" sz="2400" dirty="0">
                <a:solidFill>
                  <a:srgbClr val="000000"/>
                </a:solidFill>
                <a:latin typeface="Arial"/>
                <a:ea typeface="微软雅黑"/>
              </a:rPr>
              <a:t>0</a:t>
            </a:r>
            <a:r>
              <a:rPr lang="zh-CN" altLang="en-US" sz="2400" dirty="0">
                <a:solidFill>
                  <a:srgbClr val="000000"/>
                </a:solidFill>
                <a:latin typeface="Arial"/>
                <a:ea typeface="微软雅黑"/>
              </a:rPr>
              <a:t>，再下面才是随机值。</a:t>
            </a:r>
            <a:endParaRPr lang="en-US" altLang="zh-CN" sz="2400" dirty="0">
              <a:solidFill>
                <a:srgbClr val="000000"/>
              </a:solidFill>
              <a:latin typeface="Arial"/>
              <a:ea typeface="微软雅黑"/>
            </a:endParaRPr>
          </a:p>
          <a:p>
            <a:pPr marL="800100" lvl="1" indent="-342900" algn="just">
              <a:lnSpc>
                <a:spcPct val="150000"/>
              </a:lnSpc>
              <a:buFont typeface="Wingdings" panose="05000000000000000000" pitchFamily="2" charset="2"/>
              <a:buChar char="Ø"/>
              <a:defRPr/>
            </a:pPr>
            <a:r>
              <a:rPr lang="en-US" altLang="zh-CN" sz="2400" dirty="0" err="1">
                <a:solidFill>
                  <a:srgbClr val="000000"/>
                </a:solidFill>
                <a:latin typeface="Arial"/>
                <a:ea typeface="微软雅黑"/>
              </a:rPr>
              <a:t>cin</a:t>
            </a:r>
            <a:r>
              <a:rPr lang="zh-CN" altLang="en-US" sz="2400" dirty="0">
                <a:solidFill>
                  <a:srgbClr val="000000"/>
                </a:solidFill>
                <a:latin typeface="Arial"/>
                <a:ea typeface="微软雅黑"/>
              </a:rPr>
              <a:t>超范围后，不同类型的数据处理不同。</a:t>
            </a:r>
            <a:endParaRPr lang="en-US" altLang="zh-CN" sz="2400" dirty="0">
              <a:solidFill>
                <a:srgbClr val="000000"/>
              </a:solidFill>
              <a:latin typeface="Arial"/>
              <a:ea typeface="微软雅黑"/>
            </a:endParaRPr>
          </a:p>
          <a:p>
            <a:pPr marL="800100" lvl="1" indent="-342900" algn="just">
              <a:lnSpc>
                <a:spcPct val="150000"/>
              </a:lnSpc>
              <a:buFont typeface="Wingdings" panose="05000000000000000000" pitchFamily="2" charset="2"/>
              <a:buChar char="Ø"/>
              <a:defRPr/>
            </a:pPr>
            <a:r>
              <a:rPr lang="en-US" altLang="zh-CN" sz="2400" dirty="0" err="1">
                <a:solidFill>
                  <a:srgbClr val="000000"/>
                </a:solidFill>
                <a:latin typeface="Arial"/>
                <a:ea typeface="微软雅黑"/>
              </a:rPr>
              <a:t>cin</a:t>
            </a:r>
            <a:r>
              <a:rPr lang="zh-CN" altLang="en-US" sz="2400" dirty="0">
                <a:solidFill>
                  <a:srgbClr val="000000"/>
                </a:solidFill>
                <a:latin typeface="Arial"/>
                <a:ea typeface="微软雅黑"/>
              </a:rPr>
              <a:t>超范围和赋值超范围是不同的。</a:t>
            </a:r>
            <a:endParaRPr kumimoji="0" lang="en-US" altLang="zh-CN" sz="2400" b="0" i="0" u="none" strike="noStrike" kern="1200" cap="none" spc="0" normalizeH="0" baseline="0" noProof="0" dirty="0">
              <a:ln>
                <a:noFill/>
              </a:ln>
              <a:solidFill>
                <a:srgbClr val="000000"/>
              </a:solidFill>
              <a:effectLst/>
              <a:uLnTx/>
              <a:uFillTx/>
              <a:latin typeface="Consolas" panose="020B0609020204030204" pitchFamily="49" charset="0"/>
              <a:ea typeface="微软雅黑"/>
              <a:cs typeface="+mn-cs"/>
            </a:endParaRPr>
          </a:p>
        </p:txBody>
      </p:sp>
      <p:pic>
        <p:nvPicPr>
          <p:cNvPr id="3" name="图片 2">
            <a:extLst>
              <a:ext uri="{FF2B5EF4-FFF2-40B4-BE49-F238E27FC236}">
                <a16:creationId xmlns:a16="http://schemas.microsoft.com/office/drawing/2014/main" id="{865D72FA-5AB3-7215-7E84-EB02FA6703A1}"/>
              </a:ext>
            </a:extLst>
          </p:cNvPr>
          <p:cNvPicPr>
            <a:picLocks noChangeAspect="1"/>
          </p:cNvPicPr>
          <p:nvPr/>
        </p:nvPicPr>
        <p:blipFill rotWithShape="1">
          <a:blip r:embed="rId4"/>
          <a:srcRect b="6054"/>
          <a:stretch/>
        </p:blipFill>
        <p:spPr>
          <a:xfrm>
            <a:off x="1068003" y="5112242"/>
            <a:ext cx="9530328" cy="1640036"/>
          </a:xfrm>
          <a:prstGeom prst="rect">
            <a:avLst/>
          </a:prstGeom>
        </p:spPr>
      </p:pic>
    </p:spTree>
    <p:extLst>
      <p:ext uri="{BB962C8B-B14F-4D97-AF65-F5344CB8AC3E}">
        <p14:creationId xmlns:p14="http://schemas.microsoft.com/office/powerpoint/2010/main" val="30085469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FB4A14AC-4D2E-AF76-B667-86A49DBA8900}"/>
              </a:ext>
            </a:extLst>
          </p:cNvPr>
          <p:cNvPicPr>
            <a:picLocks noChangeAspect="1"/>
          </p:cNvPicPr>
          <p:nvPr/>
        </p:nvPicPr>
        <p:blipFill>
          <a:blip r:embed="rId4"/>
          <a:stretch>
            <a:fillRect/>
          </a:stretch>
        </p:blipFill>
        <p:spPr>
          <a:xfrm>
            <a:off x="669924" y="1296516"/>
            <a:ext cx="9449436" cy="5234733"/>
          </a:xfrm>
          <a:prstGeom prst="rect">
            <a:avLst/>
          </a:prstGeom>
        </p:spPr>
      </p:pic>
    </p:spTree>
    <p:extLst>
      <p:ext uri="{BB962C8B-B14F-4D97-AF65-F5344CB8AC3E}">
        <p14:creationId xmlns:p14="http://schemas.microsoft.com/office/powerpoint/2010/main" val="28292425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570756"/>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Arial"/>
                <a:ea typeface="微软雅黑"/>
              </a:rPr>
              <a:t>示例</a:t>
            </a:r>
            <a:r>
              <a:rPr lang="en-US" altLang="zh-CN" sz="2400" dirty="0">
                <a:solidFill>
                  <a:srgbClr val="000000"/>
                </a:solidFill>
                <a:latin typeface="Arial"/>
                <a:ea typeface="微软雅黑"/>
              </a:rPr>
              <a:t>1-1</a:t>
            </a:r>
            <a:r>
              <a:rPr lang="zh-CN" altLang="en-US" sz="2400" dirty="0">
                <a:solidFill>
                  <a:srgbClr val="000000"/>
                </a:solidFill>
                <a:latin typeface="Arial"/>
                <a:ea typeface="微软雅黑"/>
              </a:rPr>
              <a:t>：</a:t>
            </a:r>
            <a:r>
              <a:rPr lang="en-US" altLang="zh-CN" sz="2400" dirty="0">
                <a:solidFill>
                  <a:srgbClr val="000000"/>
                </a:solidFill>
                <a:latin typeface="Arial"/>
                <a:ea typeface="微软雅黑"/>
              </a:rPr>
              <a:t>int</a:t>
            </a:r>
            <a:r>
              <a:rPr lang="zh-CN" altLang="en-US" sz="2400" dirty="0">
                <a:solidFill>
                  <a:srgbClr val="000000"/>
                </a:solidFill>
                <a:latin typeface="Arial"/>
                <a:ea typeface="微软雅黑"/>
              </a:rPr>
              <a:t>类型赋值</a:t>
            </a:r>
            <a:endParaRPr lang="en-US" altLang="zh-CN" sz="2400" dirty="0">
              <a:solidFill>
                <a:srgbClr val="000000"/>
              </a:solidFill>
              <a:latin typeface="Arial"/>
              <a:ea typeface="微软雅黑"/>
            </a:endParaRPr>
          </a:p>
          <a:p>
            <a:r>
              <a:rPr lang="en-US" altLang="zh-CN" sz="2000" b="0" dirty="0">
                <a:solidFill>
                  <a:srgbClr val="AF00DB"/>
                </a:solidFill>
                <a:effectLst/>
                <a:latin typeface="Consolas" panose="020B0609020204030204" pitchFamily="49" charset="0"/>
              </a:rPr>
              <a:t>#include</a:t>
            </a:r>
            <a:r>
              <a:rPr lang="en-US" altLang="zh-CN" sz="2000" b="0" dirty="0">
                <a:solidFill>
                  <a:srgbClr val="0000FF"/>
                </a:solidFill>
                <a:effectLst/>
                <a:latin typeface="Consolas" panose="020B0609020204030204" pitchFamily="49" charset="0"/>
              </a:rPr>
              <a:t> </a:t>
            </a:r>
            <a:r>
              <a:rPr lang="en-US" altLang="zh-CN" sz="2000" b="0" dirty="0">
                <a:solidFill>
                  <a:srgbClr val="A31515"/>
                </a:solidFill>
                <a:effectLst/>
                <a:latin typeface="Consolas" panose="020B0609020204030204" pitchFamily="49" charset="0"/>
              </a:rPr>
              <a:t>&lt;iostream&gt;</a:t>
            </a:r>
            <a:endParaRPr lang="en-US" altLang="zh-CN" sz="2000" b="0" dirty="0">
              <a:solidFill>
                <a:srgbClr val="000000"/>
              </a:solidFill>
              <a:effectLst/>
              <a:latin typeface="Consolas" panose="020B0609020204030204" pitchFamily="49" charset="0"/>
            </a:endParaRPr>
          </a:p>
          <a:p>
            <a:r>
              <a:rPr lang="en-US" altLang="zh-CN" sz="2000" b="0" dirty="0">
                <a:solidFill>
                  <a:srgbClr val="AF00DB"/>
                </a:solidFill>
                <a:effectLst/>
                <a:latin typeface="Consolas" panose="020B0609020204030204" pitchFamily="49" charset="0"/>
              </a:rPr>
              <a:t>using</a:t>
            </a:r>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namespace</a:t>
            </a:r>
            <a:r>
              <a:rPr lang="en-US" altLang="zh-CN" sz="2000" b="0" dirty="0">
                <a:solidFill>
                  <a:srgbClr val="000000"/>
                </a:solidFill>
                <a:effectLst/>
                <a:latin typeface="Consolas" panose="020B0609020204030204" pitchFamily="49" charset="0"/>
              </a:rPr>
              <a:t> </a:t>
            </a:r>
            <a:r>
              <a:rPr lang="en-US" altLang="zh-CN" sz="2000" b="0" dirty="0">
                <a:solidFill>
                  <a:srgbClr val="267F99"/>
                </a:solidFill>
                <a:effectLst/>
                <a:latin typeface="Consolas" panose="020B0609020204030204" pitchFamily="49" charset="0"/>
              </a:rPr>
              <a:t>std</a:t>
            </a:r>
            <a:r>
              <a:rPr lang="en-US" altLang="zh-CN" sz="2000" b="0" dirty="0">
                <a:solidFill>
                  <a:srgbClr val="000000"/>
                </a:solidFill>
                <a:effectLst/>
                <a:latin typeface="Consolas" panose="020B0609020204030204" pitchFamily="49" charset="0"/>
              </a:rPr>
              <a:t>;</a:t>
            </a:r>
            <a:endParaRPr lang="en-US" altLang="zh-CN" sz="2000" b="0" dirty="0">
              <a:solidFill>
                <a:srgbClr val="0000FF"/>
              </a:solidFill>
              <a:effectLst/>
              <a:latin typeface="Consolas" panose="020B0609020204030204" pitchFamily="49" charset="0"/>
            </a:endParaRPr>
          </a:p>
          <a:p>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a:t>
            </a:r>
            <a:r>
              <a:rPr lang="en-US" altLang="zh-CN" sz="2000" b="0" dirty="0">
                <a:solidFill>
                  <a:srgbClr val="795E26"/>
                </a:solidFill>
                <a:effectLst/>
                <a:latin typeface="Consolas" panose="020B0609020204030204" pitchFamily="49" charset="0"/>
              </a:rPr>
              <a:t>main</a:t>
            </a:r>
            <a:r>
              <a:rPr lang="en-US" altLang="zh-CN" sz="2000" b="0" dirty="0">
                <a:solidFill>
                  <a:srgbClr val="000000"/>
                </a:solidFill>
                <a:effectLst/>
                <a:latin typeface="Consolas" panose="020B0609020204030204" pitchFamily="49" charset="0"/>
              </a:rPr>
              <a:t>() {</a:t>
            </a:r>
          </a:p>
          <a:p>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k;</a:t>
            </a:r>
          </a:p>
          <a:p>
            <a:r>
              <a:rPr lang="en-US" altLang="zh-CN" sz="2000" b="0" dirty="0">
                <a:solidFill>
                  <a:srgbClr val="000000"/>
                </a:solidFill>
                <a:effectLst/>
                <a:latin typeface="Consolas" panose="020B0609020204030204" pitchFamily="49" charset="0"/>
              </a:rPr>
              <a:t>    k = </a:t>
            </a:r>
            <a:r>
              <a:rPr lang="en-US" altLang="zh-CN" sz="2000" b="0" dirty="0">
                <a:solidFill>
                  <a:srgbClr val="098658"/>
                </a:solidFill>
                <a:effectLst/>
                <a:latin typeface="Consolas" panose="020B0609020204030204" pitchFamily="49" charset="0"/>
              </a:rPr>
              <a:t>2000000000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b="0" dirty="0">
                <a:solidFill>
                  <a:srgbClr val="008000"/>
                </a:solidFill>
                <a:effectLst/>
                <a:latin typeface="Consolas" panose="020B0609020204030204" pitchFamily="49" charset="0"/>
              </a:rPr>
              <a:t>合理范围</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2000000000</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k = </a:t>
            </a:r>
            <a:r>
              <a:rPr lang="en-US" altLang="zh-CN" sz="2000" b="0" dirty="0">
                <a:solidFill>
                  <a:srgbClr val="098658"/>
                </a:solidFill>
                <a:effectLst/>
                <a:latin typeface="Consolas" panose="020B0609020204030204" pitchFamily="49" charset="0"/>
              </a:rPr>
              <a:t>4000000000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b="0" dirty="0">
                <a:solidFill>
                  <a:srgbClr val="008000"/>
                </a:solidFill>
                <a:effectLst/>
                <a:latin typeface="Consolas" panose="020B0609020204030204" pitchFamily="49" charset="0"/>
              </a:rPr>
              <a:t>超上限但未超同类型的</a:t>
            </a:r>
            <a:r>
              <a:rPr lang="en-US" altLang="zh-CN" sz="2000" b="0" dirty="0" err="1">
                <a:solidFill>
                  <a:srgbClr val="008000"/>
                </a:solidFill>
                <a:effectLst/>
                <a:latin typeface="Consolas" panose="020B0609020204030204" pitchFamily="49" charset="0"/>
              </a:rPr>
              <a:t>u_int</a:t>
            </a:r>
            <a:r>
              <a:rPr lang="zh-CN" altLang="en-US" sz="2000" b="0" dirty="0">
                <a:solidFill>
                  <a:srgbClr val="008000"/>
                </a:solidFill>
                <a:effectLst/>
                <a:latin typeface="Consolas" panose="020B0609020204030204" pitchFamily="49" charset="0"/>
              </a:rPr>
              <a:t>上限</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-294967296</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k = </a:t>
            </a:r>
            <a:r>
              <a:rPr lang="en-US" altLang="zh-CN" sz="2000" b="0" dirty="0">
                <a:solidFill>
                  <a:srgbClr val="098658"/>
                </a:solidFill>
                <a:effectLst/>
                <a:latin typeface="Consolas" panose="020B0609020204030204" pitchFamily="49" charset="0"/>
              </a:rPr>
              <a:t>9000000000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b="0" dirty="0">
                <a:solidFill>
                  <a:srgbClr val="008000"/>
                </a:solidFill>
                <a:effectLst/>
                <a:latin typeface="Consolas" panose="020B0609020204030204" pitchFamily="49" charset="0"/>
              </a:rPr>
              <a:t>超上限且超过同类型的</a:t>
            </a:r>
            <a:r>
              <a:rPr lang="en-US" altLang="zh-CN" sz="2000" b="0" dirty="0" err="1">
                <a:solidFill>
                  <a:srgbClr val="008000"/>
                </a:solidFill>
                <a:effectLst/>
                <a:latin typeface="Consolas" panose="020B0609020204030204" pitchFamily="49" charset="0"/>
              </a:rPr>
              <a:t>u_int</a:t>
            </a:r>
            <a:r>
              <a:rPr lang="zh-CN" altLang="en-US" sz="2000" b="0" dirty="0">
                <a:solidFill>
                  <a:srgbClr val="008000"/>
                </a:solidFill>
                <a:effectLst/>
                <a:latin typeface="Consolas" panose="020B0609020204030204" pitchFamily="49" charset="0"/>
              </a:rPr>
              <a:t>上限</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410065408</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k = -</a:t>
            </a:r>
            <a:r>
              <a:rPr lang="en-US" altLang="zh-CN" sz="2000" b="0" dirty="0">
                <a:solidFill>
                  <a:srgbClr val="098658"/>
                </a:solidFill>
                <a:effectLst/>
                <a:latin typeface="Consolas" panose="020B0609020204030204" pitchFamily="49" charset="0"/>
              </a:rPr>
              <a:t>2000000000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b="0" dirty="0">
                <a:solidFill>
                  <a:srgbClr val="008000"/>
                </a:solidFill>
                <a:effectLst/>
                <a:latin typeface="Consolas" panose="020B0609020204030204" pitchFamily="49" charset="0"/>
              </a:rPr>
              <a:t>合理范围</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-2000000000</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k = -</a:t>
            </a:r>
            <a:r>
              <a:rPr lang="en-US" altLang="zh-CN" sz="2000" b="0" dirty="0">
                <a:solidFill>
                  <a:srgbClr val="098658"/>
                </a:solidFill>
                <a:effectLst/>
                <a:latin typeface="Consolas" panose="020B0609020204030204" pitchFamily="49" charset="0"/>
              </a:rPr>
              <a:t>4000000000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b="0" dirty="0">
                <a:solidFill>
                  <a:srgbClr val="008000"/>
                </a:solidFill>
                <a:effectLst/>
                <a:latin typeface="Consolas" panose="020B0609020204030204" pitchFamily="49" charset="0"/>
              </a:rPr>
              <a:t>超下限</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294967296</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a:t>
            </a:r>
            <a:r>
              <a:rPr lang="en-US" altLang="zh-CN" sz="2000" b="0" dirty="0">
                <a:solidFill>
                  <a:srgbClr val="AF00DB"/>
                </a:solidFill>
                <a:effectLst/>
                <a:latin typeface="Consolas" panose="020B0609020204030204" pitchFamily="49" charset="0"/>
              </a:rPr>
              <a:t>return</a:t>
            </a:r>
            <a:r>
              <a:rPr lang="en-US" altLang="zh-CN" sz="2000" b="0" dirty="0">
                <a:solidFill>
                  <a:srgbClr val="000000"/>
                </a:solidFill>
                <a:effectLst/>
                <a:latin typeface="Consolas" panose="020B0609020204030204" pitchFamily="49" charset="0"/>
              </a:rPr>
              <a:t> </a:t>
            </a:r>
            <a:r>
              <a:rPr lang="en-US" altLang="zh-CN" sz="2000" b="0" dirty="0">
                <a:solidFill>
                  <a:srgbClr val="098658"/>
                </a:solidFill>
                <a:effectLst/>
                <a:latin typeface="Consolas" panose="020B0609020204030204" pitchFamily="49" charset="0"/>
              </a:rPr>
              <a:t>0</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a:t>
            </a:r>
            <a:endParaRPr lang="en-US" altLang="zh-CN" sz="2000" dirty="0">
              <a:solidFill>
                <a:srgbClr val="000000"/>
              </a:solidFill>
              <a:latin typeface="Arial"/>
              <a:ea typeface="微软雅黑"/>
            </a:endParaRPr>
          </a:p>
        </p:txBody>
      </p:sp>
    </p:spTree>
    <p:extLst>
      <p:ext uri="{BB962C8B-B14F-4D97-AF65-F5344CB8AC3E}">
        <p14:creationId xmlns:p14="http://schemas.microsoft.com/office/powerpoint/2010/main" val="15439549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108543"/>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Arial"/>
                <a:ea typeface="微软雅黑"/>
              </a:rPr>
              <a:t>示例</a:t>
            </a:r>
            <a:r>
              <a:rPr lang="en-US" altLang="zh-CN" sz="2400" dirty="0">
                <a:solidFill>
                  <a:srgbClr val="000000"/>
                </a:solidFill>
                <a:latin typeface="Arial"/>
                <a:ea typeface="微软雅黑"/>
              </a:rPr>
              <a:t>1-2</a:t>
            </a:r>
            <a:r>
              <a:rPr lang="zh-CN" altLang="en-US" sz="2400" dirty="0">
                <a:solidFill>
                  <a:srgbClr val="000000"/>
                </a:solidFill>
                <a:latin typeface="Arial"/>
                <a:ea typeface="微软雅黑"/>
              </a:rPr>
              <a:t>：</a:t>
            </a:r>
            <a:r>
              <a:rPr lang="en-US" altLang="zh-CN" sz="2400" dirty="0">
                <a:solidFill>
                  <a:srgbClr val="000000"/>
                </a:solidFill>
                <a:latin typeface="Arial"/>
                <a:ea typeface="微软雅黑"/>
              </a:rPr>
              <a:t>int</a:t>
            </a:r>
            <a:r>
              <a:rPr lang="zh-CN" altLang="en-US" sz="2400" dirty="0">
                <a:solidFill>
                  <a:srgbClr val="000000"/>
                </a:solidFill>
                <a:latin typeface="Arial"/>
                <a:ea typeface="微软雅黑"/>
              </a:rPr>
              <a:t>类型输入</a:t>
            </a:r>
            <a:endParaRPr lang="en-US" altLang="zh-CN" sz="2400" dirty="0">
              <a:solidFill>
                <a:srgbClr val="000000"/>
              </a:solidFill>
              <a:latin typeface="Arial"/>
              <a:ea typeface="微软雅黑"/>
            </a:endParaRPr>
          </a:p>
          <a:p>
            <a:r>
              <a:rPr lang="en-US" altLang="zh-CN" sz="1600" b="0" dirty="0">
                <a:solidFill>
                  <a:srgbClr val="AF00DB"/>
                </a:solidFill>
                <a:effectLst/>
                <a:latin typeface="Consolas" panose="020B0609020204030204" pitchFamily="49" charset="0"/>
              </a:rPr>
              <a:t>#include</a:t>
            </a:r>
            <a:r>
              <a:rPr lang="en-US" altLang="zh-CN" sz="1600" b="0" dirty="0">
                <a:solidFill>
                  <a:srgbClr val="0000FF"/>
                </a:solidFill>
                <a:effectLst/>
                <a:latin typeface="Consolas" panose="020B0609020204030204" pitchFamily="49" charset="0"/>
              </a:rPr>
              <a:t> </a:t>
            </a:r>
            <a:r>
              <a:rPr lang="en-US" altLang="zh-CN" sz="1600" b="0" dirty="0">
                <a:solidFill>
                  <a:srgbClr val="A31515"/>
                </a:solidFill>
                <a:effectLst/>
                <a:latin typeface="Consolas" panose="020B0609020204030204" pitchFamily="49" charset="0"/>
              </a:rPr>
              <a:t>&lt;iostream&gt;</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using</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namespace</a:t>
            </a:r>
            <a:r>
              <a:rPr lang="en-US" altLang="zh-CN" sz="1600" b="0" dirty="0">
                <a:solidFill>
                  <a:srgbClr val="000000"/>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std</a:t>
            </a:r>
            <a:r>
              <a:rPr lang="en-US" altLang="zh-CN" sz="1600" b="0" dirty="0">
                <a:solidFill>
                  <a:srgbClr val="000000"/>
                </a:solidFill>
                <a:effectLst/>
                <a:latin typeface="Consolas" panose="020B0609020204030204" pitchFamily="49" charset="0"/>
              </a:rPr>
              <a:t>;</a:t>
            </a:r>
            <a:br>
              <a:rPr lang="en-US" altLang="zh-CN" sz="1600" b="0" dirty="0">
                <a:solidFill>
                  <a:srgbClr val="000000"/>
                </a:solidFill>
                <a:effectLst/>
                <a:latin typeface="Consolas" panose="020B0609020204030204" pitchFamily="49" charset="0"/>
              </a:rPr>
            </a:b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main</a:t>
            </a:r>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k;</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cin</a:t>
            </a:r>
            <a:r>
              <a:rPr lang="en-US" altLang="zh-CN" sz="1600" b="0" dirty="0">
                <a:solidFill>
                  <a:srgbClr val="000000"/>
                </a:solidFill>
                <a:effectLst/>
                <a:latin typeface="Consolas" panose="020B0609020204030204" pitchFamily="49" charset="0"/>
              </a:rPr>
              <a:t> &gt;&gt; k;</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cout</a:t>
            </a:r>
            <a:r>
              <a:rPr lang="en-US" altLang="zh-CN" sz="1600" b="0" dirty="0">
                <a:solidFill>
                  <a:srgbClr val="000000"/>
                </a:solidFill>
                <a:effectLst/>
                <a:latin typeface="Consolas" panose="020B0609020204030204" pitchFamily="49" charset="0"/>
              </a:rPr>
              <a:t> &lt;&lt; </a:t>
            </a:r>
            <a:r>
              <a:rPr lang="en-US" altLang="zh-CN" sz="1600" b="0" dirty="0">
                <a:solidFill>
                  <a:srgbClr val="A31515"/>
                </a:solidFill>
                <a:effectLst/>
                <a:latin typeface="Consolas" panose="020B0609020204030204" pitchFamily="49" charset="0"/>
              </a:rPr>
              <a:t>"k="</a:t>
            </a:r>
            <a:r>
              <a:rPr lang="en-US" altLang="zh-CN" sz="1600" b="0" dirty="0">
                <a:solidFill>
                  <a:srgbClr val="000000"/>
                </a:solidFill>
                <a:effectLst/>
                <a:latin typeface="Consolas" panose="020B0609020204030204" pitchFamily="49" charset="0"/>
              </a:rPr>
              <a:t> &lt;&lt; k &lt;&lt; </a:t>
            </a:r>
            <a:r>
              <a:rPr lang="en-US" altLang="zh-CN" sz="1600" b="0" dirty="0" err="1">
                <a:solidFill>
                  <a:srgbClr val="000000"/>
                </a:solidFill>
                <a:effectLst/>
                <a:latin typeface="Consolas" panose="020B0609020204030204" pitchFamily="49" charset="0"/>
              </a:rPr>
              <a:t>endl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cout</a:t>
            </a:r>
            <a:r>
              <a:rPr lang="en-US" altLang="zh-CN" sz="1600" b="0" dirty="0">
                <a:solidFill>
                  <a:srgbClr val="000000"/>
                </a:solidFill>
                <a:effectLst/>
                <a:latin typeface="Consolas" panose="020B0609020204030204" pitchFamily="49" charset="0"/>
              </a:rPr>
              <a:t> &lt;&lt; </a:t>
            </a:r>
            <a:r>
              <a:rPr lang="en-US" altLang="zh-CN" sz="1600" b="0" dirty="0">
                <a:solidFill>
                  <a:srgbClr val="A31515"/>
                </a:solidFill>
                <a:effectLst/>
                <a:latin typeface="Consolas" panose="020B0609020204030204" pitchFamily="49" charset="0"/>
              </a:rPr>
              <a:t>"</a:t>
            </a:r>
            <a:r>
              <a:rPr lang="en-US" altLang="zh-CN" sz="1600" b="0" dirty="0" err="1">
                <a:solidFill>
                  <a:srgbClr val="A31515"/>
                </a:solidFill>
                <a:effectLst/>
                <a:latin typeface="Consolas" panose="020B0609020204030204" pitchFamily="49" charset="0"/>
              </a:rPr>
              <a:t>cin.good</a:t>
            </a:r>
            <a:r>
              <a:rPr lang="en-US" altLang="zh-CN" sz="1600" b="0" dirty="0">
                <a:solidFill>
                  <a:srgbClr val="A31515"/>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 &lt;&lt; </a:t>
            </a:r>
            <a:r>
              <a:rPr lang="en-US" altLang="zh-CN" sz="1600" b="0" dirty="0" err="1">
                <a:solidFill>
                  <a:srgbClr val="001080"/>
                </a:solidFill>
                <a:effectLst/>
                <a:latin typeface="Consolas" panose="020B0609020204030204" pitchFamily="49" charset="0"/>
              </a:rPr>
              <a:t>cin</a:t>
            </a:r>
            <a:r>
              <a:rPr lang="en-US" altLang="zh-CN" sz="1600" b="0" dirty="0" err="1">
                <a:solidFill>
                  <a:srgbClr val="000000"/>
                </a:solidFill>
                <a:effectLst/>
                <a:latin typeface="Consolas" panose="020B0609020204030204" pitchFamily="49" charset="0"/>
              </a:rPr>
              <a:t>.</a:t>
            </a:r>
            <a:r>
              <a:rPr lang="en-US" altLang="zh-CN" sz="1600" b="0" dirty="0" err="1">
                <a:solidFill>
                  <a:srgbClr val="795E26"/>
                </a:solidFill>
                <a:effectLst/>
                <a:latin typeface="Consolas" panose="020B0609020204030204" pitchFamily="49" charset="0"/>
              </a:rPr>
              <a:t>good</a:t>
            </a:r>
            <a:r>
              <a:rPr lang="en-US" altLang="zh-CN" sz="1600" b="0" dirty="0">
                <a:solidFill>
                  <a:srgbClr val="000000"/>
                </a:solidFill>
                <a:effectLst/>
                <a:latin typeface="Consolas" panose="020B0609020204030204" pitchFamily="49" charset="0"/>
              </a:rPr>
              <a:t>() &lt;&lt; </a:t>
            </a:r>
            <a:r>
              <a:rPr lang="en-US" altLang="zh-CN" sz="1600" b="0" dirty="0" err="1">
                <a:solidFill>
                  <a:srgbClr val="000000"/>
                </a:solidFill>
                <a:effectLst/>
                <a:latin typeface="Consolas" panose="020B0609020204030204" pitchFamily="49" charset="0"/>
              </a:rPr>
              <a:t>endl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cout</a:t>
            </a:r>
            <a:r>
              <a:rPr lang="en-US" altLang="zh-CN" sz="1600" b="0" dirty="0">
                <a:solidFill>
                  <a:srgbClr val="000000"/>
                </a:solidFill>
                <a:effectLst/>
                <a:latin typeface="Consolas" panose="020B0609020204030204" pitchFamily="49" charset="0"/>
              </a:rPr>
              <a:t> &lt;&lt; </a:t>
            </a:r>
            <a:r>
              <a:rPr lang="en-US" altLang="zh-CN" sz="1600" b="0" dirty="0">
                <a:solidFill>
                  <a:srgbClr val="A31515"/>
                </a:solidFill>
                <a:effectLst/>
                <a:latin typeface="Consolas" panose="020B0609020204030204" pitchFamily="49" charset="0"/>
              </a:rPr>
              <a:t>"</a:t>
            </a:r>
            <a:r>
              <a:rPr lang="en-US" altLang="zh-CN" sz="1600" b="0" dirty="0" err="1">
                <a:solidFill>
                  <a:srgbClr val="A31515"/>
                </a:solidFill>
                <a:effectLst/>
                <a:latin typeface="Consolas" panose="020B0609020204030204" pitchFamily="49" charset="0"/>
              </a:rPr>
              <a:t>cin.fail</a:t>
            </a:r>
            <a:r>
              <a:rPr lang="en-US" altLang="zh-CN" sz="1600" b="0" dirty="0">
                <a:solidFill>
                  <a:srgbClr val="A31515"/>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 &lt;&lt; </a:t>
            </a:r>
            <a:r>
              <a:rPr lang="en-US" altLang="zh-CN" sz="1600" b="0" dirty="0" err="1">
                <a:solidFill>
                  <a:srgbClr val="001080"/>
                </a:solidFill>
                <a:effectLst/>
                <a:latin typeface="Consolas" panose="020B0609020204030204" pitchFamily="49" charset="0"/>
              </a:rPr>
              <a:t>cin</a:t>
            </a:r>
            <a:r>
              <a:rPr lang="en-US" altLang="zh-CN" sz="1600" b="0" dirty="0" err="1">
                <a:solidFill>
                  <a:srgbClr val="000000"/>
                </a:solidFill>
                <a:effectLst/>
                <a:latin typeface="Consolas" panose="020B0609020204030204" pitchFamily="49" charset="0"/>
              </a:rPr>
              <a:t>.</a:t>
            </a:r>
            <a:r>
              <a:rPr lang="en-US" altLang="zh-CN" sz="1600" b="0" dirty="0" err="1">
                <a:solidFill>
                  <a:srgbClr val="795E26"/>
                </a:solidFill>
                <a:effectLst/>
                <a:latin typeface="Consolas" panose="020B0609020204030204" pitchFamily="49" charset="0"/>
              </a:rPr>
              <a:t>fail</a:t>
            </a:r>
            <a:r>
              <a:rPr lang="en-US" altLang="zh-CN" sz="1600" b="0" dirty="0">
                <a:solidFill>
                  <a:srgbClr val="000000"/>
                </a:solidFill>
                <a:effectLst/>
                <a:latin typeface="Consolas" panose="020B0609020204030204" pitchFamily="49" charset="0"/>
              </a:rPr>
              <a:t>() &lt;&lt; </a:t>
            </a:r>
            <a:r>
              <a:rPr lang="en-US" altLang="zh-CN" sz="1600" b="0" dirty="0" err="1">
                <a:solidFill>
                  <a:srgbClr val="000000"/>
                </a:solidFill>
                <a:effectLst/>
                <a:latin typeface="Consolas" panose="020B0609020204030204" pitchFamily="49" charset="0"/>
              </a:rPr>
              <a:t>endl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a:t>
            </a:r>
          </a:p>
        </p:txBody>
      </p:sp>
      <p:graphicFrame>
        <p:nvGraphicFramePr>
          <p:cNvPr id="3" name="表格 2">
            <a:extLst>
              <a:ext uri="{FF2B5EF4-FFF2-40B4-BE49-F238E27FC236}">
                <a16:creationId xmlns:a16="http://schemas.microsoft.com/office/drawing/2014/main" id="{F89051A9-4EE7-DFCA-143F-EE5118ADDF41}"/>
              </a:ext>
            </a:extLst>
          </p:cNvPr>
          <p:cNvGraphicFramePr>
            <a:graphicFrameLocks noGrp="1"/>
          </p:cNvGraphicFramePr>
          <p:nvPr>
            <p:extLst>
              <p:ext uri="{D42A27DB-BD31-4B8C-83A1-F6EECF244321}">
                <p14:modId xmlns:p14="http://schemas.microsoft.com/office/powerpoint/2010/main" val="313049806"/>
              </p:ext>
            </p:extLst>
          </p:nvPr>
        </p:nvGraphicFramePr>
        <p:xfrm>
          <a:off x="669924" y="4388029"/>
          <a:ext cx="10850563" cy="2225040"/>
        </p:xfrm>
        <a:graphic>
          <a:graphicData uri="http://schemas.openxmlformats.org/drawingml/2006/table">
            <a:tbl>
              <a:tblPr firstRow="1" bandRow="1">
                <a:tableStyleId>{2A488322-F2BA-4B5B-9748-0D474271808F}</a:tableStyleId>
              </a:tblPr>
              <a:tblGrid>
                <a:gridCol w="3778251">
                  <a:extLst>
                    <a:ext uri="{9D8B030D-6E8A-4147-A177-3AD203B41FA5}">
                      <a16:colId xmlns:a16="http://schemas.microsoft.com/office/drawing/2014/main" val="2233005075"/>
                    </a:ext>
                  </a:extLst>
                </a:gridCol>
                <a:gridCol w="2171700">
                  <a:extLst>
                    <a:ext uri="{9D8B030D-6E8A-4147-A177-3AD203B41FA5}">
                      <a16:colId xmlns:a16="http://schemas.microsoft.com/office/drawing/2014/main" val="1120218062"/>
                    </a:ext>
                  </a:extLst>
                </a:gridCol>
                <a:gridCol w="2009775">
                  <a:extLst>
                    <a:ext uri="{9D8B030D-6E8A-4147-A177-3AD203B41FA5}">
                      <a16:colId xmlns:a16="http://schemas.microsoft.com/office/drawing/2014/main" val="1862902385"/>
                    </a:ext>
                  </a:extLst>
                </a:gridCol>
                <a:gridCol w="1634813">
                  <a:extLst>
                    <a:ext uri="{9D8B030D-6E8A-4147-A177-3AD203B41FA5}">
                      <a16:colId xmlns:a16="http://schemas.microsoft.com/office/drawing/2014/main" val="3407346310"/>
                    </a:ext>
                  </a:extLst>
                </a:gridCol>
                <a:gridCol w="1256024">
                  <a:extLst>
                    <a:ext uri="{9D8B030D-6E8A-4147-A177-3AD203B41FA5}">
                      <a16:colId xmlns:a16="http://schemas.microsoft.com/office/drawing/2014/main" val="694086756"/>
                    </a:ext>
                  </a:extLst>
                </a:gridCol>
              </a:tblGrid>
              <a:tr h="370840">
                <a:tc>
                  <a:txBody>
                    <a:bodyPr/>
                    <a:lstStyle/>
                    <a:p>
                      <a:pPr algn="ctr"/>
                      <a:r>
                        <a:rPr lang="zh-CN" altLang="en-US" sz="1800" b="1" dirty="0">
                          <a:solidFill>
                            <a:schemeClr val="bg1"/>
                          </a:solidFill>
                          <a:latin typeface="等线" panose="02010600030101010101" pitchFamily="2" charset="-122"/>
                          <a:ea typeface="等线" panose="02010600030101010101" pitchFamily="2" charset="-122"/>
                        </a:rPr>
                        <a:t>情况</a:t>
                      </a:r>
                    </a:p>
                  </a:txBody>
                  <a:tcPr/>
                </a:tc>
                <a:tc>
                  <a:txBody>
                    <a:bodyPr/>
                    <a:lstStyle/>
                    <a:p>
                      <a:pPr algn="ctr"/>
                      <a:r>
                        <a:rPr lang="zh-CN" altLang="en-US" sz="1800" b="1" dirty="0">
                          <a:solidFill>
                            <a:schemeClr val="bg1"/>
                          </a:solidFill>
                          <a:latin typeface="等线" panose="02010600030101010101" pitchFamily="2" charset="-122"/>
                          <a:ea typeface="等线" panose="02010600030101010101" pitchFamily="2" charset="-122"/>
                        </a:rPr>
                        <a:t>输入</a:t>
                      </a:r>
                    </a:p>
                  </a:txBody>
                  <a:tcPr/>
                </a:tc>
                <a:tc>
                  <a:txBody>
                    <a:bodyPr/>
                    <a:lstStyle/>
                    <a:p>
                      <a:pPr algn="ctr"/>
                      <a:r>
                        <a:rPr lang="en-US" altLang="zh-CN" sz="1800" b="1" dirty="0">
                          <a:solidFill>
                            <a:schemeClr val="bg1"/>
                          </a:solidFill>
                          <a:latin typeface="等线" panose="02010600030101010101" pitchFamily="2" charset="-122"/>
                          <a:ea typeface="等线" panose="02010600030101010101" pitchFamily="2" charset="-122"/>
                        </a:rPr>
                        <a:t>k</a:t>
                      </a:r>
                      <a:endParaRPr lang="zh-CN" altLang="en-US" sz="1800" b="1" dirty="0">
                        <a:solidFill>
                          <a:schemeClr val="bg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err="1">
                          <a:solidFill>
                            <a:schemeClr val="bg1"/>
                          </a:solidFill>
                          <a:latin typeface="等线" panose="02010600030101010101" pitchFamily="2" charset="-122"/>
                          <a:ea typeface="等线" panose="02010600030101010101" pitchFamily="2" charset="-122"/>
                        </a:rPr>
                        <a:t>cin.good</a:t>
                      </a:r>
                      <a:r>
                        <a:rPr lang="en-US" altLang="zh-CN" sz="1800" b="1" dirty="0">
                          <a:solidFill>
                            <a:schemeClr val="bg1"/>
                          </a:solidFill>
                          <a:latin typeface="等线" panose="02010600030101010101" pitchFamily="2" charset="-122"/>
                          <a:ea typeface="等线" panose="02010600030101010101" pitchFamily="2" charset="-122"/>
                        </a:rPr>
                        <a:t>()</a:t>
                      </a:r>
                      <a:endParaRPr lang="zh-CN" altLang="en-US" sz="1800" b="1" dirty="0">
                        <a:solidFill>
                          <a:schemeClr val="bg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err="1">
                          <a:solidFill>
                            <a:schemeClr val="bg1"/>
                          </a:solidFill>
                          <a:latin typeface="等线" panose="02010600030101010101" pitchFamily="2" charset="-122"/>
                          <a:ea typeface="等线" panose="02010600030101010101" pitchFamily="2" charset="-122"/>
                        </a:rPr>
                        <a:t>cin.fail</a:t>
                      </a:r>
                      <a:r>
                        <a:rPr lang="en-US" altLang="zh-CN" sz="1800" b="1" dirty="0">
                          <a:solidFill>
                            <a:schemeClr val="bg1"/>
                          </a:solidFill>
                          <a:latin typeface="等线" panose="02010600030101010101" pitchFamily="2" charset="-122"/>
                          <a:ea typeface="等线" panose="02010600030101010101" pitchFamily="2" charset="-122"/>
                        </a:rPr>
                        <a:t>()</a:t>
                      </a:r>
                      <a:endParaRPr lang="zh-CN" altLang="en-US" sz="1800" b="1" dirty="0">
                        <a:solidFill>
                          <a:schemeClr val="bg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3736531417"/>
                  </a:ext>
                </a:extLst>
              </a:tr>
              <a:tr h="370840">
                <a:tc>
                  <a:txBody>
                    <a:bodyPr/>
                    <a:lstStyle/>
                    <a:p>
                      <a:pPr algn="ctr"/>
                      <a:r>
                        <a:rPr lang="zh-CN" altLang="en-US" sz="1800" b="1" dirty="0">
                          <a:solidFill>
                            <a:schemeClr val="tx1"/>
                          </a:solidFill>
                          <a:effectLst/>
                          <a:latin typeface="等线" panose="02010600030101010101" pitchFamily="2" charset="-122"/>
                          <a:ea typeface="等线" panose="02010600030101010101" pitchFamily="2" charset="-122"/>
                        </a:rPr>
                        <a:t>合理范围</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2000000000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effectLst/>
                          <a:latin typeface="等线" panose="02010600030101010101" pitchFamily="2" charset="-122"/>
                          <a:ea typeface="等线" panose="02010600030101010101" pitchFamily="2" charset="-122"/>
                        </a:rPr>
                        <a:t>2000000000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2089746719"/>
                  </a:ext>
                </a:extLst>
              </a:tr>
              <a:tr h="370840">
                <a:tc>
                  <a:txBody>
                    <a:bodyPr/>
                    <a:lstStyle/>
                    <a:p>
                      <a:pPr algn="ctr"/>
                      <a:r>
                        <a:rPr lang="zh-CN" altLang="en-US" sz="1800" b="1" dirty="0">
                          <a:solidFill>
                            <a:schemeClr val="tx1"/>
                          </a:solidFill>
                          <a:effectLst/>
                          <a:latin typeface="等线" panose="02010600030101010101" pitchFamily="2" charset="-122"/>
                          <a:ea typeface="等线" panose="02010600030101010101" pitchFamily="2" charset="-122"/>
                        </a:rPr>
                        <a:t>超上限但未超同类型的</a:t>
                      </a:r>
                      <a:r>
                        <a:rPr lang="en-US" altLang="zh-CN" sz="1800" b="1" dirty="0" err="1">
                          <a:solidFill>
                            <a:schemeClr val="tx1"/>
                          </a:solidFill>
                          <a:effectLst/>
                          <a:latin typeface="等线" panose="02010600030101010101" pitchFamily="2" charset="-122"/>
                          <a:ea typeface="等线" panose="02010600030101010101" pitchFamily="2" charset="-122"/>
                        </a:rPr>
                        <a:t>u_int</a:t>
                      </a:r>
                      <a:r>
                        <a:rPr lang="zh-CN" altLang="en-US" sz="1800" b="1" dirty="0">
                          <a:solidFill>
                            <a:schemeClr val="tx1"/>
                          </a:solidFill>
                          <a:effectLst/>
                          <a:latin typeface="等线" panose="02010600030101010101" pitchFamily="2" charset="-122"/>
                          <a:ea typeface="等线" panose="02010600030101010101" pitchFamily="2" charset="-122"/>
                        </a:rPr>
                        <a:t>上限</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4000000000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2147483647</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2291778789"/>
                  </a:ext>
                </a:extLst>
              </a:tr>
              <a:tr h="370840">
                <a:tc>
                  <a:txBody>
                    <a:bodyPr/>
                    <a:lstStyle/>
                    <a:p>
                      <a:pPr algn="ctr"/>
                      <a:r>
                        <a:rPr lang="zh-CN" altLang="en-US" sz="1800" b="1" dirty="0">
                          <a:solidFill>
                            <a:schemeClr val="tx1"/>
                          </a:solidFill>
                          <a:effectLst/>
                          <a:latin typeface="等线" panose="02010600030101010101" pitchFamily="2" charset="-122"/>
                          <a:ea typeface="等线" panose="02010600030101010101" pitchFamily="2" charset="-122"/>
                        </a:rPr>
                        <a:t>超上限且超过同类型的</a:t>
                      </a:r>
                      <a:r>
                        <a:rPr lang="en-US" altLang="zh-CN" sz="1800" b="1" dirty="0" err="1">
                          <a:solidFill>
                            <a:schemeClr val="tx1"/>
                          </a:solidFill>
                          <a:effectLst/>
                          <a:latin typeface="等线" panose="02010600030101010101" pitchFamily="2" charset="-122"/>
                          <a:ea typeface="等线" panose="02010600030101010101" pitchFamily="2" charset="-122"/>
                        </a:rPr>
                        <a:t>u_int</a:t>
                      </a:r>
                      <a:r>
                        <a:rPr lang="zh-CN" altLang="en-US" sz="1800" b="1" dirty="0">
                          <a:solidFill>
                            <a:schemeClr val="tx1"/>
                          </a:solidFill>
                          <a:effectLst/>
                          <a:latin typeface="等线" panose="02010600030101010101" pitchFamily="2" charset="-122"/>
                          <a:ea typeface="等线" panose="02010600030101010101" pitchFamily="2" charset="-122"/>
                        </a:rPr>
                        <a:t>上限</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9000000000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2147483647</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241168140"/>
                  </a:ext>
                </a:extLst>
              </a:tr>
              <a:tr h="370840">
                <a:tc>
                  <a:txBody>
                    <a:bodyPr/>
                    <a:lstStyle/>
                    <a:p>
                      <a:pPr algn="ctr"/>
                      <a:r>
                        <a:rPr lang="zh-CN" altLang="en-US" sz="1800" b="1" dirty="0">
                          <a:solidFill>
                            <a:schemeClr val="tx1"/>
                          </a:solidFill>
                          <a:effectLst/>
                          <a:latin typeface="等线" panose="02010600030101010101" pitchFamily="2" charset="-122"/>
                          <a:ea typeface="等线" panose="02010600030101010101" pitchFamily="2" charset="-122"/>
                        </a:rPr>
                        <a:t>合理范围</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-2000000000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latin typeface="等线" panose="02010600030101010101" pitchFamily="2" charset="-122"/>
                          <a:ea typeface="等线" panose="02010600030101010101" pitchFamily="2" charset="-122"/>
                        </a:rPr>
                        <a:t>-</a:t>
                      </a:r>
                      <a:r>
                        <a:rPr lang="en-US" altLang="zh-CN" sz="1800" b="1" dirty="0">
                          <a:solidFill>
                            <a:schemeClr val="tx1"/>
                          </a:solidFill>
                          <a:effectLst/>
                          <a:latin typeface="等线" panose="02010600030101010101" pitchFamily="2" charset="-122"/>
                          <a:ea typeface="等线" panose="02010600030101010101" pitchFamily="2" charset="-122"/>
                        </a:rPr>
                        <a:t>2000000000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216403487"/>
                  </a:ext>
                </a:extLst>
              </a:tr>
              <a:tr h="370840">
                <a:tc>
                  <a:txBody>
                    <a:bodyPr/>
                    <a:lstStyle/>
                    <a:p>
                      <a:pPr algn="ctr"/>
                      <a:r>
                        <a:rPr lang="zh-CN" altLang="en-US" sz="1800" b="1" dirty="0">
                          <a:solidFill>
                            <a:schemeClr val="tx1"/>
                          </a:solidFill>
                          <a:effectLst/>
                          <a:latin typeface="等线" panose="02010600030101010101" pitchFamily="2" charset="-122"/>
                          <a:ea typeface="等线" panose="02010600030101010101" pitchFamily="2" charset="-122"/>
                        </a:rPr>
                        <a:t>超下限</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-4000000000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latin typeface="等线" panose="02010600030101010101" pitchFamily="2" charset="-122"/>
                          <a:ea typeface="等线" panose="02010600030101010101" pitchFamily="2" charset="-122"/>
                        </a:rPr>
                        <a:t>-2147483648</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1400765603"/>
                  </a:ext>
                </a:extLst>
              </a:tr>
            </a:tbl>
          </a:graphicData>
        </a:graphic>
      </p:graphicFrame>
    </p:spTree>
    <p:extLst>
      <p:ext uri="{BB962C8B-B14F-4D97-AF65-F5344CB8AC3E}">
        <p14:creationId xmlns:p14="http://schemas.microsoft.com/office/powerpoint/2010/main" val="42687178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308633"/>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Arial"/>
                <a:ea typeface="微软雅黑"/>
              </a:rPr>
              <a:t>示例</a:t>
            </a:r>
            <a:r>
              <a:rPr lang="en-US" altLang="zh-CN" sz="2400" dirty="0">
                <a:solidFill>
                  <a:srgbClr val="000000"/>
                </a:solidFill>
                <a:latin typeface="Arial"/>
                <a:ea typeface="微软雅黑"/>
              </a:rPr>
              <a:t>1</a:t>
            </a:r>
            <a:r>
              <a:rPr lang="zh-CN" altLang="en-US" sz="2400" dirty="0">
                <a:solidFill>
                  <a:srgbClr val="000000"/>
                </a:solidFill>
                <a:latin typeface="Arial"/>
                <a:ea typeface="微软雅黑"/>
              </a:rPr>
              <a:t>：规律总结</a:t>
            </a:r>
            <a:endParaRPr lang="en-US" altLang="zh-CN" sz="2400" dirty="0">
              <a:solidFill>
                <a:srgbClr val="000000"/>
              </a:solidFill>
              <a:latin typeface="Arial"/>
              <a:ea typeface="微软雅黑"/>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1700" b="1" dirty="0">
                <a:solidFill>
                  <a:srgbClr val="000000"/>
                </a:solidFill>
                <a:latin typeface="Arial"/>
                <a:ea typeface="微软雅黑"/>
              </a:rPr>
              <a:t>输入</a:t>
            </a:r>
            <a:r>
              <a:rPr lang="en-US" altLang="zh-CN" sz="1700" b="1" dirty="0">
                <a:solidFill>
                  <a:srgbClr val="000000"/>
                </a:solidFill>
                <a:latin typeface="Arial"/>
                <a:ea typeface="微软雅黑"/>
              </a:rPr>
              <a:t>/</a:t>
            </a:r>
            <a:r>
              <a:rPr lang="zh-CN" altLang="en-US" sz="1700" b="1" dirty="0">
                <a:solidFill>
                  <a:srgbClr val="000000"/>
                </a:solidFill>
                <a:latin typeface="Arial"/>
                <a:ea typeface="微软雅黑"/>
              </a:rPr>
              <a:t>赋值超</a:t>
            </a:r>
            <a:r>
              <a:rPr lang="en-US" altLang="zh-CN" sz="1700" b="1" dirty="0">
                <a:solidFill>
                  <a:srgbClr val="000000"/>
                </a:solidFill>
                <a:latin typeface="Arial"/>
                <a:ea typeface="微软雅黑"/>
              </a:rPr>
              <a:t>int</a:t>
            </a:r>
            <a:r>
              <a:rPr lang="zh-CN" altLang="en-US" sz="1700" b="1" dirty="0">
                <a:solidFill>
                  <a:srgbClr val="000000"/>
                </a:solidFill>
                <a:latin typeface="Arial"/>
                <a:ea typeface="微软雅黑"/>
              </a:rPr>
              <a:t>上限但未超同类型的</a:t>
            </a:r>
            <a:r>
              <a:rPr lang="en-US" altLang="zh-CN" sz="1700" b="1" dirty="0" err="1">
                <a:solidFill>
                  <a:srgbClr val="000000"/>
                </a:solidFill>
                <a:latin typeface="Arial"/>
                <a:ea typeface="微软雅黑"/>
              </a:rPr>
              <a:t>u_int</a:t>
            </a:r>
            <a:r>
              <a:rPr lang="zh-CN" altLang="en-US" sz="1700" b="1" dirty="0">
                <a:solidFill>
                  <a:srgbClr val="000000"/>
                </a:solidFill>
                <a:latin typeface="Arial"/>
                <a:ea typeface="微软雅黑"/>
              </a:rPr>
              <a:t>上限，两者不一致。区别是：</a:t>
            </a:r>
            <a:endParaRPr lang="zh-CN" altLang="en-US" sz="1700" dirty="0">
              <a:solidFill>
                <a:srgbClr val="000000"/>
              </a:solidFill>
              <a:latin typeface="Arial"/>
              <a:ea typeface="微软雅黑"/>
            </a:endParaRPr>
          </a:p>
          <a:p>
            <a:pPr lvl="1" algn="just">
              <a:lnSpc>
                <a:spcPct val="150000"/>
              </a:lnSpc>
              <a:defRPr/>
            </a:pPr>
            <a:r>
              <a:rPr lang="zh-CN" altLang="en-US" sz="1700" dirty="0">
                <a:solidFill>
                  <a:srgbClr val="000000"/>
                </a:solidFill>
                <a:latin typeface="Arial"/>
                <a:ea typeface="微软雅黑"/>
              </a:rPr>
              <a:t>输入超</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上限但未超同类型的</a:t>
            </a:r>
            <a:r>
              <a:rPr lang="en-US" altLang="zh-CN" sz="1700" dirty="0" err="1">
                <a:solidFill>
                  <a:srgbClr val="000000"/>
                </a:solidFill>
                <a:latin typeface="Arial"/>
                <a:ea typeface="微软雅黑"/>
              </a:rPr>
              <a:t>u_int</a:t>
            </a:r>
            <a:r>
              <a:rPr lang="zh-CN" altLang="en-US" sz="1700" dirty="0">
                <a:solidFill>
                  <a:srgbClr val="000000"/>
                </a:solidFill>
                <a:latin typeface="Arial"/>
                <a:ea typeface="微软雅黑"/>
              </a:rPr>
              <a:t>上限，得到的结果是</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型变量的上限</a:t>
            </a:r>
            <a:r>
              <a:rPr lang="en-US" altLang="zh-CN" sz="1700" dirty="0">
                <a:solidFill>
                  <a:srgbClr val="000000"/>
                </a:solidFill>
                <a:latin typeface="Arial"/>
                <a:ea typeface="微软雅黑"/>
              </a:rPr>
              <a:t>2147483647</a:t>
            </a:r>
            <a:r>
              <a:rPr lang="zh-CN" altLang="en-US" sz="1700" dirty="0">
                <a:solidFill>
                  <a:srgbClr val="000000"/>
                </a:solidFill>
                <a:latin typeface="Arial"/>
                <a:ea typeface="微软雅黑"/>
              </a:rPr>
              <a:t>；</a:t>
            </a:r>
          </a:p>
          <a:p>
            <a:pPr lvl="1" algn="just">
              <a:lnSpc>
                <a:spcPct val="150000"/>
              </a:lnSpc>
              <a:defRPr/>
            </a:pPr>
            <a:r>
              <a:rPr lang="zh-CN" altLang="en-US" sz="1700" dirty="0">
                <a:solidFill>
                  <a:srgbClr val="000000"/>
                </a:solidFill>
                <a:latin typeface="Arial"/>
                <a:ea typeface="微软雅黑"/>
              </a:rPr>
              <a:t>赋值超</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上限但未超同类型的</a:t>
            </a:r>
            <a:r>
              <a:rPr lang="en-US" altLang="zh-CN" sz="1700" dirty="0" err="1">
                <a:solidFill>
                  <a:srgbClr val="000000"/>
                </a:solidFill>
                <a:latin typeface="Arial"/>
                <a:ea typeface="微软雅黑"/>
              </a:rPr>
              <a:t>u_int</a:t>
            </a:r>
            <a:r>
              <a:rPr lang="zh-CN" altLang="en-US" sz="1700" dirty="0">
                <a:solidFill>
                  <a:srgbClr val="000000"/>
                </a:solidFill>
                <a:latin typeface="Arial"/>
                <a:ea typeface="微软雅黑"/>
              </a:rPr>
              <a:t>上限，按照同长度的</a:t>
            </a:r>
            <a:r>
              <a:rPr lang="en-US" altLang="zh-CN" sz="1700" dirty="0">
                <a:solidFill>
                  <a:srgbClr val="000000"/>
                </a:solidFill>
                <a:latin typeface="Arial"/>
                <a:ea typeface="微软雅黑"/>
              </a:rPr>
              <a:t>signed</a:t>
            </a:r>
            <a:r>
              <a:rPr lang="zh-CN" altLang="en-US" sz="1700" dirty="0">
                <a:solidFill>
                  <a:srgbClr val="000000"/>
                </a:solidFill>
                <a:latin typeface="Arial"/>
                <a:ea typeface="微软雅黑"/>
              </a:rPr>
              <a:t>与</a:t>
            </a:r>
            <a:r>
              <a:rPr lang="en-US" altLang="zh-CN" sz="1700" dirty="0">
                <a:solidFill>
                  <a:srgbClr val="000000"/>
                </a:solidFill>
                <a:latin typeface="Arial"/>
                <a:ea typeface="微软雅黑"/>
              </a:rPr>
              <a:t>unsigned</a:t>
            </a:r>
            <a:r>
              <a:rPr lang="zh-CN" altLang="en-US" sz="1700" dirty="0">
                <a:solidFill>
                  <a:srgbClr val="000000"/>
                </a:solidFill>
                <a:latin typeface="Arial"/>
                <a:ea typeface="微软雅黑"/>
              </a:rPr>
              <a:t>相互赋值的规则进行赋值。</a:t>
            </a:r>
            <a:endParaRPr lang="en-US" altLang="zh-CN" sz="1700" dirty="0">
              <a:solidFill>
                <a:srgbClr val="000000"/>
              </a:solidFill>
              <a:latin typeface="Arial"/>
              <a:ea typeface="微软雅黑"/>
            </a:endParaRPr>
          </a:p>
          <a:p>
            <a:pPr lvl="1" algn="just">
              <a:lnSpc>
                <a:spcPct val="150000"/>
              </a:lnSpc>
              <a:defRPr/>
            </a:pPr>
            <a:r>
              <a:rPr lang="en-US" altLang="zh-CN" sz="1700" dirty="0">
                <a:solidFill>
                  <a:srgbClr val="0070C0"/>
                </a:solidFill>
                <a:latin typeface="Arial"/>
                <a:ea typeface="微软雅黑"/>
              </a:rPr>
              <a:t>4000000000</a:t>
            </a:r>
            <a:r>
              <a:rPr lang="zh-CN" altLang="en-US" sz="1700" dirty="0">
                <a:solidFill>
                  <a:srgbClr val="0070C0"/>
                </a:solidFill>
                <a:latin typeface="Arial"/>
                <a:ea typeface="微软雅黑"/>
              </a:rPr>
              <a:t>的补码为</a:t>
            </a:r>
            <a:r>
              <a:rPr lang="en-US" altLang="zh-CN" sz="1700" dirty="0">
                <a:solidFill>
                  <a:srgbClr val="0070C0"/>
                </a:solidFill>
                <a:latin typeface="Arial"/>
                <a:ea typeface="微软雅黑"/>
              </a:rPr>
              <a:t>11101110011010110010100000000000</a:t>
            </a:r>
            <a:r>
              <a:rPr lang="zh-CN" altLang="en-US" sz="1700" dirty="0">
                <a:solidFill>
                  <a:srgbClr val="0070C0"/>
                </a:solidFill>
                <a:latin typeface="Arial"/>
                <a:ea typeface="微软雅黑"/>
              </a:rPr>
              <a:t>，对应的十进制为</a:t>
            </a:r>
            <a:r>
              <a:rPr lang="en-US" altLang="zh-CN" sz="1700" dirty="0">
                <a:solidFill>
                  <a:srgbClr val="0070C0"/>
                </a:solidFill>
                <a:latin typeface="Arial"/>
                <a:ea typeface="微软雅黑"/>
              </a:rPr>
              <a:t>-294967296</a:t>
            </a:r>
            <a:r>
              <a:rPr lang="zh-CN" altLang="en-US" sz="1700" dirty="0">
                <a:solidFill>
                  <a:srgbClr val="0070C0"/>
                </a:solidFill>
                <a:latin typeface="Arial"/>
                <a:ea typeface="微软雅黑"/>
              </a:rPr>
              <a:t>。</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1700" b="1" dirty="0">
                <a:solidFill>
                  <a:srgbClr val="000000"/>
                </a:solidFill>
                <a:latin typeface="Arial"/>
                <a:ea typeface="微软雅黑"/>
              </a:rPr>
              <a:t>输入</a:t>
            </a:r>
            <a:r>
              <a:rPr lang="en-US" altLang="zh-CN" sz="1700" b="1" dirty="0">
                <a:solidFill>
                  <a:srgbClr val="000000"/>
                </a:solidFill>
                <a:latin typeface="Arial"/>
                <a:ea typeface="微软雅黑"/>
              </a:rPr>
              <a:t>/</a:t>
            </a:r>
            <a:r>
              <a:rPr lang="zh-CN" altLang="en-US" sz="1700" b="1" dirty="0">
                <a:solidFill>
                  <a:srgbClr val="000000"/>
                </a:solidFill>
                <a:latin typeface="Arial"/>
                <a:ea typeface="微软雅黑"/>
              </a:rPr>
              <a:t>赋值超</a:t>
            </a:r>
            <a:r>
              <a:rPr lang="en-US" altLang="zh-CN" sz="1700" b="1" dirty="0">
                <a:solidFill>
                  <a:srgbClr val="000000"/>
                </a:solidFill>
                <a:latin typeface="Arial"/>
                <a:ea typeface="微软雅黑"/>
              </a:rPr>
              <a:t>int</a:t>
            </a:r>
            <a:r>
              <a:rPr lang="zh-CN" altLang="en-US" sz="1700" b="1" dirty="0">
                <a:solidFill>
                  <a:srgbClr val="000000"/>
                </a:solidFill>
                <a:latin typeface="Arial"/>
                <a:ea typeface="微软雅黑"/>
              </a:rPr>
              <a:t>上限且超同类型的</a:t>
            </a:r>
            <a:r>
              <a:rPr lang="en-US" altLang="zh-CN" sz="1700" b="1" dirty="0" err="1">
                <a:solidFill>
                  <a:srgbClr val="000000"/>
                </a:solidFill>
                <a:latin typeface="Arial"/>
                <a:ea typeface="微软雅黑"/>
              </a:rPr>
              <a:t>u_int</a:t>
            </a:r>
            <a:r>
              <a:rPr lang="zh-CN" altLang="en-US" sz="1700" b="1" dirty="0">
                <a:solidFill>
                  <a:srgbClr val="000000"/>
                </a:solidFill>
                <a:latin typeface="Arial"/>
                <a:ea typeface="微软雅黑"/>
              </a:rPr>
              <a:t>上限，两者不一致。区别是：</a:t>
            </a:r>
            <a:endParaRPr lang="zh-CN" altLang="en-US" sz="1700" dirty="0">
              <a:solidFill>
                <a:srgbClr val="000000"/>
              </a:solidFill>
              <a:latin typeface="Arial"/>
              <a:ea typeface="微软雅黑"/>
            </a:endParaRPr>
          </a:p>
          <a:p>
            <a:pPr lvl="1" algn="just">
              <a:lnSpc>
                <a:spcPct val="150000"/>
              </a:lnSpc>
              <a:defRPr/>
            </a:pPr>
            <a:r>
              <a:rPr lang="zh-CN" altLang="en-US" sz="1700" dirty="0">
                <a:solidFill>
                  <a:srgbClr val="000000"/>
                </a:solidFill>
                <a:latin typeface="Arial"/>
                <a:ea typeface="微软雅黑"/>
              </a:rPr>
              <a:t>输入超</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上限且超同类型的</a:t>
            </a:r>
            <a:r>
              <a:rPr lang="en-US" altLang="zh-CN" sz="1700" dirty="0" err="1">
                <a:solidFill>
                  <a:srgbClr val="000000"/>
                </a:solidFill>
                <a:latin typeface="Arial"/>
                <a:ea typeface="微软雅黑"/>
              </a:rPr>
              <a:t>u_int</a:t>
            </a:r>
            <a:r>
              <a:rPr lang="zh-CN" altLang="en-US" sz="1700" dirty="0">
                <a:solidFill>
                  <a:srgbClr val="000000"/>
                </a:solidFill>
                <a:latin typeface="Arial"/>
                <a:ea typeface="微软雅黑"/>
              </a:rPr>
              <a:t>上限，得到的结果是</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型变量的上限</a:t>
            </a:r>
            <a:r>
              <a:rPr lang="en-US" altLang="zh-CN" sz="1700" dirty="0">
                <a:solidFill>
                  <a:srgbClr val="000000"/>
                </a:solidFill>
                <a:latin typeface="Arial"/>
                <a:ea typeface="微软雅黑"/>
              </a:rPr>
              <a:t>2147483647</a:t>
            </a:r>
            <a:r>
              <a:rPr lang="zh-CN" altLang="en-US" sz="1700" dirty="0">
                <a:solidFill>
                  <a:srgbClr val="000000"/>
                </a:solidFill>
                <a:latin typeface="Arial"/>
                <a:ea typeface="微软雅黑"/>
              </a:rPr>
              <a:t>；</a:t>
            </a:r>
            <a:endParaRPr lang="en-US" altLang="zh-CN" sz="1700" dirty="0">
              <a:solidFill>
                <a:srgbClr val="000000"/>
              </a:solidFill>
              <a:latin typeface="Arial"/>
              <a:ea typeface="微软雅黑"/>
            </a:endParaRPr>
          </a:p>
          <a:p>
            <a:pPr lvl="1" algn="just">
              <a:lnSpc>
                <a:spcPct val="150000"/>
              </a:lnSpc>
              <a:defRPr/>
            </a:pPr>
            <a:r>
              <a:rPr lang="zh-CN" altLang="en-US" sz="1700" dirty="0">
                <a:solidFill>
                  <a:srgbClr val="000000"/>
                </a:solidFill>
                <a:latin typeface="Arial"/>
                <a:ea typeface="微软雅黑"/>
              </a:rPr>
              <a:t>赋值超</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上限且超同类型的</a:t>
            </a:r>
            <a:r>
              <a:rPr lang="en-US" altLang="zh-CN" sz="1700" dirty="0" err="1">
                <a:solidFill>
                  <a:srgbClr val="000000"/>
                </a:solidFill>
                <a:latin typeface="Arial"/>
                <a:ea typeface="微软雅黑"/>
              </a:rPr>
              <a:t>u_int</a:t>
            </a:r>
            <a:r>
              <a:rPr lang="zh-CN" altLang="en-US" sz="1700" dirty="0">
                <a:solidFill>
                  <a:srgbClr val="000000"/>
                </a:solidFill>
                <a:latin typeface="Arial"/>
                <a:ea typeface="微软雅黑"/>
              </a:rPr>
              <a:t>上限，按照不同长度的整型数据相互赋值的规则进行赋值。</a:t>
            </a:r>
            <a:endParaRPr lang="en-US" altLang="zh-CN" sz="1700" dirty="0">
              <a:solidFill>
                <a:srgbClr val="000000"/>
              </a:solidFill>
              <a:latin typeface="Arial"/>
              <a:ea typeface="微软雅黑"/>
            </a:endParaRPr>
          </a:p>
          <a:p>
            <a:pPr lvl="1" algn="just">
              <a:lnSpc>
                <a:spcPct val="150000"/>
              </a:lnSpc>
              <a:defRPr/>
            </a:pPr>
            <a:r>
              <a:rPr lang="en-US" altLang="zh-CN" sz="1700" dirty="0">
                <a:solidFill>
                  <a:srgbClr val="0070C0"/>
                </a:solidFill>
                <a:latin typeface="Arial"/>
                <a:ea typeface="微软雅黑"/>
              </a:rPr>
              <a:t>9000000000</a:t>
            </a:r>
            <a:r>
              <a:rPr lang="zh-CN" altLang="en-US" sz="1700" dirty="0">
                <a:solidFill>
                  <a:srgbClr val="0070C0"/>
                </a:solidFill>
                <a:latin typeface="Arial"/>
                <a:ea typeface="微软雅黑"/>
              </a:rPr>
              <a:t>的补码为</a:t>
            </a:r>
            <a:r>
              <a:rPr lang="en-US" altLang="zh-CN" sz="1700" dirty="0">
                <a:solidFill>
                  <a:srgbClr val="FF0000"/>
                </a:solidFill>
                <a:latin typeface="Arial"/>
                <a:ea typeface="微软雅黑"/>
              </a:rPr>
              <a:t>10</a:t>
            </a:r>
            <a:r>
              <a:rPr lang="en-US" altLang="zh-CN" sz="1700" dirty="0">
                <a:solidFill>
                  <a:srgbClr val="0070C0"/>
                </a:solidFill>
                <a:latin typeface="Arial"/>
                <a:ea typeface="微软雅黑"/>
              </a:rPr>
              <a:t>00011000011100010001101000000000</a:t>
            </a:r>
            <a:r>
              <a:rPr lang="zh-CN" altLang="en-US" sz="1700" dirty="0">
                <a:solidFill>
                  <a:srgbClr val="0070C0"/>
                </a:solidFill>
                <a:latin typeface="Arial"/>
                <a:ea typeface="微软雅黑"/>
              </a:rPr>
              <a:t>，高位丢弃后对应的十进制为</a:t>
            </a:r>
            <a:r>
              <a:rPr lang="en-US" altLang="zh-CN" sz="1700" dirty="0">
                <a:solidFill>
                  <a:srgbClr val="0070C0"/>
                </a:solidFill>
                <a:latin typeface="Arial"/>
                <a:ea typeface="微软雅黑"/>
              </a:rPr>
              <a:t>410065408</a:t>
            </a:r>
            <a:r>
              <a:rPr lang="zh-CN" altLang="en-US" sz="1700" dirty="0">
                <a:solidFill>
                  <a:srgbClr val="0070C0"/>
                </a:solidFill>
                <a:latin typeface="Arial"/>
                <a:ea typeface="微软雅黑"/>
              </a:rPr>
              <a:t>。</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1700" b="1" dirty="0">
                <a:solidFill>
                  <a:srgbClr val="000000"/>
                </a:solidFill>
                <a:latin typeface="Arial"/>
                <a:ea typeface="微软雅黑"/>
              </a:rPr>
              <a:t>输入</a:t>
            </a:r>
            <a:r>
              <a:rPr lang="en-US" altLang="zh-CN" sz="1700" b="1" dirty="0">
                <a:solidFill>
                  <a:srgbClr val="000000"/>
                </a:solidFill>
                <a:latin typeface="Arial"/>
                <a:ea typeface="微软雅黑"/>
              </a:rPr>
              <a:t>/</a:t>
            </a:r>
            <a:r>
              <a:rPr lang="zh-CN" altLang="en-US" sz="1700" b="1" dirty="0">
                <a:solidFill>
                  <a:srgbClr val="000000"/>
                </a:solidFill>
                <a:latin typeface="Arial"/>
                <a:ea typeface="微软雅黑"/>
              </a:rPr>
              <a:t>赋值超</a:t>
            </a:r>
            <a:r>
              <a:rPr lang="en-US" altLang="zh-CN" sz="1700" b="1" dirty="0">
                <a:solidFill>
                  <a:srgbClr val="000000"/>
                </a:solidFill>
                <a:latin typeface="Arial"/>
                <a:ea typeface="微软雅黑"/>
              </a:rPr>
              <a:t>int</a:t>
            </a:r>
            <a:r>
              <a:rPr lang="zh-CN" altLang="en-US" sz="1700" b="1" dirty="0">
                <a:solidFill>
                  <a:srgbClr val="000000"/>
                </a:solidFill>
                <a:latin typeface="Arial"/>
                <a:ea typeface="微软雅黑"/>
              </a:rPr>
              <a:t>下限，两者不一致。区别是：</a:t>
            </a:r>
            <a:endParaRPr lang="zh-CN" altLang="en-US" sz="1700" dirty="0">
              <a:solidFill>
                <a:srgbClr val="000000"/>
              </a:solidFill>
              <a:latin typeface="Arial"/>
              <a:ea typeface="微软雅黑"/>
            </a:endParaRPr>
          </a:p>
          <a:p>
            <a:pPr lvl="1" algn="just">
              <a:lnSpc>
                <a:spcPct val="150000"/>
              </a:lnSpc>
              <a:defRPr/>
            </a:pPr>
            <a:r>
              <a:rPr lang="zh-CN" altLang="en-US" sz="1700" dirty="0">
                <a:solidFill>
                  <a:srgbClr val="000000"/>
                </a:solidFill>
                <a:latin typeface="Arial"/>
                <a:ea typeface="微软雅黑"/>
              </a:rPr>
              <a:t>输入超</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下限，得到的结果是</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型变量的下限</a:t>
            </a:r>
            <a:r>
              <a:rPr lang="en-US" altLang="zh-CN" sz="1700" dirty="0">
                <a:solidFill>
                  <a:srgbClr val="000000"/>
                </a:solidFill>
                <a:latin typeface="Arial"/>
                <a:ea typeface="微软雅黑"/>
              </a:rPr>
              <a:t>-2147483648</a:t>
            </a:r>
            <a:r>
              <a:rPr lang="zh-CN" altLang="en-US" sz="1700" dirty="0">
                <a:solidFill>
                  <a:srgbClr val="000000"/>
                </a:solidFill>
                <a:latin typeface="Arial"/>
                <a:ea typeface="微软雅黑"/>
              </a:rPr>
              <a:t>；</a:t>
            </a:r>
            <a:endParaRPr lang="en-US" altLang="zh-CN" sz="1700" dirty="0">
              <a:solidFill>
                <a:srgbClr val="000000"/>
              </a:solidFill>
              <a:latin typeface="Arial"/>
              <a:ea typeface="微软雅黑"/>
            </a:endParaRPr>
          </a:p>
          <a:p>
            <a:pPr lvl="1" algn="just">
              <a:lnSpc>
                <a:spcPct val="150000"/>
              </a:lnSpc>
              <a:defRPr/>
            </a:pPr>
            <a:r>
              <a:rPr lang="zh-CN" altLang="en-US" sz="1700" dirty="0">
                <a:solidFill>
                  <a:srgbClr val="000000"/>
                </a:solidFill>
                <a:latin typeface="Arial"/>
                <a:ea typeface="微软雅黑"/>
              </a:rPr>
              <a:t>赋值超</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下限，得到的结果是原数据的二进制补码进行高位丢弃操作之后对应的十进制数。</a:t>
            </a:r>
            <a:endParaRPr lang="en-US" altLang="zh-CN" sz="1700" dirty="0">
              <a:solidFill>
                <a:srgbClr val="000000"/>
              </a:solidFill>
              <a:latin typeface="Arial"/>
              <a:ea typeface="微软雅黑"/>
            </a:endParaRPr>
          </a:p>
          <a:p>
            <a:pPr lvl="1" algn="just">
              <a:lnSpc>
                <a:spcPct val="150000"/>
              </a:lnSpc>
              <a:defRPr/>
            </a:pPr>
            <a:r>
              <a:rPr lang="en-US" altLang="zh-CN" sz="1700" dirty="0">
                <a:solidFill>
                  <a:srgbClr val="0070C0"/>
                </a:solidFill>
                <a:latin typeface="Arial"/>
                <a:ea typeface="微软雅黑"/>
              </a:rPr>
              <a:t>-4000000000</a:t>
            </a:r>
            <a:r>
              <a:rPr lang="zh-CN" altLang="en-US" sz="1700" dirty="0">
                <a:solidFill>
                  <a:srgbClr val="0070C0"/>
                </a:solidFill>
                <a:latin typeface="Arial"/>
                <a:ea typeface="微软雅黑"/>
              </a:rPr>
              <a:t>的补码为</a:t>
            </a:r>
            <a:r>
              <a:rPr lang="en-US" altLang="zh-CN" sz="1700" dirty="0">
                <a:solidFill>
                  <a:srgbClr val="FF0000"/>
                </a:solidFill>
                <a:latin typeface="Arial"/>
                <a:ea typeface="微软雅黑"/>
              </a:rPr>
              <a:t>1</a:t>
            </a:r>
            <a:r>
              <a:rPr lang="en-US" altLang="zh-CN" sz="1700" dirty="0">
                <a:solidFill>
                  <a:srgbClr val="0070C0"/>
                </a:solidFill>
                <a:latin typeface="Arial"/>
                <a:ea typeface="微软雅黑"/>
              </a:rPr>
              <a:t>00010001100101001101100000000000</a:t>
            </a:r>
            <a:r>
              <a:rPr lang="zh-CN" altLang="en-US" sz="1700" dirty="0">
                <a:solidFill>
                  <a:srgbClr val="0070C0"/>
                </a:solidFill>
                <a:latin typeface="Arial"/>
                <a:ea typeface="微软雅黑"/>
              </a:rPr>
              <a:t>，高位丢弃后对应的十进制为</a:t>
            </a:r>
            <a:r>
              <a:rPr lang="en-US" altLang="zh-CN" sz="1700" dirty="0">
                <a:solidFill>
                  <a:srgbClr val="0070C0"/>
                </a:solidFill>
                <a:latin typeface="Arial"/>
                <a:ea typeface="微软雅黑"/>
              </a:rPr>
              <a:t>294967296</a:t>
            </a:r>
            <a:r>
              <a:rPr lang="zh-CN" altLang="en-US" sz="1700" dirty="0">
                <a:solidFill>
                  <a:srgbClr val="0070C0"/>
                </a:solidFill>
                <a:latin typeface="Arial"/>
                <a:ea typeface="微软雅黑"/>
              </a:rPr>
              <a:t>。</a:t>
            </a:r>
            <a:endParaRPr lang="en-US" altLang="zh-CN" sz="1700" dirty="0">
              <a:solidFill>
                <a:srgbClr val="0070C0"/>
              </a:solidFill>
              <a:latin typeface="Arial"/>
              <a:ea typeface="微软雅黑"/>
            </a:endParaRPr>
          </a:p>
        </p:txBody>
      </p:sp>
    </p:spTree>
    <p:extLst>
      <p:ext uri="{BB962C8B-B14F-4D97-AF65-F5344CB8AC3E}">
        <p14:creationId xmlns:p14="http://schemas.microsoft.com/office/powerpoint/2010/main" val="1875227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570756"/>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Arial"/>
                <a:ea typeface="微软雅黑"/>
              </a:rPr>
              <a:t>示例</a:t>
            </a:r>
            <a:r>
              <a:rPr lang="en-US" altLang="zh-CN" sz="2400" dirty="0">
                <a:solidFill>
                  <a:srgbClr val="000000"/>
                </a:solidFill>
                <a:latin typeface="Arial"/>
                <a:ea typeface="微软雅黑"/>
              </a:rPr>
              <a:t>2-1</a:t>
            </a:r>
            <a:r>
              <a:rPr lang="zh-CN" altLang="en-US" sz="2400" dirty="0">
                <a:solidFill>
                  <a:srgbClr val="000000"/>
                </a:solidFill>
                <a:latin typeface="Arial"/>
                <a:ea typeface="微软雅黑"/>
              </a:rPr>
              <a:t>：</a:t>
            </a:r>
            <a:r>
              <a:rPr lang="en-US" altLang="zh-CN" sz="2400" dirty="0">
                <a:solidFill>
                  <a:srgbClr val="000000"/>
                </a:solidFill>
                <a:latin typeface="Arial"/>
                <a:ea typeface="微软雅黑"/>
              </a:rPr>
              <a:t>unsigned int</a:t>
            </a:r>
            <a:r>
              <a:rPr lang="zh-CN" altLang="en-US" sz="2400" dirty="0">
                <a:solidFill>
                  <a:srgbClr val="000000"/>
                </a:solidFill>
                <a:latin typeface="Arial"/>
                <a:ea typeface="微软雅黑"/>
              </a:rPr>
              <a:t>类型赋值</a:t>
            </a:r>
            <a:endParaRPr lang="en-US" altLang="zh-CN" sz="2400" dirty="0">
              <a:solidFill>
                <a:srgbClr val="000000"/>
              </a:solidFill>
              <a:latin typeface="Arial"/>
              <a:ea typeface="微软雅黑"/>
            </a:endParaRPr>
          </a:p>
          <a:p>
            <a:r>
              <a:rPr lang="en-US" altLang="zh-CN" sz="2000" b="0" dirty="0">
                <a:solidFill>
                  <a:srgbClr val="AF00DB"/>
                </a:solidFill>
                <a:effectLst/>
                <a:latin typeface="Consolas" panose="020B0609020204030204" pitchFamily="49" charset="0"/>
              </a:rPr>
              <a:t>#include</a:t>
            </a:r>
            <a:r>
              <a:rPr lang="en-US" altLang="zh-CN" sz="2000" b="0" dirty="0">
                <a:solidFill>
                  <a:srgbClr val="0000FF"/>
                </a:solidFill>
                <a:effectLst/>
                <a:latin typeface="Consolas" panose="020B0609020204030204" pitchFamily="49" charset="0"/>
              </a:rPr>
              <a:t> </a:t>
            </a:r>
            <a:r>
              <a:rPr lang="en-US" altLang="zh-CN" sz="2000" b="0" dirty="0">
                <a:solidFill>
                  <a:srgbClr val="A31515"/>
                </a:solidFill>
                <a:effectLst/>
                <a:latin typeface="Consolas" panose="020B0609020204030204" pitchFamily="49" charset="0"/>
              </a:rPr>
              <a:t>&lt;iostream&gt;</a:t>
            </a:r>
            <a:endParaRPr lang="en-US" altLang="zh-CN" sz="2000" b="0" dirty="0">
              <a:solidFill>
                <a:srgbClr val="000000"/>
              </a:solidFill>
              <a:effectLst/>
              <a:latin typeface="Consolas" panose="020B0609020204030204" pitchFamily="49" charset="0"/>
            </a:endParaRPr>
          </a:p>
          <a:p>
            <a:r>
              <a:rPr lang="en-US" altLang="zh-CN" sz="2000" b="0" dirty="0">
                <a:solidFill>
                  <a:srgbClr val="AF00DB"/>
                </a:solidFill>
                <a:effectLst/>
                <a:latin typeface="Consolas" panose="020B0609020204030204" pitchFamily="49" charset="0"/>
              </a:rPr>
              <a:t>using</a:t>
            </a:r>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namespace</a:t>
            </a:r>
            <a:r>
              <a:rPr lang="en-US" altLang="zh-CN" sz="2000" b="0" dirty="0">
                <a:solidFill>
                  <a:srgbClr val="000000"/>
                </a:solidFill>
                <a:effectLst/>
                <a:latin typeface="Consolas" panose="020B0609020204030204" pitchFamily="49" charset="0"/>
              </a:rPr>
              <a:t> </a:t>
            </a:r>
            <a:r>
              <a:rPr lang="en-US" altLang="zh-CN" sz="2000" b="0" dirty="0">
                <a:solidFill>
                  <a:srgbClr val="267F99"/>
                </a:solidFill>
                <a:effectLst/>
                <a:latin typeface="Consolas" panose="020B0609020204030204" pitchFamily="49" charset="0"/>
              </a:rPr>
              <a:t>std</a:t>
            </a:r>
            <a:r>
              <a:rPr lang="en-US" altLang="zh-CN" sz="2000" b="0" dirty="0">
                <a:solidFill>
                  <a:srgbClr val="000000"/>
                </a:solidFill>
                <a:effectLst/>
                <a:latin typeface="Consolas" panose="020B0609020204030204" pitchFamily="49" charset="0"/>
              </a:rPr>
              <a:t>;</a:t>
            </a:r>
            <a:endParaRPr lang="en-US" altLang="zh-CN" sz="2000" b="0" dirty="0">
              <a:solidFill>
                <a:srgbClr val="0000FF"/>
              </a:solidFill>
              <a:effectLst/>
              <a:latin typeface="Consolas" panose="020B0609020204030204" pitchFamily="49" charset="0"/>
            </a:endParaRPr>
          </a:p>
          <a:p>
            <a:r>
              <a:rPr lang="en-US" altLang="zh-CN" sz="2000" b="0" dirty="0">
                <a:solidFill>
                  <a:srgbClr val="0000FF"/>
                </a:solidFill>
                <a:effectLst/>
                <a:latin typeface="Consolas" panose="020B0609020204030204" pitchFamily="49" charset="0"/>
              </a:rPr>
              <a:t>int</a:t>
            </a:r>
            <a:r>
              <a:rPr lang="en-US" altLang="zh-CN" sz="2000" b="0" dirty="0">
                <a:solidFill>
                  <a:srgbClr val="000000"/>
                </a:solidFill>
                <a:effectLst/>
                <a:latin typeface="Consolas" panose="020B0609020204030204" pitchFamily="49" charset="0"/>
              </a:rPr>
              <a:t> </a:t>
            </a:r>
            <a:r>
              <a:rPr lang="en-US" altLang="zh-CN" sz="2000" b="0" dirty="0">
                <a:solidFill>
                  <a:srgbClr val="795E26"/>
                </a:solidFill>
                <a:effectLst/>
                <a:latin typeface="Consolas" panose="020B0609020204030204" pitchFamily="49" charset="0"/>
              </a:rPr>
              <a:t>main</a:t>
            </a:r>
            <a:r>
              <a:rPr lang="en-US" altLang="zh-CN" sz="2000" b="0" dirty="0">
                <a:solidFill>
                  <a:srgbClr val="000000"/>
                </a:solidFill>
                <a:effectLst/>
                <a:latin typeface="Consolas" panose="020B0609020204030204" pitchFamily="49" charset="0"/>
              </a:rPr>
              <a:t>() {</a:t>
            </a:r>
          </a:p>
          <a:p>
            <a:r>
              <a:rPr lang="en-US" altLang="zh-CN" sz="2000" b="0" dirty="0">
                <a:solidFill>
                  <a:srgbClr val="000000"/>
                </a:solidFill>
                <a:effectLst/>
                <a:latin typeface="Consolas" panose="020B0609020204030204" pitchFamily="49" charset="0"/>
              </a:rPr>
              <a:t>    </a:t>
            </a:r>
            <a:r>
              <a:rPr lang="en-US" altLang="zh-CN" sz="2000" b="0" dirty="0">
                <a:solidFill>
                  <a:srgbClr val="0000FF"/>
                </a:solidFill>
                <a:effectLst/>
                <a:latin typeface="Consolas" panose="020B0609020204030204" pitchFamily="49" charset="0"/>
              </a:rPr>
              <a:t>unsigned int</a:t>
            </a:r>
            <a:r>
              <a:rPr lang="en-US" altLang="zh-CN" sz="2000" b="0" dirty="0">
                <a:solidFill>
                  <a:srgbClr val="000000"/>
                </a:solidFill>
                <a:effectLst/>
                <a:latin typeface="Consolas" panose="020B0609020204030204" pitchFamily="49" charset="0"/>
              </a:rPr>
              <a:t> k;</a:t>
            </a:r>
          </a:p>
          <a:p>
            <a:r>
              <a:rPr lang="en-US" altLang="zh-CN" sz="2000" b="0" dirty="0">
                <a:solidFill>
                  <a:srgbClr val="000000"/>
                </a:solidFill>
                <a:effectLst/>
                <a:latin typeface="Consolas" panose="020B0609020204030204" pitchFamily="49" charset="0"/>
              </a:rPr>
              <a:t>    k = </a:t>
            </a:r>
            <a:r>
              <a:rPr lang="en-US" altLang="zh-CN" sz="2000" dirty="0">
                <a:solidFill>
                  <a:srgbClr val="098658"/>
                </a:solidFill>
                <a:latin typeface="Consolas" panose="020B0609020204030204" pitchFamily="49" charset="0"/>
              </a:rPr>
              <a:t>4</a:t>
            </a:r>
            <a:r>
              <a:rPr lang="en-US" altLang="zh-CN" sz="2000" b="0" dirty="0">
                <a:solidFill>
                  <a:srgbClr val="098658"/>
                </a:solidFill>
                <a:effectLst/>
                <a:latin typeface="Consolas" panose="020B0609020204030204" pitchFamily="49" charset="0"/>
              </a:rPr>
              <a:t>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b="0" dirty="0">
                <a:solidFill>
                  <a:srgbClr val="008000"/>
                </a:solidFill>
                <a:effectLst/>
                <a:latin typeface="Consolas" panose="020B0609020204030204" pitchFamily="49" charset="0"/>
              </a:rPr>
              <a:t>合理范围</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4000000000</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k = </a:t>
            </a:r>
            <a:r>
              <a:rPr lang="en-US" altLang="zh-CN" sz="2000" dirty="0">
                <a:solidFill>
                  <a:srgbClr val="098658"/>
                </a:solidFill>
                <a:latin typeface="Consolas" panose="020B0609020204030204" pitchFamily="49" charset="0"/>
              </a:rPr>
              <a:t>5</a:t>
            </a:r>
            <a:r>
              <a:rPr lang="en-US" altLang="zh-CN" sz="2000" b="0" dirty="0">
                <a:solidFill>
                  <a:srgbClr val="098658"/>
                </a:solidFill>
                <a:effectLst/>
                <a:latin typeface="Consolas" panose="020B0609020204030204" pitchFamily="49" charset="0"/>
              </a:rPr>
              <a:t>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b="0" dirty="0">
                <a:solidFill>
                  <a:srgbClr val="008000"/>
                </a:solidFill>
                <a:effectLst/>
                <a:latin typeface="Consolas" panose="020B0609020204030204" pitchFamily="49" charset="0"/>
              </a:rPr>
              <a:t>超上限</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705032704</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k = </a:t>
            </a:r>
            <a:r>
              <a:rPr lang="en-US" altLang="zh-CN" sz="2000" dirty="0">
                <a:solidFill>
                  <a:srgbClr val="098658"/>
                </a:solidFill>
                <a:latin typeface="Consolas" panose="020B0609020204030204" pitchFamily="49" charset="0"/>
              </a:rPr>
              <a:t>-2</a:t>
            </a:r>
            <a:r>
              <a:rPr lang="en-US" altLang="zh-CN" sz="2000" b="0" dirty="0">
                <a:solidFill>
                  <a:srgbClr val="098658"/>
                </a:solidFill>
                <a:effectLst/>
                <a:latin typeface="Consolas" panose="020B0609020204030204" pitchFamily="49" charset="0"/>
              </a:rPr>
              <a:t>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b="0" dirty="0">
                <a:solidFill>
                  <a:srgbClr val="008000"/>
                </a:solidFill>
                <a:effectLst/>
                <a:latin typeface="Consolas" panose="020B0609020204030204" pitchFamily="49" charset="0"/>
              </a:rPr>
              <a:t>负数但未超</a:t>
            </a:r>
            <a:r>
              <a:rPr lang="en-US" altLang="zh-CN" sz="2000" b="0" dirty="0">
                <a:solidFill>
                  <a:srgbClr val="008000"/>
                </a:solidFill>
                <a:effectLst/>
                <a:latin typeface="Consolas" panose="020B0609020204030204" pitchFamily="49" charset="0"/>
              </a:rPr>
              <a:t>int</a:t>
            </a:r>
            <a:r>
              <a:rPr lang="zh-CN" altLang="en-US" sz="2000" b="0" dirty="0">
                <a:solidFill>
                  <a:srgbClr val="008000"/>
                </a:solidFill>
                <a:effectLst/>
                <a:latin typeface="Consolas" panose="020B0609020204030204" pitchFamily="49" charset="0"/>
              </a:rPr>
              <a:t>下限</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2294967296</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k = -</a:t>
            </a:r>
            <a:r>
              <a:rPr lang="en-US" altLang="zh-CN" sz="2000" dirty="0">
                <a:solidFill>
                  <a:srgbClr val="098658"/>
                </a:solidFill>
                <a:latin typeface="Consolas" panose="020B0609020204030204" pitchFamily="49" charset="0"/>
              </a:rPr>
              <a:t>4</a:t>
            </a:r>
            <a:r>
              <a:rPr lang="en-US" altLang="zh-CN" sz="2000" b="0" dirty="0">
                <a:solidFill>
                  <a:srgbClr val="098658"/>
                </a:solidFill>
                <a:effectLst/>
                <a:latin typeface="Consolas" panose="020B0609020204030204" pitchFamily="49" charset="0"/>
              </a:rPr>
              <a:t>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dirty="0">
                <a:solidFill>
                  <a:srgbClr val="008000"/>
                </a:solidFill>
                <a:latin typeface="Consolas" panose="020B0609020204030204" pitchFamily="49" charset="0"/>
              </a:rPr>
              <a:t>负数且未超过</a:t>
            </a:r>
            <a:r>
              <a:rPr lang="en-US" altLang="zh-CN" sz="2000" dirty="0" err="1">
                <a:solidFill>
                  <a:srgbClr val="008000"/>
                </a:solidFill>
                <a:latin typeface="Consolas" panose="020B0609020204030204" pitchFamily="49" charset="0"/>
              </a:rPr>
              <a:t>u_int</a:t>
            </a:r>
            <a:r>
              <a:rPr lang="zh-CN" altLang="en-US" sz="2000" dirty="0">
                <a:solidFill>
                  <a:srgbClr val="008000"/>
                </a:solidFill>
                <a:latin typeface="Consolas" panose="020B0609020204030204" pitchFamily="49" charset="0"/>
              </a:rPr>
              <a:t>上限加负号的下限</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294967296</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k = -</a:t>
            </a:r>
            <a:r>
              <a:rPr lang="en-US" altLang="zh-CN" sz="2000" dirty="0">
                <a:solidFill>
                  <a:srgbClr val="098658"/>
                </a:solidFill>
                <a:latin typeface="Consolas" panose="020B0609020204030204" pitchFamily="49" charset="0"/>
              </a:rPr>
              <a:t>5</a:t>
            </a:r>
            <a:r>
              <a:rPr lang="en-US" altLang="zh-CN" sz="2000" b="0" dirty="0">
                <a:solidFill>
                  <a:srgbClr val="098658"/>
                </a:solidFill>
                <a:effectLst/>
                <a:latin typeface="Consolas" panose="020B0609020204030204" pitchFamily="49" charset="0"/>
              </a:rPr>
              <a:t>000000000</a:t>
            </a:r>
            <a:r>
              <a:rPr lang="en-US" altLang="zh-CN" sz="2000" b="0" dirty="0">
                <a:solidFill>
                  <a:srgbClr val="000000"/>
                </a:solidFill>
                <a:effectLst/>
                <a:latin typeface="Consolas" panose="020B0609020204030204" pitchFamily="49" charset="0"/>
              </a:rPr>
              <a:t>;</a:t>
            </a:r>
            <a:r>
              <a:rPr lang="en-US" altLang="zh-CN" sz="2000" b="0" dirty="0">
                <a:solidFill>
                  <a:srgbClr val="008000"/>
                </a:solidFill>
                <a:effectLst/>
                <a:latin typeface="Consolas" panose="020B0609020204030204" pitchFamily="49" charset="0"/>
              </a:rPr>
              <a:t> // </a:t>
            </a:r>
            <a:r>
              <a:rPr lang="zh-CN" altLang="en-US" sz="2000" dirty="0">
                <a:solidFill>
                  <a:srgbClr val="008000"/>
                </a:solidFill>
                <a:latin typeface="Consolas" panose="020B0609020204030204" pitchFamily="49" charset="0"/>
              </a:rPr>
              <a:t>负数且超过</a:t>
            </a:r>
            <a:r>
              <a:rPr lang="en-US" altLang="zh-CN" sz="2000" dirty="0" err="1">
                <a:solidFill>
                  <a:srgbClr val="008000"/>
                </a:solidFill>
                <a:latin typeface="Consolas" panose="020B0609020204030204" pitchFamily="49" charset="0"/>
              </a:rPr>
              <a:t>u_int</a:t>
            </a:r>
            <a:r>
              <a:rPr lang="zh-CN" altLang="en-US" sz="2000" dirty="0">
                <a:solidFill>
                  <a:srgbClr val="008000"/>
                </a:solidFill>
                <a:latin typeface="Consolas" panose="020B0609020204030204" pitchFamily="49" charset="0"/>
              </a:rPr>
              <a:t>上限加负号的下限</a:t>
            </a:r>
            <a:r>
              <a:rPr lang="zh-CN" altLang="en-US" sz="2000" dirty="0">
                <a:solidFill>
                  <a:srgbClr val="FF0000"/>
                </a:solidFill>
                <a:effectLst/>
                <a:latin typeface="Consolas" panose="020B0609020204030204" pitchFamily="49" charset="0"/>
              </a:rPr>
              <a:t>（输出：</a:t>
            </a:r>
            <a:r>
              <a:rPr lang="en-US" altLang="zh-CN" sz="2000" dirty="0">
                <a:solidFill>
                  <a:srgbClr val="FF0000"/>
                </a:solidFill>
                <a:latin typeface="Arial"/>
                <a:ea typeface="微软雅黑"/>
              </a:rPr>
              <a:t>3589934592</a:t>
            </a:r>
            <a:r>
              <a:rPr lang="zh-CN" altLang="en-US" sz="2000" dirty="0">
                <a:solidFill>
                  <a:srgbClr val="FF0000"/>
                </a:solidFill>
                <a:effectLst/>
                <a:latin typeface="Consolas" panose="020B0609020204030204" pitchFamily="49" charset="0"/>
              </a:rPr>
              <a:t>）</a:t>
            </a:r>
          </a:p>
          <a:p>
            <a:r>
              <a:rPr lang="zh-CN" altLang="en-US" sz="2000" b="0" dirty="0">
                <a:solidFill>
                  <a:srgbClr val="000000"/>
                </a:solidFill>
                <a:effectLst/>
                <a:latin typeface="Consolas" panose="020B0609020204030204" pitchFamily="49" charset="0"/>
              </a:rPr>
              <a:t>    </a:t>
            </a:r>
            <a:r>
              <a:rPr lang="en-US" altLang="zh-CN" sz="2000" b="0" dirty="0" err="1">
                <a:solidFill>
                  <a:srgbClr val="000000"/>
                </a:solidFill>
                <a:effectLst/>
                <a:latin typeface="Consolas" panose="020B0609020204030204" pitchFamily="49" charset="0"/>
              </a:rPr>
              <a:t>cout</a:t>
            </a:r>
            <a:r>
              <a:rPr lang="en-US" altLang="zh-CN" sz="2000" b="0" dirty="0">
                <a:solidFill>
                  <a:srgbClr val="000000"/>
                </a:solidFill>
                <a:effectLst/>
                <a:latin typeface="Consolas" panose="020B0609020204030204" pitchFamily="49" charset="0"/>
              </a:rPr>
              <a:t> &lt;&lt; k &lt;&lt; </a:t>
            </a:r>
            <a:r>
              <a:rPr lang="en-US" altLang="zh-CN" sz="2000" b="0" dirty="0" err="1">
                <a:solidFill>
                  <a:srgbClr val="000000"/>
                </a:solidFill>
                <a:effectLst/>
                <a:latin typeface="Consolas" panose="020B0609020204030204" pitchFamily="49" charset="0"/>
              </a:rPr>
              <a:t>endl</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    </a:t>
            </a:r>
            <a:r>
              <a:rPr lang="en-US" altLang="zh-CN" sz="2000" b="0" dirty="0">
                <a:solidFill>
                  <a:srgbClr val="AF00DB"/>
                </a:solidFill>
                <a:effectLst/>
                <a:latin typeface="Consolas" panose="020B0609020204030204" pitchFamily="49" charset="0"/>
              </a:rPr>
              <a:t>return</a:t>
            </a:r>
            <a:r>
              <a:rPr lang="en-US" altLang="zh-CN" sz="2000" b="0" dirty="0">
                <a:solidFill>
                  <a:srgbClr val="000000"/>
                </a:solidFill>
                <a:effectLst/>
                <a:latin typeface="Consolas" panose="020B0609020204030204" pitchFamily="49" charset="0"/>
              </a:rPr>
              <a:t> </a:t>
            </a:r>
            <a:r>
              <a:rPr lang="en-US" altLang="zh-CN" sz="2000" b="0" dirty="0">
                <a:solidFill>
                  <a:srgbClr val="098658"/>
                </a:solidFill>
                <a:effectLst/>
                <a:latin typeface="Consolas" panose="020B0609020204030204" pitchFamily="49" charset="0"/>
              </a:rPr>
              <a:t>0</a:t>
            </a:r>
            <a:r>
              <a:rPr lang="en-US" altLang="zh-CN" sz="2000" b="0" dirty="0">
                <a:solidFill>
                  <a:srgbClr val="000000"/>
                </a:solidFill>
                <a:effectLst/>
                <a:latin typeface="Consolas" panose="020B0609020204030204" pitchFamily="49" charset="0"/>
              </a:rPr>
              <a:t>;</a:t>
            </a:r>
          </a:p>
          <a:p>
            <a:r>
              <a:rPr lang="en-US" altLang="zh-CN" sz="2000" b="0" dirty="0">
                <a:solidFill>
                  <a:srgbClr val="000000"/>
                </a:solidFill>
                <a:effectLst/>
                <a:latin typeface="Consolas" panose="020B0609020204030204" pitchFamily="49" charset="0"/>
              </a:rPr>
              <a:t>}</a:t>
            </a:r>
            <a:endParaRPr lang="en-US" altLang="zh-CN" sz="2000" dirty="0">
              <a:solidFill>
                <a:srgbClr val="000000"/>
              </a:solidFill>
              <a:latin typeface="Arial"/>
              <a:ea typeface="微软雅黑"/>
            </a:endParaRPr>
          </a:p>
        </p:txBody>
      </p:sp>
    </p:spTree>
    <p:extLst>
      <p:ext uri="{BB962C8B-B14F-4D97-AF65-F5344CB8AC3E}">
        <p14:creationId xmlns:p14="http://schemas.microsoft.com/office/powerpoint/2010/main" val="594923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108543"/>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Arial"/>
                <a:ea typeface="微软雅黑"/>
              </a:rPr>
              <a:t>示例</a:t>
            </a:r>
            <a:r>
              <a:rPr lang="en-US" altLang="zh-CN" sz="2400" dirty="0">
                <a:solidFill>
                  <a:srgbClr val="000000"/>
                </a:solidFill>
                <a:latin typeface="Arial"/>
                <a:ea typeface="微软雅黑"/>
              </a:rPr>
              <a:t>2-2</a:t>
            </a:r>
            <a:r>
              <a:rPr lang="zh-CN" altLang="en-US" sz="2400" dirty="0">
                <a:solidFill>
                  <a:srgbClr val="000000"/>
                </a:solidFill>
                <a:latin typeface="Arial"/>
                <a:ea typeface="微软雅黑"/>
              </a:rPr>
              <a:t>：</a:t>
            </a:r>
            <a:r>
              <a:rPr lang="en-US" altLang="zh-CN" sz="2400" dirty="0">
                <a:solidFill>
                  <a:srgbClr val="000000"/>
                </a:solidFill>
                <a:latin typeface="Arial"/>
                <a:ea typeface="微软雅黑"/>
              </a:rPr>
              <a:t>unsigned int</a:t>
            </a:r>
            <a:r>
              <a:rPr lang="zh-CN" altLang="en-US" sz="2400" dirty="0">
                <a:solidFill>
                  <a:srgbClr val="000000"/>
                </a:solidFill>
                <a:latin typeface="Arial"/>
                <a:ea typeface="微软雅黑"/>
              </a:rPr>
              <a:t>类型输入</a:t>
            </a:r>
            <a:endParaRPr lang="en-US" altLang="zh-CN" sz="2400" dirty="0">
              <a:solidFill>
                <a:srgbClr val="000000"/>
              </a:solidFill>
              <a:latin typeface="Arial"/>
              <a:ea typeface="微软雅黑"/>
            </a:endParaRPr>
          </a:p>
          <a:p>
            <a:r>
              <a:rPr lang="en-US" altLang="zh-CN" sz="1600" b="0" dirty="0">
                <a:solidFill>
                  <a:srgbClr val="AF00DB"/>
                </a:solidFill>
                <a:effectLst/>
                <a:latin typeface="Consolas" panose="020B0609020204030204" pitchFamily="49" charset="0"/>
              </a:rPr>
              <a:t>#include</a:t>
            </a:r>
            <a:r>
              <a:rPr lang="en-US" altLang="zh-CN" sz="1600" b="0" dirty="0">
                <a:solidFill>
                  <a:srgbClr val="0000FF"/>
                </a:solidFill>
                <a:effectLst/>
                <a:latin typeface="Consolas" panose="020B0609020204030204" pitchFamily="49" charset="0"/>
              </a:rPr>
              <a:t> </a:t>
            </a:r>
            <a:r>
              <a:rPr lang="en-US" altLang="zh-CN" sz="1600" b="0" dirty="0">
                <a:solidFill>
                  <a:srgbClr val="A31515"/>
                </a:solidFill>
                <a:effectLst/>
                <a:latin typeface="Consolas" panose="020B0609020204030204" pitchFamily="49" charset="0"/>
              </a:rPr>
              <a:t>&lt;iostream&gt;</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using</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namespace</a:t>
            </a:r>
            <a:r>
              <a:rPr lang="en-US" altLang="zh-CN" sz="1600" b="0" dirty="0">
                <a:solidFill>
                  <a:srgbClr val="000000"/>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std</a:t>
            </a:r>
            <a:r>
              <a:rPr lang="en-US" altLang="zh-CN" sz="1600" b="0" dirty="0">
                <a:solidFill>
                  <a:srgbClr val="000000"/>
                </a:solidFill>
                <a:effectLst/>
                <a:latin typeface="Consolas" panose="020B0609020204030204" pitchFamily="49" charset="0"/>
              </a:rPr>
              <a:t>;</a:t>
            </a:r>
            <a:br>
              <a:rPr lang="en-US" altLang="zh-CN" sz="1600" b="0" dirty="0">
                <a:solidFill>
                  <a:srgbClr val="000000"/>
                </a:solidFill>
                <a:effectLst/>
                <a:latin typeface="Consolas" panose="020B0609020204030204" pitchFamily="49" charset="0"/>
              </a:rPr>
            </a:b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main</a:t>
            </a:r>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unsigned int</a:t>
            </a:r>
            <a:r>
              <a:rPr lang="en-US" altLang="zh-CN" sz="1600" b="0" dirty="0">
                <a:solidFill>
                  <a:srgbClr val="000000"/>
                </a:solidFill>
                <a:effectLst/>
                <a:latin typeface="Consolas" panose="020B0609020204030204" pitchFamily="49" charset="0"/>
              </a:rPr>
              <a:t> k;</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cin</a:t>
            </a:r>
            <a:r>
              <a:rPr lang="en-US" altLang="zh-CN" sz="1600" b="0" dirty="0">
                <a:solidFill>
                  <a:srgbClr val="000000"/>
                </a:solidFill>
                <a:effectLst/>
                <a:latin typeface="Consolas" panose="020B0609020204030204" pitchFamily="49" charset="0"/>
              </a:rPr>
              <a:t> &gt;&gt; k;</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cout</a:t>
            </a:r>
            <a:r>
              <a:rPr lang="en-US" altLang="zh-CN" sz="1600" b="0" dirty="0">
                <a:solidFill>
                  <a:srgbClr val="000000"/>
                </a:solidFill>
                <a:effectLst/>
                <a:latin typeface="Consolas" panose="020B0609020204030204" pitchFamily="49" charset="0"/>
              </a:rPr>
              <a:t> &lt;&lt; </a:t>
            </a:r>
            <a:r>
              <a:rPr lang="en-US" altLang="zh-CN" sz="1600" b="0" dirty="0">
                <a:solidFill>
                  <a:srgbClr val="A31515"/>
                </a:solidFill>
                <a:effectLst/>
                <a:latin typeface="Consolas" panose="020B0609020204030204" pitchFamily="49" charset="0"/>
              </a:rPr>
              <a:t>"k="</a:t>
            </a:r>
            <a:r>
              <a:rPr lang="en-US" altLang="zh-CN" sz="1600" b="0" dirty="0">
                <a:solidFill>
                  <a:srgbClr val="000000"/>
                </a:solidFill>
                <a:effectLst/>
                <a:latin typeface="Consolas" panose="020B0609020204030204" pitchFamily="49" charset="0"/>
              </a:rPr>
              <a:t> &lt;&lt; k &lt;&lt; </a:t>
            </a:r>
            <a:r>
              <a:rPr lang="en-US" altLang="zh-CN" sz="1600" b="0" dirty="0" err="1">
                <a:solidFill>
                  <a:srgbClr val="000000"/>
                </a:solidFill>
                <a:effectLst/>
                <a:latin typeface="Consolas" panose="020B0609020204030204" pitchFamily="49" charset="0"/>
              </a:rPr>
              <a:t>endl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cout</a:t>
            </a:r>
            <a:r>
              <a:rPr lang="en-US" altLang="zh-CN" sz="1600" b="0" dirty="0">
                <a:solidFill>
                  <a:srgbClr val="000000"/>
                </a:solidFill>
                <a:effectLst/>
                <a:latin typeface="Consolas" panose="020B0609020204030204" pitchFamily="49" charset="0"/>
              </a:rPr>
              <a:t> &lt;&lt; </a:t>
            </a:r>
            <a:r>
              <a:rPr lang="en-US" altLang="zh-CN" sz="1600" b="0" dirty="0">
                <a:solidFill>
                  <a:srgbClr val="A31515"/>
                </a:solidFill>
                <a:effectLst/>
                <a:latin typeface="Consolas" panose="020B0609020204030204" pitchFamily="49" charset="0"/>
              </a:rPr>
              <a:t>"</a:t>
            </a:r>
            <a:r>
              <a:rPr lang="en-US" altLang="zh-CN" sz="1600" b="0" dirty="0" err="1">
                <a:solidFill>
                  <a:srgbClr val="A31515"/>
                </a:solidFill>
                <a:effectLst/>
                <a:latin typeface="Consolas" panose="020B0609020204030204" pitchFamily="49" charset="0"/>
              </a:rPr>
              <a:t>cin.good</a:t>
            </a:r>
            <a:r>
              <a:rPr lang="en-US" altLang="zh-CN" sz="1600" b="0" dirty="0">
                <a:solidFill>
                  <a:srgbClr val="A31515"/>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 &lt;&lt; </a:t>
            </a:r>
            <a:r>
              <a:rPr lang="en-US" altLang="zh-CN" sz="1600" b="0" dirty="0" err="1">
                <a:solidFill>
                  <a:srgbClr val="001080"/>
                </a:solidFill>
                <a:effectLst/>
                <a:latin typeface="Consolas" panose="020B0609020204030204" pitchFamily="49" charset="0"/>
              </a:rPr>
              <a:t>cin</a:t>
            </a:r>
            <a:r>
              <a:rPr lang="en-US" altLang="zh-CN" sz="1600" b="0" dirty="0" err="1">
                <a:solidFill>
                  <a:srgbClr val="000000"/>
                </a:solidFill>
                <a:effectLst/>
                <a:latin typeface="Consolas" panose="020B0609020204030204" pitchFamily="49" charset="0"/>
              </a:rPr>
              <a:t>.</a:t>
            </a:r>
            <a:r>
              <a:rPr lang="en-US" altLang="zh-CN" sz="1600" b="0" dirty="0" err="1">
                <a:solidFill>
                  <a:srgbClr val="795E26"/>
                </a:solidFill>
                <a:effectLst/>
                <a:latin typeface="Consolas" panose="020B0609020204030204" pitchFamily="49" charset="0"/>
              </a:rPr>
              <a:t>good</a:t>
            </a:r>
            <a:r>
              <a:rPr lang="en-US" altLang="zh-CN" sz="1600" b="0" dirty="0">
                <a:solidFill>
                  <a:srgbClr val="000000"/>
                </a:solidFill>
                <a:effectLst/>
                <a:latin typeface="Consolas" panose="020B0609020204030204" pitchFamily="49" charset="0"/>
              </a:rPr>
              <a:t>() &lt;&lt; </a:t>
            </a:r>
            <a:r>
              <a:rPr lang="en-US" altLang="zh-CN" sz="1600" b="0" dirty="0" err="1">
                <a:solidFill>
                  <a:srgbClr val="000000"/>
                </a:solidFill>
                <a:effectLst/>
                <a:latin typeface="Consolas" panose="020B0609020204030204" pitchFamily="49" charset="0"/>
              </a:rPr>
              <a:t>endl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cout</a:t>
            </a:r>
            <a:r>
              <a:rPr lang="en-US" altLang="zh-CN" sz="1600" b="0" dirty="0">
                <a:solidFill>
                  <a:srgbClr val="000000"/>
                </a:solidFill>
                <a:effectLst/>
                <a:latin typeface="Consolas" panose="020B0609020204030204" pitchFamily="49" charset="0"/>
              </a:rPr>
              <a:t> &lt;&lt; </a:t>
            </a:r>
            <a:r>
              <a:rPr lang="en-US" altLang="zh-CN" sz="1600" b="0" dirty="0">
                <a:solidFill>
                  <a:srgbClr val="A31515"/>
                </a:solidFill>
                <a:effectLst/>
                <a:latin typeface="Consolas" panose="020B0609020204030204" pitchFamily="49" charset="0"/>
              </a:rPr>
              <a:t>"</a:t>
            </a:r>
            <a:r>
              <a:rPr lang="en-US" altLang="zh-CN" sz="1600" b="0" dirty="0" err="1">
                <a:solidFill>
                  <a:srgbClr val="A31515"/>
                </a:solidFill>
                <a:effectLst/>
                <a:latin typeface="Consolas" panose="020B0609020204030204" pitchFamily="49" charset="0"/>
              </a:rPr>
              <a:t>cin.fail</a:t>
            </a:r>
            <a:r>
              <a:rPr lang="en-US" altLang="zh-CN" sz="1600" b="0" dirty="0">
                <a:solidFill>
                  <a:srgbClr val="A31515"/>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 &lt;&lt; </a:t>
            </a:r>
            <a:r>
              <a:rPr lang="en-US" altLang="zh-CN" sz="1600" b="0" dirty="0" err="1">
                <a:solidFill>
                  <a:srgbClr val="001080"/>
                </a:solidFill>
                <a:effectLst/>
                <a:latin typeface="Consolas" panose="020B0609020204030204" pitchFamily="49" charset="0"/>
              </a:rPr>
              <a:t>cin</a:t>
            </a:r>
            <a:r>
              <a:rPr lang="en-US" altLang="zh-CN" sz="1600" b="0" dirty="0" err="1">
                <a:solidFill>
                  <a:srgbClr val="000000"/>
                </a:solidFill>
                <a:effectLst/>
                <a:latin typeface="Consolas" panose="020B0609020204030204" pitchFamily="49" charset="0"/>
              </a:rPr>
              <a:t>.</a:t>
            </a:r>
            <a:r>
              <a:rPr lang="en-US" altLang="zh-CN" sz="1600" b="0" dirty="0" err="1">
                <a:solidFill>
                  <a:srgbClr val="795E26"/>
                </a:solidFill>
                <a:effectLst/>
                <a:latin typeface="Consolas" panose="020B0609020204030204" pitchFamily="49" charset="0"/>
              </a:rPr>
              <a:t>fail</a:t>
            </a:r>
            <a:r>
              <a:rPr lang="en-US" altLang="zh-CN" sz="1600" b="0" dirty="0">
                <a:solidFill>
                  <a:srgbClr val="000000"/>
                </a:solidFill>
                <a:effectLst/>
                <a:latin typeface="Consolas" panose="020B0609020204030204" pitchFamily="49" charset="0"/>
              </a:rPr>
              <a:t>() &lt;&lt; </a:t>
            </a:r>
            <a:r>
              <a:rPr lang="en-US" altLang="zh-CN" sz="1600" b="0" dirty="0" err="1">
                <a:solidFill>
                  <a:srgbClr val="000000"/>
                </a:solidFill>
                <a:effectLst/>
                <a:latin typeface="Consolas" panose="020B0609020204030204" pitchFamily="49" charset="0"/>
              </a:rPr>
              <a:t>endl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a:t>
            </a:r>
          </a:p>
        </p:txBody>
      </p:sp>
      <p:graphicFrame>
        <p:nvGraphicFramePr>
          <p:cNvPr id="3" name="表格 2">
            <a:extLst>
              <a:ext uri="{FF2B5EF4-FFF2-40B4-BE49-F238E27FC236}">
                <a16:creationId xmlns:a16="http://schemas.microsoft.com/office/drawing/2014/main" id="{F89051A9-4EE7-DFCA-143F-EE5118ADDF41}"/>
              </a:ext>
            </a:extLst>
          </p:cNvPr>
          <p:cNvGraphicFramePr>
            <a:graphicFrameLocks noGrp="1"/>
          </p:cNvGraphicFramePr>
          <p:nvPr>
            <p:extLst>
              <p:ext uri="{D42A27DB-BD31-4B8C-83A1-F6EECF244321}">
                <p14:modId xmlns:p14="http://schemas.microsoft.com/office/powerpoint/2010/main" val="2391564094"/>
              </p:ext>
            </p:extLst>
          </p:nvPr>
        </p:nvGraphicFramePr>
        <p:xfrm>
          <a:off x="669924" y="4388029"/>
          <a:ext cx="10850563" cy="2225040"/>
        </p:xfrm>
        <a:graphic>
          <a:graphicData uri="http://schemas.openxmlformats.org/drawingml/2006/table">
            <a:tbl>
              <a:tblPr firstRow="1" bandRow="1">
                <a:tableStyleId>{2A488322-F2BA-4B5B-9748-0D474271808F}</a:tableStyleId>
              </a:tblPr>
              <a:tblGrid>
                <a:gridCol w="4067539">
                  <a:extLst>
                    <a:ext uri="{9D8B030D-6E8A-4147-A177-3AD203B41FA5}">
                      <a16:colId xmlns:a16="http://schemas.microsoft.com/office/drawing/2014/main" val="2233005075"/>
                    </a:ext>
                  </a:extLst>
                </a:gridCol>
                <a:gridCol w="2037806">
                  <a:extLst>
                    <a:ext uri="{9D8B030D-6E8A-4147-A177-3AD203B41FA5}">
                      <a16:colId xmlns:a16="http://schemas.microsoft.com/office/drawing/2014/main" val="1120218062"/>
                    </a:ext>
                  </a:extLst>
                </a:gridCol>
                <a:gridCol w="1854381">
                  <a:extLst>
                    <a:ext uri="{9D8B030D-6E8A-4147-A177-3AD203B41FA5}">
                      <a16:colId xmlns:a16="http://schemas.microsoft.com/office/drawing/2014/main" val="1862902385"/>
                    </a:ext>
                  </a:extLst>
                </a:gridCol>
                <a:gridCol w="1634813">
                  <a:extLst>
                    <a:ext uri="{9D8B030D-6E8A-4147-A177-3AD203B41FA5}">
                      <a16:colId xmlns:a16="http://schemas.microsoft.com/office/drawing/2014/main" val="3407346310"/>
                    </a:ext>
                  </a:extLst>
                </a:gridCol>
                <a:gridCol w="1256024">
                  <a:extLst>
                    <a:ext uri="{9D8B030D-6E8A-4147-A177-3AD203B41FA5}">
                      <a16:colId xmlns:a16="http://schemas.microsoft.com/office/drawing/2014/main" val="694086756"/>
                    </a:ext>
                  </a:extLst>
                </a:gridCol>
              </a:tblGrid>
              <a:tr h="370840">
                <a:tc>
                  <a:txBody>
                    <a:bodyPr/>
                    <a:lstStyle/>
                    <a:p>
                      <a:pPr algn="ctr"/>
                      <a:r>
                        <a:rPr lang="zh-CN" altLang="en-US" sz="1800" b="1" dirty="0">
                          <a:solidFill>
                            <a:schemeClr val="bg1"/>
                          </a:solidFill>
                          <a:latin typeface="等线" panose="02010600030101010101" pitchFamily="2" charset="-122"/>
                          <a:ea typeface="等线" panose="02010600030101010101" pitchFamily="2" charset="-122"/>
                        </a:rPr>
                        <a:t>情况</a:t>
                      </a:r>
                    </a:p>
                  </a:txBody>
                  <a:tcPr/>
                </a:tc>
                <a:tc>
                  <a:txBody>
                    <a:bodyPr/>
                    <a:lstStyle/>
                    <a:p>
                      <a:pPr algn="ctr"/>
                      <a:r>
                        <a:rPr lang="zh-CN" altLang="en-US" sz="1800" b="1" dirty="0">
                          <a:solidFill>
                            <a:schemeClr val="bg1"/>
                          </a:solidFill>
                          <a:latin typeface="等线" panose="02010600030101010101" pitchFamily="2" charset="-122"/>
                          <a:ea typeface="等线" panose="02010600030101010101" pitchFamily="2" charset="-122"/>
                        </a:rPr>
                        <a:t>输入</a:t>
                      </a:r>
                    </a:p>
                  </a:txBody>
                  <a:tcPr/>
                </a:tc>
                <a:tc>
                  <a:txBody>
                    <a:bodyPr/>
                    <a:lstStyle/>
                    <a:p>
                      <a:pPr algn="ctr"/>
                      <a:r>
                        <a:rPr lang="en-US" altLang="zh-CN" sz="1800" b="1" dirty="0">
                          <a:solidFill>
                            <a:schemeClr val="bg1"/>
                          </a:solidFill>
                          <a:latin typeface="等线" panose="02010600030101010101" pitchFamily="2" charset="-122"/>
                          <a:ea typeface="等线" panose="02010600030101010101" pitchFamily="2" charset="-122"/>
                        </a:rPr>
                        <a:t>k</a:t>
                      </a:r>
                      <a:endParaRPr lang="zh-CN" altLang="en-US" sz="1800" b="1" dirty="0">
                        <a:solidFill>
                          <a:schemeClr val="bg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err="1">
                          <a:solidFill>
                            <a:schemeClr val="bg1"/>
                          </a:solidFill>
                          <a:latin typeface="等线" panose="02010600030101010101" pitchFamily="2" charset="-122"/>
                          <a:ea typeface="等线" panose="02010600030101010101" pitchFamily="2" charset="-122"/>
                        </a:rPr>
                        <a:t>cin.good</a:t>
                      </a:r>
                      <a:r>
                        <a:rPr lang="en-US" altLang="zh-CN" sz="1800" b="1" dirty="0">
                          <a:solidFill>
                            <a:schemeClr val="bg1"/>
                          </a:solidFill>
                          <a:latin typeface="等线" panose="02010600030101010101" pitchFamily="2" charset="-122"/>
                          <a:ea typeface="等线" panose="02010600030101010101" pitchFamily="2" charset="-122"/>
                        </a:rPr>
                        <a:t>()</a:t>
                      </a:r>
                      <a:endParaRPr lang="zh-CN" altLang="en-US" sz="1800" b="1" dirty="0">
                        <a:solidFill>
                          <a:schemeClr val="bg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err="1">
                          <a:solidFill>
                            <a:schemeClr val="bg1"/>
                          </a:solidFill>
                          <a:latin typeface="等线" panose="02010600030101010101" pitchFamily="2" charset="-122"/>
                          <a:ea typeface="等线" panose="02010600030101010101" pitchFamily="2" charset="-122"/>
                        </a:rPr>
                        <a:t>cin.fail</a:t>
                      </a:r>
                      <a:r>
                        <a:rPr lang="en-US" altLang="zh-CN" sz="1800" b="1" dirty="0">
                          <a:solidFill>
                            <a:schemeClr val="bg1"/>
                          </a:solidFill>
                          <a:latin typeface="等线" panose="02010600030101010101" pitchFamily="2" charset="-122"/>
                          <a:ea typeface="等线" panose="02010600030101010101" pitchFamily="2" charset="-122"/>
                        </a:rPr>
                        <a:t>()</a:t>
                      </a:r>
                      <a:endParaRPr lang="zh-CN" altLang="en-US" sz="1800" b="1" dirty="0">
                        <a:solidFill>
                          <a:schemeClr val="bg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3736531417"/>
                  </a:ext>
                </a:extLst>
              </a:tr>
              <a:tr h="370840">
                <a:tc>
                  <a:txBody>
                    <a:bodyPr/>
                    <a:lstStyle/>
                    <a:p>
                      <a:pPr algn="ctr"/>
                      <a:r>
                        <a:rPr lang="zh-CN" altLang="en-US" sz="1800" b="1" dirty="0">
                          <a:solidFill>
                            <a:schemeClr val="tx1"/>
                          </a:solidFill>
                          <a:effectLst/>
                          <a:latin typeface="等线" panose="02010600030101010101" pitchFamily="2" charset="-122"/>
                          <a:ea typeface="等线" panose="02010600030101010101" pitchFamily="2" charset="-122"/>
                        </a:rPr>
                        <a:t>合理范围</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4000000000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effectLst/>
                          <a:latin typeface="等线" panose="02010600030101010101" pitchFamily="2" charset="-122"/>
                          <a:ea typeface="等线" panose="02010600030101010101" pitchFamily="2" charset="-122"/>
                        </a:rPr>
                        <a:t>4000000000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2089746719"/>
                  </a:ext>
                </a:extLst>
              </a:tr>
              <a:tr h="370840">
                <a:tc>
                  <a:txBody>
                    <a:bodyPr/>
                    <a:lstStyle/>
                    <a:p>
                      <a:pPr algn="ctr"/>
                      <a:r>
                        <a:rPr lang="zh-CN" altLang="en-US" sz="1800" b="1" dirty="0">
                          <a:solidFill>
                            <a:schemeClr val="tx1"/>
                          </a:solidFill>
                          <a:effectLst/>
                          <a:latin typeface="等线" panose="02010600030101010101" pitchFamily="2" charset="-122"/>
                          <a:ea typeface="等线" panose="02010600030101010101" pitchFamily="2" charset="-122"/>
                        </a:rPr>
                        <a:t>超上限</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5000000000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4294967295</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2291778789"/>
                  </a:ext>
                </a:extLst>
              </a:tr>
              <a:tr h="370840">
                <a:tc>
                  <a:txBody>
                    <a:bodyPr/>
                    <a:lstStyle/>
                    <a:p>
                      <a:pPr algn="ctr"/>
                      <a:r>
                        <a:rPr lang="zh-CN" altLang="en-US" sz="1800" b="1" dirty="0">
                          <a:solidFill>
                            <a:schemeClr val="tx1"/>
                          </a:solidFill>
                          <a:effectLst/>
                          <a:latin typeface="等线" panose="02010600030101010101" pitchFamily="2" charset="-122"/>
                          <a:ea typeface="等线" panose="02010600030101010101" pitchFamily="2" charset="-122"/>
                        </a:rPr>
                        <a:t>负数但未超</a:t>
                      </a:r>
                      <a:r>
                        <a:rPr lang="en-US" altLang="zh-CN" sz="1800" b="1" dirty="0">
                          <a:solidFill>
                            <a:schemeClr val="tx1"/>
                          </a:solidFill>
                          <a:effectLst/>
                          <a:latin typeface="等线" panose="02010600030101010101" pitchFamily="2" charset="-122"/>
                          <a:ea typeface="等线" panose="02010600030101010101" pitchFamily="2" charset="-122"/>
                        </a:rPr>
                        <a:t>int</a:t>
                      </a:r>
                      <a:r>
                        <a:rPr lang="zh-CN" altLang="en-US" sz="1800" b="1" dirty="0">
                          <a:solidFill>
                            <a:schemeClr val="tx1"/>
                          </a:solidFill>
                          <a:effectLst/>
                          <a:latin typeface="等线" panose="02010600030101010101" pitchFamily="2" charset="-122"/>
                          <a:ea typeface="等线" panose="02010600030101010101" pitchFamily="2" charset="-122"/>
                        </a:rPr>
                        <a:t>下限</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-2000000000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2294967296</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241168140"/>
                  </a:ext>
                </a:extLst>
              </a:tr>
              <a:tr h="370840">
                <a:tc>
                  <a:txBody>
                    <a:bodyPr/>
                    <a:lstStyle/>
                    <a:p>
                      <a:pPr algn="ctr"/>
                      <a:r>
                        <a:rPr lang="zh-CN" altLang="en-US" sz="1800" b="1" dirty="0">
                          <a:solidFill>
                            <a:schemeClr val="tx1"/>
                          </a:solidFill>
                          <a:latin typeface="等线" panose="02010600030101010101" pitchFamily="2" charset="-122"/>
                          <a:ea typeface="等线" panose="02010600030101010101" pitchFamily="2" charset="-122"/>
                        </a:rPr>
                        <a:t>负数且未超过</a:t>
                      </a:r>
                      <a:r>
                        <a:rPr lang="en-US" altLang="zh-CN" sz="1800" b="1" dirty="0" err="1">
                          <a:solidFill>
                            <a:schemeClr val="tx1"/>
                          </a:solidFill>
                          <a:latin typeface="等线" panose="02010600030101010101" pitchFamily="2" charset="-122"/>
                          <a:ea typeface="等线" panose="02010600030101010101" pitchFamily="2" charset="-122"/>
                        </a:rPr>
                        <a:t>u_int</a:t>
                      </a:r>
                      <a:r>
                        <a:rPr lang="zh-CN" altLang="en-US" sz="1800" b="1" dirty="0">
                          <a:solidFill>
                            <a:schemeClr val="tx1"/>
                          </a:solidFill>
                          <a:latin typeface="等线" panose="02010600030101010101" pitchFamily="2" charset="-122"/>
                          <a:ea typeface="等线" panose="02010600030101010101" pitchFamily="2" charset="-122"/>
                        </a:rPr>
                        <a:t>上限加负号的下限</a:t>
                      </a: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-4000000000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800" b="1" dirty="0">
                          <a:solidFill>
                            <a:schemeClr val="tx1"/>
                          </a:solidFill>
                          <a:latin typeface="等线" panose="02010600030101010101" pitchFamily="2" charset="-122"/>
                          <a:ea typeface="等线" panose="02010600030101010101" pitchFamily="2" charset="-122"/>
                        </a:rPr>
                        <a:t>294967296</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216403487"/>
                  </a:ext>
                </a:extLst>
              </a:tr>
              <a:tr h="370840">
                <a:tc>
                  <a:txBody>
                    <a:bodyPr/>
                    <a:lstStyle/>
                    <a:p>
                      <a:pPr algn="ctr"/>
                      <a:r>
                        <a:rPr lang="zh-CN" altLang="en-US" sz="1800" b="1" dirty="0">
                          <a:solidFill>
                            <a:schemeClr val="tx1"/>
                          </a:solidFill>
                          <a:latin typeface="等线" panose="02010600030101010101" pitchFamily="2" charset="-122"/>
                          <a:ea typeface="等线" panose="02010600030101010101" pitchFamily="2" charset="-122"/>
                        </a:rPr>
                        <a:t>负数且超过</a:t>
                      </a:r>
                      <a:r>
                        <a:rPr lang="en-US" altLang="zh-CN" sz="1800" b="1" dirty="0" err="1">
                          <a:solidFill>
                            <a:schemeClr val="tx1"/>
                          </a:solidFill>
                          <a:latin typeface="等线" panose="02010600030101010101" pitchFamily="2" charset="-122"/>
                          <a:ea typeface="等线" panose="02010600030101010101" pitchFamily="2" charset="-122"/>
                        </a:rPr>
                        <a:t>u_int</a:t>
                      </a:r>
                      <a:r>
                        <a:rPr lang="zh-CN" altLang="en-US" sz="1800" b="1" dirty="0">
                          <a:solidFill>
                            <a:schemeClr val="tx1"/>
                          </a:solidFill>
                          <a:latin typeface="等线" panose="02010600030101010101" pitchFamily="2" charset="-122"/>
                          <a:ea typeface="等线" panose="02010600030101010101" pitchFamily="2" charset="-122"/>
                        </a:rPr>
                        <a:t>上限加负号的下限</a:t>
                      </a:r>
                    </a:p>
                  </a:txBody>
                  <a:tcPr/>
                </a:tc>
                <a:tc>
                  <a:txBody>
                    <a:bodyPr/>
                    <a:lstStyle/>
                    <a:p>
                      <a:pPr algn="ctr"/>
                      <a:r>
                        <a:rPr lang="en-US" altLang="zh-CN" sz="1800" b="1" dirty="0">
                          <a:solidFill>
                            <a:schemeClr val="tx1"/>
                          </a:solidFill>
                          <a:effectLst/>
                          <a:latin typeface="等线" panose="02010600030101010101" pitchFamily="2" charset="-122"/>
                          <a:ea typeface="等线" panose="02010600030101010101" pitchFamily="2" charset="-122"/>
                        </a:rPr>
                        <a:t>-5000000000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4294967295</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0</a:t>
                      </a:r>
                      <a:endParaRPr lang="zh-CN" altLang="en-US" sz="1800" b="1" dirty="0">
                        <a:solidFill>
                          <a:schemeClr val="tx1"/>
                        </a:solidFill>
                        <a:latin typeface="等线" panose="02010600030101010101" pitchFamily="2" charset="-122"/>
                        <a:ea typeface="等线" panose="02010600030101010101" pitchFamily="2" charset="-122"/>
                      </a:endParaRPr>
                    </a:p>
                  </a:txBody>
                  <a:tcPr/>
                </a:tc>
                <a:tc>
                  <a:txBody>
                    <a:bodyPr/>
                    <a:lstStyle/>
                    <a:p>
                      <a:pPr algn="ctr"/>
                      <a:r>
                        <a:rPr lang="en-US" altLang="zh-CN" sz="1800" b="1" dirty="0">
                          <a:solidFill>
                            <a:schemeClr val="tx1"/>
                          </a:solidFill>
                          <a:latin typeface="等线" panose="02010600030101010101" pitchFamily="2" charset="-122"/>
                          <a:ea typeface="等线" panose="02010600030101010101" pitchFamily="2" charset="-122"/>
                        </a:rPr>
                        <a:t>1</a:t>
                      </a:r>
                      <a:endParaRPr lang="zh-CN" altLang="en-US" sz="1800" b="1" dirty="0">
                        <a:solidFill>
                          <a:schemeClr val="tx1"/>
                        </a:solidFill>
                        <a:latin typeface="等线" panose="02010600030101010101" pitchFamily="2" charset="-122"/>
                        <a:ea typeface="等线" panose="02010600030101010101" pitchFamily="2" charset="-122"/>
                      </a:endParaRPr>
                    </a:p>
                  </a:txBody>
                  <a:tcPr/>
                </a:tc>
                <a:extLst>
                  <a:ext uri="{0D108BD9-81ED-4DB2-BD59-A6C34878D82A}">
                    <a16:rowId xmlns:a16="http://schemas.microsoft.com/office/drawing/2014/main" val="1400765603"/>
                  </a:ext>
                </a:extLst>
              </a:tr>
            </a:tbl>
          </a:graphicData>
        </a:graphic>
      </p:graphicFrame>
    </p:spTree>
    <p:extLst>
      <p:ext uri="{BB962C8B-B14F-4D97-AF65-F5344CB8AC3E}">
        <p14:creationId xmlns:p14="http://schemas.microsoft.com/office/powerpoint/2010/main" val="17506726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937377"/>
          </a:xfrm>
          <a:prstGeom prst="rect">
            <a:avLst/>
          </a:prstGeom>
          <a:noFill/>
        </p:spPr>
        <p:txBody>
          <a:bodyPr wrap="square" rtlCol="0">
            <a:spAutoFit/>
          </a:bodyPr>
          <a:lstStyle/>
          <a:p>
            <a:pPr marL="342900" marR="0" lvl="0" indent="-342900" algn="just"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Arial"/>
                <a:ea typeface="微软雅黑"/>
              </a:rPr>
              <a:t>示例</a:t>
            </a:r>
            <a:r>
              <a:rPr lang="en-US" altLang="zh-CN" sz="2400" dirty="0">
                <a:solidFill>
                  <a:srgbClr val="000000"/>
                </a:solidFill>
                <a:latin typeface="Arial"/>
                <a:ea typeface="微软雅黑"/>
              </a:rPr>
              <a:t>2</a:t>
            </a:r>
            <a:r>
              <a:rPr lang="zh-CN" altLang="en-US" sz="2400" dirty="0">
                <a:solidFill>
                  <a:srgbClr val="000000"/>
                </a:solidFill>
                <a:latin typeface="Arial"/>
                <a:ea typeface="微软雅黑"/>
              </a:rPr>
              <a:t>：规律总结</a:t>
            </a:r>
            <a:endParaRPr lang="en-US" altLang="zh-CN" sz="2400" dirty="0">
              <a:solidFill>
                <a:srgbClr val="000000"/>
              </a:solidFill>
              <a:latin typeface="Arial"/>
              <a:ea typeface="微软雅黑"/>
            </a:endParaRP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zh-CN" altLang="en-US" sz="1700" b="1" dirty="0">
                <a:solidFill>
                  <a:srgbClr val="000000"/>
                </a:solidFill>
                <a:latin typeface="Arial"/>
                <a:ea typeface="微软雅黑"/>
              </a:rPr>
              <a:t>输入</a:t>
            </a:r>
            <a:r>
              <a:rPr lang="en-US" altLang="zh-CN" sz="1700" b="1" dirty="0">
                <a:solidFill>
                  <a:srgbClr val="000000"/>
                </a:solidFill>
                <a:latin typeface="Arial"/>
                <a:ea typeface="微软雅黑"/>
              </a:rPr>
              <a:t>/</a:t>
            </a:r>
            <a:r>
              <a:rPr lang="zh-CN" altLang="en-US" sz="1700" b="1" dirty="0">
                <a:solidFill>
                  <a:srgbClr val="000000"/>
                </a:solidFill>
                <a:latin typeface="Arial"/>
                <a:ea typeface="微软雅黑"/>
              </a:rPr>
              <a:t>赋值超</a:t>
            </a:r>
            <a:r>
              <a:rPr lang="en-US" altLang="zh-CN" sz="1700" b="1" dirty="0" err="1">
                <a:solidFill>
                  <a:srgbClr val="000000"/>
                </a:solidFill>
                <a:latin typeface="Arial"/>
                <a:ea typeface="微软雅黑"/>
              </a:rPr>
              <a:t>u_int</a:t>
            </a:r>
            <a:r>
              <a:rPr lang="zh-CN" altLang="en-US" sz="1700" b="1" dirty="0">
                <a:solidFill>
                  <a:srgbClr val="000000"/>
                </a:solidFill>
                <a:latin typeface="Arial"/>
                <a:ea typeface="微软雅黑"/>
              </a:rPr>
              <a:t>上限，两者不一致。区别是：</a:t>
            </a:r>
          </a:p>
          <a:p>
            <a:pPr lvl="1" algn="just">
              <a:lnSpc>
                <a:spcPct val="200000"/>
              </a:lnSpc>
              <a:defRPr/>
            </a:pPr>
            <a:r>
              <a:rPr lang="zh-CN" altLang="en-US" sz="1700" dirty="0">
                <a:solidFill>
                  <a:srgbClr val="000000"/>
                </a:solidFill>
                <a:latin typeface="Arial"/>
                <a:ea typeface="微软雅黑"/>
              </a:rPr>
              <a:t>输入超</a:t>
            </a:r>
            <a:r>
              <a:rPr lang="en-US" altLang="zh-CN" sz="1700" dirty="0" err="1">
                <a:solidFill>
                  <a:srgbClr val="000000"/>
                </a:solidFill>
                <a:latin typeface="Arial"/>
                <a:ea typeface="微软雅黑"/>
              </a:rPr>
              <a:t>u_int</a:t>
            </a:r>
            <a:r>
              <a:rPr lang="zh-CN" altLang="en-US" sz="1700" dirty="0">
                <a:solidFill>
                  <a:srgbClr val="000000"/>
                </a:solidFill>
                <a:latin typeface="Arial"/>
                <a:ea typeface="微软雅黑"/>
              </a:rPr>
              <a:t>上限，得到的结果是</a:t>
            </a:r>
            <a:r>
              <a:rPr lang="en-US" altLang="zh-CN" sz="1700" dirty="0" err="1">
                <a:solidFill>
                  <a:srgbClr val="000000"/>
                </a:solidFill>
                <a:latin typeface="Arial"/>
                <a:ea typeface="微软雅黑"/>
              </a:rPr>
              <a:t>u_int</a:t>
            </a:r>
            <a:r>
              <a:rPr lang="zh-CN" altLang="en-US" sz="1700" dirty="0">
                <a:solidFill>
                  <a:srgbClr val="000000"/>
                </a:solidFill>
                <a:latin typeface="Arial"/>
                <a:ea typeface="微软雅黑"/>
              </a:rPr>
              <a:t>型变量的上限</a:t>
            </a:r>
            <a:r>
              <a:rPr lang="en-US" altLang="zh-CN" sz="1700" dirty="0">
                <a:solidFill>
                  <a:srgbClr val="000000"/>
                </a:solidFill>
                <a:latin typeface="Arial"/>
                <a:ea typeface="微软雅黑"/>
              </a:rPr>
              <a:t>4294967295</a:t>
            </a:r>
            <a:r>
              <a:rPr lang="zh-CN" altLang="en-US" sz="1700" dirty="0">
                <a:solidFill>
                  <a:srgbClr val="000000"/>
                </a:solidFill>
                <a:latin typeface="Arial"/>
                <a:ea typeface="微软雅黑"/>
              </a:rPr>
              <a:t>；</a:t>
            </a:r>
          </a:p>
          <a:p>
            <a:pPr lvl="1" algn="just">
              <a:lnSpc>
                <a:spcPct val="200000"/>
              </a:lnSpc>
              <a:defRPr/>
            </a:pPr>
            <a:r>
              <a:rPr lang="zh-CN" altLang="en-US" sz="1700" dirty="0">
                <a:solidFill>
                  <a:srgbClr val="000000"/>
                </a:solidFill>
                <a:latin typeface="Arial"/>
                <a:ea typeface="微软雅黑"/>
              </a:rPr>
              <a:t>赋值超</a:t>
            </a:r>
            <a:r>
              <a:rPr lang="en-US" altLang="zh-CN" sz="1700" dirty="0" err="1">
                <a:solidFill>
                  <a:srgbClr val="000000"/>
                </a:solidFill>
                <a:latin typeface="Arial"/>
                <a:ea typeface="微软雅黑"/>
              </a:rPr>
              <a:t>u_int</a:t>
            </a:r>
            <a:r>
              <a:rPr lang="zh-CN" altLang="en-US" sz="1700" dirty="0">
                <a:solidFill>
                  <a:srgbClr val="000000"/>
                </a:solidFill>
                <a:latin typeface="Arial"/>
                <a:ea typeface="微软雅黑"/>
              </a:rPr>
              <a:t>上限，按照不同长度的整型数据相互赋值的规则进行赋值。</a:t>
            </a:r>
            <a:endParaRPr lang="en-US" altLang="zh-CN" sz="1700" dirty="0">
              <a:solidFill>
                <a:srgbClr val="000000"/>
              </a:solidFill>
              <a:latin typeface="Arial"/>
              <a:ea typeface="微软雅黑"/>
            </a:endParaRP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zh-CN" altLang="en-US" sz="1700" b="1" dirty="0">
                <a:solidFill>
                  <a:srgbClr val="000000"/>
                </a:solidFill>
                <a:latin typeface="Arial"/>
                <a:ea typeface="微软雅黑"/>
              </a:rPr>
              <a:t>输入</a:t>
            </a:r>
            <a:r>
              <a:rPr lang="en-US" altLang="zh-CN" sz="1700" b="1" dirty="0">
                <a:solidFill>
                  <a:srgbClr val="000000"/>
                </a:solidFill>
                <a:latin typeface="Arial"/>
                <a:ea typeface="微软雅黑"/>
              </a:rPr>
              <a:t>/</a:t>
            </a:r>
            <a:r>
              <a:rPr lang="zh-CN" altLang="en-US" sz="1700" b="1" dirty="0">
                <a:solidFill>
                  <a:srgbClr val="000000"/>
                </a:solidFill>
                <a:latin typeface="Arial"/>
                <a:ea typeface="微软雅黑"/>
              </a:rPr>
              <a:t>赋值为负数但未超</a:t>
            </a:r>
            <a:r>
              <a:rPr lang="en-US" altLang="zh-CN" sz="1700" b="1" dirty="0">
                <a:solidFill>
                  <a:srgbClr val="000000"/>
                </a:solidFill>
                <a:latin typeface="Arial"/>
                <a:ea typeface="微软雅黑"/>
              </a:rPr>
              <a:t>int</a:t>
            </a:r>
            <a:r>
              <a:rPr lang="zh-CN" altLang="en-US" sz="1700" b="1" dirty="0">
                <a:solidFill>
                  <a:srgbClr val="000000"/>
                </a:solidFill>
                <a:latin typeface="Arial"/>
                <a:ea typeface="微软雅黑"/>
              </a:rPr>
              <a:t>下限，两者一致。</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zh-CN" altLang="en-US" sz="1700" b="1" dirty="0">
                <a:solidFill>
                  <a:srgbClr val="000000"/>
                </a:solidFill>
                <a:latin typeface="Arial"/>
                <a:ea typeface="微软雅黑"/>
              </a:rPr>
              <a:t>输入</a:t>
            </a:r>
            <a:r>
              <a:rPr lang="en-US" altLang="zh-CN" sz="1700" b="1" dirty="0">
                <a:solidFill>
                  <a:srgbClr val="000000"/>
                </a:solidFill>
                <a:latin typeface="Arial"/>
                <a:ea typeface="微软雅黑"/>
              </a:rPr>
              <a:t>/</a:t>
            </a:r>
            <a:r>
              <a:rPr lang="zh-CN" altLang="en-US" sz="1700" b="1" dirty="0">
                <a:solidFill>
                  <a:srgbClr val="000000"/>
                </a:solidFill>
                <a:latin typeface="Arial"/>
                <a:ea typeface="微软雅黑"/>
              </a:rPr>
              <a:t>赋值为负数且未超过</a:t>
            </a:r>
            <a:r>
              <a:rPr lang="en-US" altLang="zh-CN" sz="1700" b="1" dirty="0" err="1">
                <a:solidFill>
                  <a:srgbClr val="000000"/>
                </a:solidFill>
                <a:latin typeface="Arial"/>
                <a:ea typeface="微软雅黑"/>
              </a:rPr>
              <a:t>u_int</a:t>
            </a:r>
            <a:r>
              <a:rPr lang="zh-CN" altLang="en-US" sz="1700" b="1" dirty="0">
                <a:solidFill>
                  <a:srgbClr val="000000"/>
                </a:solidFill>
                <a:latin typeface="Arial"/>
                <a:ea typeface="微软雅黑"/>
              </a:rPr>
              <a:t>上限加负号后的下限，两者一致。</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zh-CN" altLang="en-US" sz="1700" b="1" dirty="0">
                <a:solidFill>
                  <a:srgbClr val="000000"/>
                </a:solidFill>
                <a:latin typeface="Arial"/>
                <a:ea typeface="微软雅黑"/>
              </a:rPr>
              <a:t>输入</a:t>
            </a:r>
            <a:r>
              <a:rPr lang="en-US" altLang="zh-CN" sz="1700" b="1" dirty="0">
                <a:solidFill>
                  <a:srgbClr val="000000"/>
                </a:solidFill>
                <a:latin typeface="Arial"/>
                <a:ea typeface="微软雅黑"/>
              </a:rPr>
              <a:t>/</a:t>
            </a:r>
            <a:r>
              <a:rPr lang="zh-CN" altLang="en-US" sz="1700" b="1" dirty="0">
                <a:solidFill>
                  <a:srgbClr val="000000"/>
                </a:solidFill>
                <a:latin typeface="Arial"/>
                <a:ea typeface="微软雅黑"/>
              </a:rPr>
              <a:t>赋值为负数且超过</a:t>
            </a:r>
            <a:r>
              <a:rPr lang="en-US" altLang="zh-CN" sz="1700" b="1" dirty="0" err="1">
                <a:solidFill>
                  <a:srgbClr val="000000"/>
                </a:solidFill>
                <a:latin typeface="Arial"/>
                <a:ea typeface="微软雅黑"/>
              </a:rPr>
              <a:t>u_int</a:t>
            </a:r>
            <a:r>
              <a:rPr lang="zh-CN" altLang="en-US" sz="1700" b="1" dirty="0">
                <a:solidFill>
                  <a:srgbClr val="000000"/>
                </a:solidFill>
                <a:latin typeface="Arial"/>
                <a:ea typeface="微软雅黑"/>
              </a:rPr>
              <a:t>上限加负号后的下限？两者不一致。区别是：</a:t>
            </a:r>
          </a:p>
          <a:p>
            <a:pPr lvl="1" algn="just">
              <a:lnSpc>
                <a:spcPct val="200000"/>
              </a:lnSpc>
              <a:defRPr/>
            </a:pPr>
            <a:r>
              <a:rPr lang="zh-CN" altLang="en-US" sz="1700" dirty="0">
                <a:solidFill>
                  <a:srgbClr val="000000"/>
                </a:solidFill>
                <a:latin typeface="Arial"/>
                <a:ea typeface="微软雅黑"/>
              </a:rPr>
              <a:t>输入超</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下限，得到的结果是</a:t>
            </a:r>
            <a:r>
              <a:rPr lang="en-US" altLang="zh-CN" sz="1700" dirty="0" err="1">
                <a:solidFill>
                  <a:srgbClr val="000000"/>
                </a:solidFill>
                <a:latin typeface="Arial"/>
                <a:ea typeface="微软雅黑"/>
              </a:rPr>
              <a:t>u_int</a:t>
            </a:r>
            <a:r>
              <a:rPr lang="zh-CN" altLang="en-US" sz="1700" dirty="0">
                <a:solidFill>
                  <a:srgbClr val="000000"/>
                </a:solidFill>
                <a:latin typeface="Arial"/>
                <a:ea typeface="微软雅黑"/>
              </a:rPr>
              <a:t>型变量的上限</a:t>
            </a:r>
            <a:r>
              <a:rPr lang="en-US" altLang="zh-CN" sz="1700" dirty="0">
                <a:solidFill>
                  <a:srgbClr val="000000"/>
                </a:solidFill>
                <a:latin typeface="Arial"/>
                <a:ea typeface="微软雅黑"/>
              </a:rPr>
              <a:t>4294967295</a:t>
            </a:r>
            <a:r>
              <a:rPr lang="zh-CN" altLang="en-US" sz="1700" dirty="0">
                <a:solidFill>
                  <a:srgbClr val="000000"/>
                </a:solidFill>
                <a:latin typeface="Arial"/>
                <a:ea typeface="微软雅黑"/>
              </a:rPr>
              <a:t>；</a:t>
            </a:r>
          </a:p>
          <a:p>
            <a:pPr lvl="1" algn="just">
              <a:lnSpc>
                <a:spcPct val="200000"/>
              </a:lnSpc>
              <a:defRPr/>
            </a:pPr>
            <a:r>
              <a:rPr lang="zh-CN" altLang="en-US" sz="1700" dirty="0">
                <a:solidFill>
                  <a:srgbClr val="000000"/>
                </a:solidFill>
                <a:latin typeface="Arial"/>
                <a:ea typeface="微软雅黑"/>
              </a:rPr>
              <a:t>赋值超</a:t>
            </a:r>
            <a:r>
              <a:rPr lang="en-US" altLang="zh-CN" sz="1700" dirty="0">
                <a:solidFill>
                  <a:srgbClr val="000000"/>
                </a:solidFill>
                <a:latin typeface="Arial"/>
                <a:ea typeface="微软雅黑"/>
              </a:rPr>
              <a:t>int</a:t>
            </a:r>
            <a:r>
              <a:rPr lang="zh-CN" altLang="en-US" sz="1700" dirty="0">
                <a:solidFill>
                  <a:srgbClr val="000000"/>
                </a:solidFill>
                <a:latin typeface="Arial"/>
                <a:ea typeface="微软雅黑"/>
              </a:rPr>
              <a:t>下限，得到的结果是原数据的二进制补码进行高位丢弃操作之后对应的十进制数</a:t>
            </a:r>
            <a:r>
              <a:rPr lang="zh-CN" altLang="en-US" sz="1700" b="1" dirty="0">
                <a:solidFill>
                  <a:srgbClr val="000000"/>
                </a:solidFill>
                <a:latin typeface="Arial"/>
                <a:ea typeface="微软雅黑"/>
              </a:rPr>
              <a:t>。</a:t>
            </a:r>
            <a:endParaRPr lang="en-US" altLang="zh-CN" sz="1700" b="1" dirty="0">
              <a:solidFill>
                <a:srgbClr val="000000"/>
              </a:solidFill>
              <a:latin typeface="Arial"/>
              <a:ea typeface="微软雅黑"/>
            </a:endParaRPr>
          </a:p>
        </p:txBody>
      </p:sp>
    </p:spTree>
    <p:extLst>
      <p:ext uri="{BB962C8B-B14F-4D97-AF65-F5344CB8AC3E}">
        <p14:creationId xmlns:p14="http://schemas.microsoft.com/office/powerpoint/2010/main" val="34775087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460597"/>
          </a:xfrm>
          <a:prstGeom prst="rect">
            <a:avLst/>
          </a:prstGeom>
          <a:noFill/>
        </p:spPr>
        <p:txBody>
          <a:bodyPr wrap="square" rtlCol="0">
            <a:spAutoFit/>
          </a:bodyPr>
          <a:lstStyle/>
          <a:p>
            <a:pPr marL="342900" marR="0" lvl="0" indent="-342900" algn="just"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zh-CN" altLang="en-US" sz="2400" dirty="0">
                <a:solidFill>
                  <a:srgbClr val="000000"/>
                </a:solidFill>
                <a:latin typeface="Arial"/>
                <a:ea typeface="微软雅黑"/>
              </a:rPr>
              <a:t>规律总结</a:t>
            </a:r>
            <a:endParaRPr lang="en-US" altLang="zh-CN" sz="2400" dirty="0">
              <a:solidFill>
                <a:srgbClr val="000000"/>
              </a:solidFill>
              <a:latin typeface="Arial"/>
              <a:ea typeface="微软雅黑"/>
            </a:endParaRP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en-US" altLang="zh-CN" sz="1700" dirty="0">
                <a:solidFill>
                  <a:srgbClr val="000000"/>
                </a:solidFill>
                <a:latin typeface="Arial"/>
                <a:ea typeface="微软雅黑"/>
              </a:rPr>
              <a:t>signed</a:t>
            </a:r>
            <a:r>
              <a:rPr lang="zh-CN" altLang="en-US" sz="1700" dirty="0">
                <a:solidFill>
                  <a:srgbClr val="000000"/>
                </a:solidFill>
                <a:latin typeface="Arial"/>
                <a:ea typeface="微软雅黑"/>
              </a:rPr>
              <a:t>数据在输入正确且范围合理的情况下</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en-US" altLang="zh-CN" sz="1700" dirty="0">
                <a:solidFill>
                  <a:srgbClr val="000000"/>
                </a:solidFill>
                <a:latin typeface="Arial"/>
                <a:ea typeface="微软雅黑"/>
              </a:rPr>
              <a:t>signed</a:t>
            </a:r>
            <a:r>
              <a:rPr lang="zh-CN" altLang="en-US" sz="1700" dirty="0">
                <a:solidFill>
                  <a:srgbClr val="000000"/>
                </a:solidFill>
                <a:latin typeface="Arial"/>
                <a:ea typeface="微软雅黑"/>
              </a:rPr>
              <a:t>数据在输入正确但超上限（未超同类型</a:t>
            </a:r>
            <a:r>
              <a:rPr lang="en-US" altLang="zh-CN" sz="1700" dirty="0">
                <a:solidFill>
                  <a:srgbClr val="000000"/>
                </a:solidFill>
                <a:latin typeface="Arial"/>
                <a:ea typeface="微软雅黑"/>
              </a:rPr>
              <a:t>unsigned</a:t>
            </a:r>
            <a:r>
              <a:rPr lang="zh-CN" altLang="en-US" sz="1700" dirty="0">
                <a:solidFill>
                  <a:srgbClr val="000000"/>
                </a:solidFill>
                <a:latin typeface="Arial"/>
                <a:ea typeface="微软雅黑"/>
              </a:rPr>
              <a:t>上限）的情况下</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en-US" altLang="zh-CN" sz="1700" dirty="0">
                <a:solidFill>
                  <a:srgbClr val="000000"/>
                </a:solidFill>
                <a:latin typeface="Arial"/>
                <a:ea typeface="微软雅黑"/>
              </a:rPr>
              <a:t>signed</a:t>
            </a:r>
            <a:r>
              <a:rPr lang="zh-CN" altLang="en-US" sz="1700" dirty="0">
                <a:solidFill>
                  <a:srgbClr val="000000"/>
                </a:solidFill>
                <a:latin typeface="Arial"/>
                <a:ea typeface="微软雅黑"/>
              </a:rPr>
              <a:t>数据在输入正确且超上限（超过同类型</a:t>
            </a:r>
            <a:r>
              <a:rPr lang="en-US" altLang="zh-CN" sz="1700" dirty="0">
                <a:solidFill>
                  <a:srgbClr val="000000"/>
                </a:solidFill>
                <a:latin typeface="Arial"/>
                <a:ea typeface="微软雅黑"/>
              </a:rPr>
              <a:t>unsigned</a:t>
            </a:r>
            <a:r>
              <a:rPr lang="zh-CN" altLang="en-US" sz="1700" dirty="0">
                <a:solidFill>
                  <a:srgbClr val="000000"/>
                </a:solidFill>
                <a:latin typeface="Arial"/>
                <a:ea typeface="微软雅黑"/>
              </a:rPr>
              <a:t>上限）的情况下</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en-US" altLang="zh-CN" sz="1700" dirty="0">
                <a:solidFill>
                  <a:srgbClr val="000000"/>
                </a:solidFill>
                <a:latin typeface="Arial"/>
                <a:ea typeface="微软雅黑"/>
              </a:rPr>
              <a:t>signed</a:t>
            </a:r>
            <a:r>
              <a:rPr lang="zh-CN" altLang="en-US" sz="1700" dirty="0">
                <a:solidFill>
                  <a:srgbClr val="000000"/>
                </a:solidFill>
                <a:latin typeface="Arial"/>
                <a:ea typeface="微软雅黑"/>
              </a:rPr>
              <a:t>数据在输入正确但超下限范围的情况下</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en-US" altLang="zh-CN" sz="1700" dirty="0">
                <a:solidFill>
                  <a:srgbClr val="000000"/>
                </a:solidFill>
                <a:latin typeface="Arial"/>
                <a:ea typeface="微软雅黑"/>
              </a:rPr>
              <a:t>unsigned</a:t>
            </a:r>
            <a:r>
              <a:rPr lang="zh-CN" altLang="en-US" sz="1700" dirty="0">
                <a:solidFill>
                  <a:srgbClr val="000000"/>
                </a:solidFill>
                <a:latin typeface="Arial"/>
                <a:ea typeface="微软雅黑"/>
              </a:rPr>
              <a:t>数据在输入正确且范围合理的情况下</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en-US" altLang="zh-CN" sz="1700" dirty="0">
                <a:solidFill>
                  <a:srgbClr val="000000"/>
                </a:solidFill>
                <a:latin typeface="Arial"/>
                <a:ea typeface="微软雅黑"/>
              </a:rPr>
              <a:t>unsigned</a:t>
            </a:r>
            <a:r>
              <a:rPr lang="zh-CN" altLang="en-US" sz="1700" dirty="0">
                <a:solidFill>
                  <a:srgbClr val="000000"/>
                </a:solidFill>
                <a:latin typeface="Arial"/>
                <a:ea typeface="微软雅黑"/>
              </a:rPr>
              <a:t>数据在输入正确且超上限的情况下</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en-US" altLang="zh-CN" sz="1700" dirty="0">
                <a:solidFill>
                  <a:srgbClr val="000000"/>
                </a:solidFill>
                <a:latin typeface="Arial"/>
                <a:ea typeface="微软雅黑"/>
              </a:rPr>
              <a:t>unsigned</a:t>
            </a:r>
            <a:r>
              <a:rPr lang="zh-CN" altLang="en-US" sz="1700" dirty="0">
                <a:solidFill>
                  <a:srgbClr val="000000"/>
                </a:solidFill>
                <a:latin typeface="Arial"/>
                <a:ea typeface="微软雅黑"/>
              </a:rPr>
              <a:t>数据在输入正确但为负数（未超同类型</a:t>
            </a:r>
            <a:r>
              <a:rPr lang="en-US" altLang="zh-CN" sz="1700" dirty="0">
                <a:solidFill>
                  <a:srgbClr val="000000"/>
                </a:solidFill>
                <a:latin typeface="Arial"/>
                <a:ea typeface="微软雅黑"/>
              </a:rPr>
              <a:t>signed</a:t>
            </a:r>
            <a:r>
              <a:rPr lang="zh-CN" altLang="en-US" sz="1700" dirty="0">
                <a:solidFill>
                  <a:srgbClr val="000000"/>
                </a:solidFill>
                <a:latin typeface="Arial"/>
                <a:ea typeface="微软雅黑"/>
              </a:rPr>
              <a:t>下限）的情况下</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en-US" altLang="zh-CN" sz="1700" dirty="0">
                <a:solidFill>
                  <a:srgbClr val="000000"/>
                </a:solidFill>
                <a:latin typeface="Arial"/>
                <a:ea typeface="微软雅黑"/>
              </a:rPr>
              <a:t>unsigned</a:t>
            </a:r>
            <a:r>
              <a:rPr lang="zh-CN" altLang="en-US" sz="1700" dirty="0">
                <a:solidFill>
                  <a:srgbClr val="000000"/>
                </a:solidFill>
                <a:latin typeface="Arial"/>
                <a:ea typeface="微软雅黑"/>
              </a:rPr>
              <a:t>数据在输入正确且为负数（超过同类型</a:t>
            </a:r>
            <a:r>
              <a:rPr lang="en-US" altLang="zh-CN" sz="1700" dirty="0">
                <a:solidFill>
                  <a:srgbClr val="000000"/>
                </a:solidFill>
                <a:latin typeface="Arial"/>
                <a:ea typeface="微软雅黑"/>
              </a:rPr>
              <a:t>signed</a:t>
            </a:r>
            <a:r>
              <a:rPr lang="zh-CN" altLang="en-US" sz="1700" dirty="0">
                <a:solidFill>
                  <a:srgbClr val="000000"/>
                </a:solidFill>
                <a:latin typeface="Arial"/>
                <a:ea typeface="微软雅黑"/>
              </a:rPr>
              <a:t>下限）的情况下</a:t>
            </a:r>
          </a:p>
          <a:p>
            <a:pPr marL="342900" marR="0" lvl="0" indent="-342900" algn="just" defTabSz="914400" rtl="0" eaLnBrk="1" fontAlgn="auto" latinLnBrk="0" hangingPunct="1">
              <a:lnSpc>
                <a:spcPct val="200000"/>
              </a:lnSpc>
              <a:spcBef>
                <a:spcPts val="0"/>
              </a:spcBef>
              <a:spcAft>
                <a:spcPts val="0"/>
              </a:spcAft>
              <a:buClrTx/>
              <a:buSzTx/>
              <a:buFont typeface="+mj-lt"/>
              <a:buAutoNum type="arabicPeriod"/>
              <a:tabLst/>
              <a:defRPr/>
            </a:pPr>
            <a:r>
              <a:rPr lang="en-US" altLang="zh-CN" sz="1700" dirty="0">
                <a:solidFill>
                  <a:srgbClr val="000000"/>
                </a:solidFill>
                <a:latin typeface="Arial"/>
                <a:ea typeface="微软雅黑"/>
              </a:rPr>
              <a:t>unsigned</a:t>
            </a:r>
            <a:r>
              <a:rPr lang="zh-CN" altLang="en-US" sz="1700" dirty="0">
                <a:solidFill>
                  <a:srgbClr val="000000"/>
                </a:solidFill>
                <a:latin typeface="Arial"/>
                <a:ea typeface="微软雅黑"/>
              </a:rPr>
              <a:t>数据在输入正确且为负数（超过同类型</a:t>
            </a:r>
            <a:r>
              <a:rPr lang="en-US" altLang="zh-CN" sz="1700" dirty="0">
                <a:solidFill>
                  <a:srgbClr val="000000"/>
                </a:solidFill>
                <a:latin typeface="Arial"/>
                <a:ea typeface="微软雅黑"/>
              </a:rPr>
              <a:t>unsigned</a:t>
            </a:r>
            <a:r>
              <a:rPr lang="zh-CN" altLang="en-US" sz="1700" dirty="0">
                <a:solidFill>
                  <a:srgbClr val="000000"/>
                </a:solidFill>
                <a:latin typeface="Arial"/>
                <a:ea typeface="微软雅黑"/>
              </a:rPr>
              <a:t>上限加负号后的下限）的情况下</a:t>
            </a:r>
            <a:endParaRPr lang="en-US" altLang="zh-CN" sz="1700" dirty="0">
              <a:solidFill>
                <a:srgbClr val="000000"/>
              </a:solidFill>
              <a:latin typeface="Arial"/>
              <a:ea typeface="微软雅黑"/>
            </a:endParaRPr>
          </a:p>
        </p:txBody>
      </p:sp>
    </p:spTree>
    <p:extLst>
      <p:ext uri="{BB962C8B-B14F-4D97-AF65-F5344CB8AC3E}">
        <p14:creationId xmlns:p14="http://schemas.microsoft.com/office/powerpoint/2010/main" val="3416656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710ECDA-E0A1-B289-7A1D-C84B50F1DF6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582" r="2396" b="1536"/>
          <a:stretch/>
        </p:blipFill>
        <p:spPr>
          <a:xfrm>
            <a:off x="6947337" y="1203159"/>
            <a:ext cx="4573149" cy="4840711"/>
          </a:xfrm>
          <a:prstGeom prst="rect">
            <a:avLst/>
          </a:prstGeom>
        </p:spPr>
      </p:pic>
      <p:sp>
        <p:nvSpPr>
          <p:cNvPr id="2" name="标题 1"/>
          <p:cNvSpPr>
            <a:spLocks noGrp="1"/>
          </p:cNvSpPr>
          <p:nvPr>
            <p:ph type="title"/>
          </p:nvPr>
        </p:nvSpPr>
        <p:spPr/>
        <p:txBody>
          <a:bodyPr>
            <a:normAutofit/>
          </a:bodyPr>
          <a:lstStyle/>
          <a:p>
            <a:r>
              <a:rPr lang="zh-CN" altLang="en-US" sz="3600" dirty="0"/>
              <a:t>讲师介绍：王若兵</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B59F393-0F0E-5E54-39F1-DB3602082FC3}"/>
              </a:ext>
            </a:extLst>
          </p:cNvPr>
          <p:cNvSpPr txBox="1"/>
          <p:nvPr/>
        </p:nvSpPr>
        <p:spPr>
          <a:xfrm>
            <a:off x="669925" y="1119368"/>
            <a:ext cx="10850562" cy="2830262"/>
          </a:xfrm>
          <a:prstGeom prst="rect">
            <a:avLst/>
          </a:prstGeom>
          <a:noFill/>
        </p:spPr>
        <p:txBody>
          <a:bodyPr wrap="square" rtlCol="0">
            <a:spAutoFit/>
          </a:bodyPr>
          <a:lstStyle/>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2021</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级济勤学堂</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19</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班心理委员、组织委员</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同济大学软件学院华为技术俱乐部核心成员</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2022-2023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年度本科优秀学生奖学金三等奖</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2022-2023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年度社会活动奖学金</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2023-2024</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年度社会活动奖学金</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参与国家级大学生创新项目：数字人面部识别</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同济大学嘉定社团联合中心媒体部成员</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级济勤学堂</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7</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班“朋辈小导师”</a:t>
            </a:r>
            <a:endParaRPr lang="en-US" altLang="zh-CN" dirty="0">
              <a:solidFill>
                <a:srgbClr val="000000"/>
              </a:solidFill>
              <a:latin typeface="Arial"/>
              <a:ea typeface="微软雅黑"/>
            </a:endParaRPr>
          </a:p>
        </p:txBody>
      </p:sp>
      <p:sp>
        <p:nvSpPr>
          <p:cNvPr id="9" name="文本框 8">
            <a:extLst>
              <a:ext uri="{FF2B5EF4-FFF2-40B4-BE49-F238E27FC236}">
                <a16:creationId xmlns:a16="http://schemas.microsoft.com/office/drawing/2014/main" id="{329065DF-9516-82E6-95DC-DC81D4D8EF7E}"/>
              </a:ext>
            </a:extLst>
          </p:cNvPr>
          <p:cNvSpPr txBox="1"/>
          <p:nvPr/>
        </p:nvSpPr>
        <p:spPr>
          <a:xfrm>
            <a:off x="7641020" y="3090446"/>
            <a:ext cx="943777" cy="338554"/>
          </a:xfrm>
          <a:prstGeom prst="rect">
            <a:avLst/>
          </a:prstGeom>
          <a:noFill/>
        </p:spPr>
        <p:txBody>
          <a:bodyPr wrap="square">
            <a:spAutoFit/>
          </a:bodyPr>
          <a:lstStyle/>
          <a:p>
            <a:pPr algn="ctr"/>
            <a:r>
              <a:rPr lang="zh-CN"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洛阳</a:t>
            </a:r>
            <a:endParaRPr lang="zh-CN" altLang="en-US" sz="1600" dirty="0">
              <a:solidFill>
                <a:schemeClr val="tx1">
                  <a:lumMod val="75000"/>
                  <a:lumOff val="25000"/>
                </a:schemeClr>
              </a:solidFill>
            </a:endParaRPr>
          </a:p>
        </p:txBody>
      </p:sp>
      <p:pic>
        <p:nvPicPr>
          <p:cNvPr id="10" name="Picture 2">
            <a:extLst>
              <a:ext uri="{FF2B5EF4-FFF2-40B4-BE49-F238E27FC236}">
                <a16:creationId xmlns:a16="http://schemas.microsoft.com/office/drawing/2014/main" id="{46B7D946-99F4-2B02-4AF7-C0B17517E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924" y="4040298"/>
            <a:ext cx="3976363" cy="26509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17FF7CB8-82F8-E70D-EE8C-B317D8069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3685" y="4740141"/>
            <a:ext cx="4877665" cy="195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258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1765258-E4E5-E412-6EC3-A7CB8B81843C}"/>
              </a:ext>
            </a:extLst>
          </p:cNvPr>
          <p:cNvPicPr>
            <a:picLocks noChangeAspect="1"/>
          </p:cNvPicPr>
          <p:nvPr/>
        </p:nvPicPr>
        <p:blipFill>
          <a:blip r:embed="rId2"/>
          <a:stretch>
            <a:fillRect/>
          </a:stretch>
        </p:blipFill>
        <p:spPr>
          <a:xfrm>
            <a:off x="10835410" y="-1"/>
            <a:ext cx="1356590" cy="1237591"/>
          </a:xfrm>
          <a:prstGeom prst="rect">
            <a:avLst/>
          </a:prstGeom>
        </p:spPr>
      </p:pic>
      <p:sp>
        <p:nvSpPr>
          <p:cNvPr id="2050" name="Rectangle 2"/>
          <p:cNvSpPr>
            <a:spLocks noGrp="1" noChangeArrowheads="1"/>
          </p:cNvSpPr>
          <p:nvPr>
            <p:ph type="subTitle" idx="1"/>
          </p:nvPr>
        </p:nvSpPr>
        <p:spPr>
          <a:xfrm>
            <a:off x="180086" y="162560"/>
            <a:ext cx="11880850" cy="6480810"/>
          </a:xfrm>
        </p:spPr>
        <p:txBody>
          <a:bodyPr/>
          <a:lstStyle/>
          <a:p>
            <a:pPr eaLnBrk="1" hangingPunct="1"/>
            <a:r>
              <a:rPr lang="en-US" altLang="zh-CN" sz="2800" b="1" dirty="0">
                <a:latin typeface="+mn-ea"/>
              </a:rPr>
              <a:t>§.</a:t>
            </a:r>
            <a:r>
              <a:rPr lang="zh-CN" altLang="en-US" sz="2800" b="1" dirty="0">
                <a:latin typeface="+mn-ea"/>
              </a:rPr>
              <a:t>基础知识题 </a:t>
            </a:r>
            <a:r>
              <a:rPr lang="en-US" altLang="zh-CN" sz="2800" b="1" dirty="0">
                <a:latin typeface="+mn-ea"/>
              </a:rPr>
              <a:t>- </a:t>
            </a:r>
            <a:r>
              <a:rPr lang="zh-CN" altLang="en-US" sz="2800" b="1" dirty="0">
                <a:latin typeface="+mn-ea"/>
              </a:rPr>
              <a:t>浮点数机内存储格式</a:t>
            </a:r>
            <a:endParaRPr lang="en-US" altLang="zh-CN" sz="2800" b="1" dirty="0">
              <a:latin typeface="+mn-ea"/>
            </a:endParaRPr>
          </a:p>
          <a:p>
            <a:pPr algn="l" eaLnBrk="1" hangingPunct="1"/>
            <a:r>
              <a:rPr lang="zh-CN" altLang="en-US" sz="1600" b="1" dirty="0">
                <a:latin typeface="+mn-ea"/>
              </a:rPr>
              <a:t>例：</a:t>
            </a:r>
            <a:r>
              <a:rPr lang="en-US" altLang="zh-CN" sz="1600" b="1" dirty="0">
                <a:latin typeface="+mn-ea"/>
              </a:rPr>
              <a:t>float</a:t>
            </a:r>
            <a:r>
              <a:rPr lang="zh-CN" altLang="en-US" sz="1600" b="1" dirty="0">
                <a:latin typeface="+mn-ea"/>
              </a:rPr>
              <a:t>型数的机内表示</a:t>
            </a:r>
            <a:endParaRPr lang="en-US" altLang="zh-CN" sz="1600" b="1" dirty="0">
              <a:latin typeface="+mn-ea"/>
            </a:endParaRPr>
          </a:p>
        </p:txBody>
      </p:sp>
      <p:sp>
        <p:nvSpPr>
          <p:cNvPr id="3" name="矩形 2">
            <a:extLst>
              <a:ext uri="{FF2B5EF4-FFF2-40B4-BE49-F238E27FC236}">
                <a16:creationId xmlns:a16="http://schemas.microsoft.com/office/drawing/2014/main" id="{F46DDED7-DA1F-4F18-ACEF-244B92560D08}"/>
              </a:ext>
            </a:extLst>
          </p:cNvPr>
          <p:cNvSpPr/>
          <p:nvPr/>
        </p:nvSpPr>
        <p:spPr bwMode="auto">
          <a:xfrm>
            <a:off x="592113" y="1076500"/>
            <a:ext cx="11209361" cy="556687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例</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100.25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下面是</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float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机内存储手工转十进制的的方法：</a:t>
            </a:r>
            <a:endParaRPr kumimoji="0" lang="en-US" altLang="zh-CN" sz="15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得到的</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32bit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的机内表示是：</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a:t>
            </a:r>
            <a:r>
              <a:rPr kumimoji="0" lang="en-US" altLang="zh-CN" sz="1500" b="1" i="0" u="sng" strike="noStrike" kern="1200" cap="none" spc="0" normalizeH="0" baseline="0" noProof="0" dirty="0">
                <a:ln>
                  <a:noFill/>
                </a:ln>
                <a:solidFill>
                  <a:srgbClr val="FF0000"/>
                </a:solidFill>
                <a:effectLst/>
                <a:uLnTx/>
                <a:uFillTx/>
                <a:latin typeface="宋体"/>
                <a:ea typeface="宋体"/>
                <a:cs typeface="+mn-cs"/>
              </a:rPr>
              <a:t>0</a:t>
            </a:r>
            <a:r>
              <a:rPr kumimoji="0" lang="en-US" altLang="zh-CN" sz="1500" b="1" i="0" u="sng" strike="noStrike" kern="1200" cap="none" spc="0" normalizeH="0" baseline="0" noProof="0" dirty="0">
                <a:ln>
                  <a:noFill/>
                </a:ln>
                <a:solidFill>
                  <a:srgbClr val="3333CC"/>
                </a:solidFill>
                <a:effectLst/>
                <a:uLnTx/>
                <a:uFillTx/>
                <a:latin typeface="宋体"/>
                <a:ea typeface="宋体"/>
                <a:cs typeface="+mn-cs"/>
              </a:rPr>
              <a:t>100 0010 1</a:t>
            </a:r>
            <a:r>
              <a:rPr kumimoji="0" lang="en-US" altLang="zh-CN" sz="1500" b="1" i="0" u="sng" strike="noStrike" kern="1200" cap="none" spc="0" normalizeH="0" baseline="0" noProof="0" dirty="0">
                <a:ln>
                  <a:noFill/>
                </a:ln>
                <a:solidFill>
                  <a:srgbClr val="FF0000"/>
                </a:solidFill>
                <a:effectLst/>
                <a:uLnTx/>
                <a:uFillTx/>
                <a:latin typeface="宋体"/>
                <a:ea typeface="宋体"/>
                <a:cs typeface="+mn-cs"/>
              </a:rPr>
              <a:t>100 1000 1000 0000 0000 0000</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 (42 C8 80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(2)</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 其中：符号位是</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____</a:t>
            </a:r>
            <a:r>
              <a:rPr kumimoji="0" lang="en-US" altLang="zh-CN" sz="1500" b="1" i="0" u="sng" strike="noStrike" kern="1200" cap="none" spc="0" normalizeH="0" baseline="0" noProof="0" dirty="0">
                <a:ln>
                  <a:noFill/>
                </a:ln>
                <a:solidFill>
                  <a:srgbClr val="FF0000"/>
                </a:solidFill>
                <a:effectLst/>
                <a:uLnTx/>
                <a:uFillTx/>
                <a:latin typeface="宋体"/>
                <a:ea typeface="宋体"/>
                <a:cs typeface="+mn-cs"/>
              </a:rPr>
              <a:t>0</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____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指数是</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a:t>
            </a:r>
            <a:r>
              <a:rPr kumimoji="0" lang="en-US" altLang="zh-CN" sz="1500" b="1" i="0" u="sng" strike="noStrike" kern="1200" cap="none" spc="0" normalizeH="0" baseline="0" noProof="0" dirty="0">
                <a:ln>
                  <a:noFill/>
                </a:ln>
                <a:solidFill>
                  <a:srgbClr val="3333CC"/>
                </a:solidFill>
                <a:effectLst/>
                <a:uLnTx/>
                <a:uFillTx/>
                <a:latin typeface="宋体"/>
                <a:ea typeface="宋体"/>
                <a:cs typeface="+mn-cs"/>
              </a:rPr>
              <a:t>1000 0101</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填</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32bit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中的原始形式</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指数转换为十进制形式是</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___133___(32bit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中的原始形式按二进制原码形式转换</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          指数表示的十进制形式是</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____6____(32bit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中的原始形式按</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IEEE754</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的规则转换</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1000 0101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- 0111 1111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 0000 0110 (0x06 =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尾数是</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___</a:t>
            </a:r>
            <a:r>
              <a:rPr kumimoji="0" lang="en-US" altLang="zh-CN" sz="1500" b="1" i="0" u="sng" strike="noStrike" kern="1200" cap="none" spc="0" normalizeH="0" baseline="0" noProof="0" dirty="0">
                <a:ln>
                  <a:noFill/>
                </a:ln>
                <a:solidFill>
                  <a:srgbClr val="FF0000"/>
                </a:solidFill>
                <a:effectLst/>
                <a:uLnTx/>
                <a:uFillTx/>
                <a:latin typeface="宋体"/>
                <a:ea typeface="宋体"/>
                <a:cs typeface="+mn-cs"/>
              </a:rPr>
              <a:t>100 1000 1000 0000 0000 0000</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___(</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填</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32bit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中的原始形式</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尾数转换为十进制小数形式是</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a:t>
            </a:r>
            <a:r>
              <a:rPr kumimoji="0" lang="en-US" altLang="zh-CN" sz="1500" b="1" i="0" u="sng" strike="noStrike" kern="1200" cap="none" spc="0" normalizeH="0" baseline="0" noProof="0" dirty="0">
                <a:ln>
                  <a:noFill/>
                </a:ln>
                <a:solidFill>
                  <a:srgbClr val="000000"/>
                </a:solidFill>
                <a:effectLst/>
                <a:uLnTx/>
                <a:uFillTx/>
                <a:latin typeface="宋体"/>
                <a:ea typeface="宋体"/>
                <a:cs typeface="+mn-cs"/>
              </a:rPr>
              <a:t> 0.</a:t>
            </a:r>
            <a:r>
              <a:rPr kumimoji="0" lang="en-US" altLang="zh-CN" sz="1500" b="1" i="0" u="sng" strike="noStrike" kern="1200" cap="none" spc="0" normalizeH="0" baseline="0" noProof="0" dirty="0">
                <a:ln>
                  <a:noFill/>
                </a:ln>
                <a:solidFill>
                  <a:srgbClr val="FF0000"/>
                </a:solidFill>
                <a:effectLst/>
                <a:uLnTx/>
                <a:uFillTx/>
                <a:latin typeface="宋体"/>
                <a:ea typeface="宋体"/>
                <a:cs typeface="+mn-cs"/>
              </a:rPr>
              <a:t>56640625</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__(32bit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中的原始形式按二进制原码形式转换</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          尾数表示的十进制小数形式是</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__</a:t>
            </a:r>
            <a:r>
              <a:rPr kumimoji="0" lang="en-US" altLang="zh-CN" sz="1500" b="1" i="0" u="sng" strike="noStrike" kern="1200" cap="none" spc="0" normalizeH="0" baseline="0" noProof="0" dirty="0">
                <a:ln>
                  <a:noFill/>
                </a:ln>
                <a:solidFill>
                  <a:srgbClr val="000000"/>
                </a:solidFill>
                <a:effectLst/>
                <a:uLnTx/>
                <a:uFillTx/>
                <a:latin typeface="宋体"/>
                <a:ea typeface="宋体"/>
                <a:cs typeface="+mn-cs"/>
              </a:rPr>
              <a:t>1.56640625</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_</a:t>
            </a:r>
            <a:r>
              <a:rPr kumimoji="0" lang="en-US" altLang="zh-CN" sz="1500" b="1" i="0" u="sng" strike="noStrike" kern="1200" cap="none" spc="0" normalizeH="0" baseline="0" noProof="0" dirty="0">
                <a:ln>
                  <a:noFill/>
                </a:ln>
                <a:solidFill>
                  <a:srgbClr val="000000"/>
                </a:solidFill>
                <a:effectLst/>
                <a:uLnTx/>
                <a:uFillTx/>
                <a:latin typeface="宋体"/>
                <a:ea typeface="宋体"/>
                <a:cs typeface="+mn-cs"/>
              </a:rPr>
              <a:t> </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加整数部分的</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后</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100 1000 1000 0000 0000 0000 = 2</a:t>
            </a:r>
            <a:r>
              <a:rPr kumimoji="0" lang="en-US" altLang="zh-CN" sz="1500" b="1" i="0" u="none" strike="noStrike" kern="1200" cap="none" spc="0" normalizeH="0" baseline="30000" noProof="0" dirty="0">
                <a:ln>
                  <a:noFill/>
                </a:ln>
                <a:solidFill>
                  <a:srgbClr val="000000"/>
                </a:solidFill>
                <a:effectLst/>
                <a:uLnTx/>
                <a:uFillTx/>
                <a:latin typeface="宋体"/>
                <a:ea typeface="宋体"/>
                <a:cs typeface="+mn-cs"/>
              </a:rPr>
              <a:t>0</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+ 2</a:t>
            </a:r>
            <a:r>
              <a:rPr kumimoji="0" lang="en-US" altLang="zh-CN" sz="1500" b="1" i="0" u="none" strike="noStrike" kern="1200" cap="none" spc="0" normalizeH="0" baseline="30000" noProof="0" dirty="0">
                <a:ln>
                  <a:noFill/>
                </a:ln>
                <a:solidFill>
                  <a:srgbClr val="000000"/>
                </a:solidFill>
                <a:effectLst/>
                <a:uLnTx/>
                <a:uFillTx/>
                <a:latin typeface="宋体"/>
                <a:ea typeface="宋体"/>
                <a:cs typeface="+mn-cs"/>
              </a:rPr>
              <a:t>-1</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+ 2</a:t>
            </a:r>
            <a:r>
              <a:rPr kumimoji="0" lang="en-US" altLang="zh-CN" sz="1500" b="1" i="0" u="none" strike="noStrike" kern="1200" cap="none" spc="0" normalizeH="0" baseline="30000" noProof="0" dirty="0">
                <a:ln>
                  <a:noFill/>
                </a:ln>
                <a:solidFill>
                  <a:srgbClr val="000000"/>
                </a:solidFill>
                <a:effectLst/>
                <a:uLnTx/>
                <a:uFillTx/>
                <a:latin typeface="宋体"/>
                <a:ea typeface="宋体"/>
                <a:cs typeface="+mn-cs"/>
              </a:rPr>
              <a:t>-4</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+ 2</a:t>
            </a:r>
            <a:r>
              <a:rPr kumimoji="0" lang="en-US" altLang="zh-CN" sz="1500" b="1" i="0" u="none" strike="noStrike" kern="1200" cap="none" spc="0" normalizeH="0" baseline="30000" noProof="0" dirty="0">
                <a:ln>
                  <a:noFill/>
                </a:ln>
                <a:solidFill>
                  <a:srgbClr val="000000"/>
                </a:solidFill>
                <a:effectLst/>
                <a:uLnTx/>
                <a:uFillTx/>
                <a:latin typeface="宋体"/>
                <a:ea typeface="宋体"/>
                <a:cs typeface="+mn-cs"/>
              </a:rPr>
              <a:t>-8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 0.5 + 0.0625 + 0.00390625 = 0.56640625 =&gt;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加</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 =&gt; 1.56640625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1.56640625 x 2</a:t>
            </a:r>
            <a:r>
              <a:rPr kumimoji="0" lang="en-US" altLang="zh-CN" sz="1500" b="1" i="0" u="none" strike="noStrike" kern="1200" cap="none" spc="0" normalizeH="0" baseline="30000" noProof="0" dirty="0">
                <a:ln>
                  <a:noFill/>
                </a:ln>
                <a:solidFill>
                  <a:srgbClr val="000000"/>
                </a:solidFill>
                <a:effectLst/>
                <a:uLnTx/>
                <a:uFillTx/>
                <a:latin typeface="宋体"/>
                <a:ea typeface="宋体"/>
                <a:cs typeface="+mn-cs"/>
              </a:rPr>
              <a:t>6</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 100.25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此处未体现出误差</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下面是十进制手动转</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float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机内存储的方法：</a:t>
            </a:r>
            <a:endParaRPr kumimoji="0" lang="en-US" altLang="zh-CN" sz="15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100  = </a:t>
            </a:r>
            <a:r>
              <a:rPr kumimoji="0" lang="en-US" altLang="zh-CN" sz="1500" b="1" i="0" u="none" strike="noStrike" kern="1200" cap="none" spc="0" normalizeH="0" baseline="0" noProof="0" dirty="0">
                <a:ln>
                  <a:noFill/>
                </a:ln>
                <a:solidFill>
                  <a:srgbClr val="FF0000"/>
                </a:solidFill>
                <a:effectLst/>
                <a:uLnTx/>
                <a:uFillTx/>
                <a:latin typeface="宋体"/>
                <a:ea typeface="宋体"/>
                <a:cs typeface="+mn-cs"/>
              </a:rPr>
              <a:t>0</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110 0100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整数部分转二进制为</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7</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位，最前面的</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0</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只是为了</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8</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位对齐</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0.25 = 01        </a:t>
            </a:r>
            <a:r>
              <a:rPr lang="en-US" altLang="zh-CN" sz="1500" b="1" dirty="0">
                <a:solidFill>
                  <a:srgbClr val="000000"/>
                </a:solidFill>
                <a:latin typeface="宋体"/>
                <a:ea typeface="宋体"/>
              </a:rPr>
              <a: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小数部分转二进制为</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2</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位</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100.25 = </a:t>
            </a:r>
            <a:r>
              <a:rPr kumimoji="0" lang="en-US" altLang="zh-CN" sz="1500" b="1" i="0" u="none" strike="sngStrike" kern="1200" cap="none" spc="0" normalizeH="0" baseline="0" noProof="0" dirty="0">
                <a:ln>
                  <a:noFill/>
                </a:ln>
                <a:solidFill>
                  <a:srgbClr val="FF0000"/>
                </a:solidFill>
                <a:effectLst/>
                <a:uLnTx/>
                <a:uFillTx/>
                <a:latin typeface="宋体"/>
                <a:ea typeface="宋体"/>
                <a:cs typeface="+mn-cs"/>
              </a:rPr>
              <a:t>0</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110 0100.01 = 1.1001 0001 x 2</a:t>
            </a:r>
            <a:r>
              <a:rPr kumimoji="0" lang="en-US" altLang="zh-CN" sz="1500" b="1" i="0" u="none" strike="noStrike" kern="1200" cap="none" spc="0" normalizeH="0" baseline="30000" noProof="0" dirty="0">
                <a:ln>
                  <a:noFill/>
                </a:ln>
                <a:solidFill>
                  <a:srgbClr val="000000"/>
                </a:solidFill>
                <a:effectLst/>
                <a:uLnTx/>
                <a:uFillTx/>
                <a:latin typeface="宋体"/>
                <a:ea typeface="宋体"/>
                <a:cs typeface="+mn-cs"/>
              </a:rPr>
              <a:t>6</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确保整数部分为</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，移</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6</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位</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符  号  位：</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阶      码：</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6 + 127 = 133 = 1000 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尾数 </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舍</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1001 0001 =&gt; 1001 0001 </a:t>
            </a:r>
            <a:r>
              <a:rPr kumimoji="0" lang="en-US" altLang="zh-CN" sz="1500" b="1" i="0" u="none" strike="noStrike" kern="1200" cap="none" spc="0" normalizeH="0" baseline="0" noProof="0" dirty="0">
                <a:ln>
                  <a:noFill/>
                </a:ln>
                <a:solidFill>
                  <a:srgbClr val="3333CC"/>
                </a:solidFill>
                <a:effectLst/>
                <a:uLnTx/>
                <a:uFillTx/>
                <a:latin typeface="宋体"/>
                <a:ea typeface="宋体"/>
                <a:cs typeface="+mn-cs"/>
              </a:rPr>
              <a:t>0000 0000 0000 000</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 </a:t>
            </a:r>
            <a:r>
              <a:rPr lang="en-US" altLang="zh-CN" sz="1500" b="1" dirty="0">
                <a:solidFill>
                  <a:srgbClr val="000000"/>
                </a:solidFill>
                <a:latin typeface="宋体"/>
                <a:ea typeface="宋体"/>
              </a:rPr>
              <a:t>(</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补齐</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23</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位，后面补</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14</a:t>
            </a:r>
            <a:r>
              <a:rPr kumimoji="0" lang="zh-CN" altLang="en-US" sz="1500" b="1" i="0" u="none" strike="noStrike" kern="1200" cap="none" spc="0" normalizeH="0" baseline="0" noProof="0" dirty="0">
                <a:ln>
                  <a:noFill/>
                </a:ln>
                <a:solidFill>
                  <a:srgbClr val="000000"/>
                </a:solidFill>
                <a:effectLst/>
                <a:uLnTx/>
                <a:uFillTx/>
                <a:latin typeface="宋体"/>
                <a:ea typeface="宋体"/>
                <a:cs typeface="+mn-cs"/>
              </a:rPr>
              <a:t>个蓝色的</a:t>
            </a:r>
            <a:r>
              <a:rPr kumimoji="0" lang="en-US" altLang="zh-CN" sz="1500" b="1" i="0" u="none" strike="noStrike" kern="1200" cap="none" spc="0" normalizeH="0" baseline="0" noProof="0" dirty="0">
                <a:ln>
                  <a:noFill/>
                </a:ln>
                <a:solidFill>
                  <a:srgbClr val="000000"/>
                </a:solidFill>
                <a:effectLst/>
                <a:uLnTx/>
                <a:uFillTx/>
                <a:latin typeface="宋体"/>
                <a:ea typeface="宋体"/>
                <a:cs typeface="+mn-cs"/>
              </a:rPr>
              <a:t>0</a:t>
            </a:r>
            <a:r>
              <a:rPr lang="en-US" altLang="zh-CN" sz="1500" b="1" dirty="0">
                <a:solidFill>
                  <a:srgbClr val="000000"/>
                </a:solidFill>
                <a:latin typeface="宋体"/>
                <a:ea typeface="宋体"/>
              </a:rPr>
              <a:t>)</a:t>
            </a:r>
            <a:endParaRPr kumimoji="0" lang="en-US" altLang="zh-CN" sz="15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srgbClr val="FF0000"/>
                </a:solidFill>
                <a:effectLst/>
                <a:uLnTx/>
                <a:uFillTx/>
                <a:latin typeface="宋体"/>
                <a:ea typeface="宋体"/>
                <a:cs typeface="+mn-cs"/>
              </a:rPr>
              <a:t>                                         100 1000 1000 0000 0000 0000 </a:t>
            </a:r>
            <a:r>
              <a:rPr lang="en-US" altLang="zh-CN" sz="1500" b="1" dirty="0">
                <a:solidFill>
                  <a:srgbClr val="FF0000"/>
                </a:solidFill>
                <a:latin typeface="宋体"/>
                <a:ea typeface="宋体"/>
              </a:rPr>
              <a:t>(</a:t>
            </a:r>
            <a:r>
              <a:rPr kumimoji="0" lang="zh-CN" altLang="en-US" sz="1500" b="1" i="0" u="none" strike="noStrike" kern="1200" cap="none" spc="0" normalizeH="0" baseline="0" noProof="0" dirty="0">
                <a:ln>
                  <a:noFill/>
                </a:ln>
                <a:solidFill>
                  <a:srgbClr val="FF0000"/>
                </a:solidFill>
                <a:effectLst/>
                <a:uLnTx/>
                <a:uFillTx/>
                <a:latin typeface="宋体"/>
                <a:ea typeface="宋体"/>
                <a:cs typeface="+mn-cs"/>
              </a:rPr>
              <a:t>从低位开始四位一组，共</a:t>
            </a:r>
            <a:r>
              <a:rPr kumimoji="0" lang="en-US" altLang="zh-CN" sz="1500" b="1" i="0" u="none" strike="noStrike" kern="1200" cap="none" spc="0" normalizeH="0" baseline="0" noProof="0" dirty="0">
                <a:ln>
                  <a:noFill/>
                </a:ln>
                <a:solidFill>
                  <a:srgbClr val="FF0000"/>
                </a:solidFill>
                <a:effectLst/>
                <a:uLnTx/>
                <a:uFillTx/>
                <a:latin typeface="宋体"/>
                <a:ea typeface="宋体"/>
                <a:cs typeface="+mn-cs"/>
              </a:rPr>
              <a:t>23</a:t>
            </a:r>
            <a:r>
              <a:rPr kumimoji="0" lang="zh-CN" altLang="en-US" sz="1500" b="1" i="0" u="none" strike="noStrike" kern="1200" cap="none" spc="0" normalizeH="0" baseline="0" noProof="0" dirty="0">
                <a:ln>
                  <a:noFill/>
                </a:ln>
                <a:solidFill>
                  <a:srgbClr val="FF0000"/>
                </a:solidFill>
                <a:effectLst/>
                <a:uLnTx/>
                <a:uFillTx/>
                <a:latin typeface="宋体"/>
                <a:ea typeface="宋体"/>
                <a:cs typeface="+mn-cs"/>
              </a:rPr>
              <a:t>位</a:t>
            </a:r>
            <a:r>
              <a:rPr kumimoji="0" lang="en-US" altLang="zh-CN" sz="1500" b="1" i="0" u="none" strike="noStrike" kern="1200" cap="none" spc="0" normalizeH="0" baseline="0" noProof="0" dirty="0">
                <a:ln>
                  <a:noFill/>
                </a:ln>
                <a:solidFill>
                  <a:srgbClr val="FF0000"/>
                </a:solidFill>
                <a:effectLst/>
                <a:uLnTx/>
                <a:uFillTx/>
                <a:latin typeface="宋体"/>
                <a:ea typeface="宋体"/>
                <a:cs typeface="+mn-cs"/>
              </a:rPr>
              <a:t>)</a:t>
            </a:r>
            <a:endParaRPr kumimoji="0" lang="en-US" altLang="zh-CN" sz="1500" b="1" i="0" u="none" strike="noStrike" kern="1200" cap="none" spc="0" normalizeH="0" baseline="0" noProof="0" dirty="0">
              <a:ln>
                <a:noFill/>
              </a:ln>
              <a:solidFill>
                <a:srgbClr val="000000"/>
              </a:solidFill>
              <a:effectLst/>
              <a:uLnTx/>
              <a:uFillTx/>
              <a:latin typeface="宋体"/>
              <a:ea typeface="宋体"/>
              <a:cs typeface="+mn-cs"/>
            </a:endParaRPr>
          </a:p>
        </p:txBody>
      </p:sp>
      <p:pic>
        <p:nvPicPr>
          <p:cNvPr id="5" name="Picture 2">
            <a:extLst>
              <a:ext uri="{FF2B5EF4-FFF2-40B4-BE49-F238E27FC236}">
                <a16:creationId xmlns:a16="http://schemas.microsoft.com/office/drawing/2014/main" id="{1F006CE1-213D-1F96-DC4B-0C35CDFED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1A048AD-1DFC-1C7B-6046-E948E2E2B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8158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9AE292E-90B9-295F-0270-F5E6E5F65259}"/>
              </a:ext>
            </a:extLst>
          </p:cNvPr>
          <p:cNvSpPr txBox="1"/>
          <p:nvPr/>
        </p:nvSpPr>
        <p:spPr>
          <a:xfrm>
            <a:off x="669925" y="1203159"/>
            <a:ext cx="10850562" cy="5262979"/>
          </a:xfrm>
          <a:prstGeom prst="rect">
            <a:avLst/>
          </a:prstGeom>
          <a:noFill/>
        </p:spPr>
        <p:txBody>
          <a:bodyPr wrap="square" rtlCol="0">
            <a:spAutoFit/>
          </a:bodyPr>
          <a:lstStyle/>
          <a:p>
            <a:r>
              <a:rPr lang="en-US" altLang="zh-CN" sz="2800" b="0" dirty="0">
                <a:solidFill>
                  <a:srgbClr val="AF00DB"/>
                </a:solidFill>
                <a:effectLst/>
                <a:latin typeface="Consolas" panose="020B0609020204030204" pitchFamily="49" charset="0"/>
              </a:rPr>
              <a:t>#include</a:t>
            </a:r>
            <a:r>
              <a:rPr lang="en-US" altLang="zh-CN" sz="2800" b="0" dirty="0">
                <a:solidFill>
                  <a:srgbClr val="0000FF"/>
                </a:solidFill>
                <a:effectLst/>
                <a:latin typeface="Consolas" panose="020B0609020204030204" pitchFamily="49" charset="0"/>
              </a:rPr>
              <a:t> </a:t>
            </a:r>
            <a:r>
              <a:rPr lang="en-US" altLang="zh-CN" sz="2800" b="0" dirty="0">
                <a:solidFill>
                  <a:srgbClr val="A31515"/>
                </a:solidFill>
                <a:effectLst/>
                <a:latin typeface="Consolas" panose="020B0609020204030204" pitchFamily="49" charset="0"/>
              </a:rPr>
              <a:t>&lt;iostream&gt;</a:t>
            </a:r>
            <a:endParaRPr lang="en-US" altLang="zh-CN" sz="2800" b="0" dirty="0">
              <a:solidFill>
                <a:srgbClr val="000000"/>
              </a:solidFill>
              <a:effectLst/>
              <a:latin typeface="Consolas" panose="020B0609020204030204" pitchFamily="49" charset="0"/>
            </a:endParaRPr>
          </a:p>
          <a:p>
            <a:r>
              <a:rPr lang="en-US" altLang="zh-CN" sz="2800" b="0" dirty="0">
                <a:solidFill>
                  <a:srgbClr val="AF00DB"/>
                </a:solidFill>
                <a:effectLst/>
                <a:latin typeface="Consolas" panose="020B0609020204030204" pitchFamily="49" charset="0"/>
              </a:rPr>
              <a:t>using</a:t>
            </a:r>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namespace</a:t>
            </a:r>
            <a:r>
              <a:rPr lang="en-US" altLang="zh-CN" sz="2800" b="0" dirty="0">
                <a:solidFill>
                  <a:srgbClr val="000000"/>
                </a:solidFill>
                <a:effectLst/>
                <a:latin typeface="Consolas" panose="020B0609020204030204" pitchFamily="49" charset="0"/>
              </a:rPr>
              <a:t> </a:t>
            </a:r>
            <a:r>
              <a:rPr lang="en-US" altLang="zh-CN" sz="2800" b="0" dirty="0">
                <a:solidFill>
                  <a:srgbClr val="267F99"/>
                </a:solidFill>
                <a:effectLst/>
                <a:latin typeface="Consolas" panose="020B0609020204030204" pitchFamily="49" charset="0"/>
              </a:rPr>
              <a:t>std</a:t>
            </a:r>
            <a:r>
              <a:rPr lang="en-US" altLang="zh-CN" sz="2800" b="0" dirty="0">
                <a:solidFill>
                  <a:srgbClr val="000000"/>
                </a:solidFill>
                <a:effectLst/>
                <a:latin typeface="Consolas" panose="020B0609020204030204" pitchFamily="49" charset="0"/>
              </a:rPr>
              <a:t>;</a:t>
            </a:r>
          </a:p>
          <a:p>
            <a:r>
              <a:rPr lang="en-US" altLang="zh-CN" sz="2800" b="0" dirty="0">
                <a:solidFill>
                  <a:srgbClr val="0000FF"/>
                </a:solidFill>
                <a:effectLst/>
                <a:latin typeface="Consolas" panose="020B0609020204030204" pitchFamily="49" charset="0"/>
              </a:rPr>
              <a:t>int</a:t>
            </a:r>
            <a:r>
              <a:rPr lang="en-US" altLang="zh-CN" sz="2800" b="0" dirty="0">
                <a:solidFill>
                  <a:srgbClr val="000000"/>
                </a:solidFill>
                <a:effectLst/>
                <a:latin typeface="Consolas" panose="020B0609020204030204" pitchFamily="49" charset="0"/>
              </a:rPr>
              <a:t> </a:t>
            </a:r>
            <a:r>
              <a:rPr lang="en-US" altLang="zh-CN" sz="2800" b="0" dirty="0">
                <a:solidFill>
                  <a:srgbClr val="795E26"/>
                </a:solidFill>
                <a:effectLst/>
                <a:latin typeface="Consolas" panose="020B0609020204030204" pitchFamily="49" charset="0"/>
              </a:rPr>
              <a:t>main</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int</a:t>
            </a:r>
            <a:r>
              <a:rPr lang="en-US" altLang="zh-CN" sz="2800" b="0" dirty="0">
                <a:solidFill>
                  <a:srgbClr val="000000"/>
                </a:solidFill>
                <a:effectLst/>
                <a:latin typeface="Consolas" panose="020B0609020204030204" pitchFamily="49" charset="0"/>
              </a:rPr>
              <a:t> a, b, c;</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cin</a:t>
            </a:r>
            <a:r>
              <a:rPr lang="en-US" altLang="zh-CN" sz="2800" b="0" dirty="0">
                <a:solidFill>
                  <a:srgbClr val="000000"/>
                </a:solidFill>
                <a:effectLst/>
                <a:latin typeface="Consolas" panose="020B0609020204030204" pitchFamily="49" charset="0"/>
              </a:rPr>
              <a:t> &gt;&gt; a, b, c;</a:t>
            </a:r>
          </a:p>
          <a:p>
            <a:br>
              <a:rPr lang="en-US" altLang="zh-CN" sz="2800" b="0" dirty="0">
                <a:solidFill>
                  <a:srgbClr val="000000"/>
                </a:solidFill>
                <a:effectLst/>
                <a:latin typeface="Consolas" panose="020B0609020204030204" pitchFamily="49" charset="0"/>
              </a:rPr>
            </a:br>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a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b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c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a:solidFill>
                  <a:srgbClr val="AF00DB"/>
                </a:solidFill>
                <a:effectLst/>
                <a:latin typeface="Consolas" panose="020B0609020204030204" pitchFamily="49" charset="0"/>
              </a:rPr>
              <a:t>return</a:t>
            </a:r>
            <a:r>
              <a:rPr lang="en-US" altLang="zh-CN" sz="2800" b="0" dirty="0">
                <a:solidFill>
                  <a:srgbClr val="000000"/>
                </a:solidFill>
                <a:effectLst/>
                <a:latin typeface="Consolas" panose="020B0609020204030204" pitchFamily="49" charset="0"/>
              </a:rPr>
              <a:t> </a:t>
            </a:r>
            <a:r>
              <a:rPr lang="en-US" altLang="zh-CN" sz="2800" b="0" dirty="0">
                <a:solidFill>
                  <a:srgbClr val="098658"/>
                </a:solidFill>
                <a:effectLst/>
                <a:latin typeface="Consolas" panose="020B0609020204030204" pitchFamily="49" charset="0"/>
              </a:rPr>
              <a:t>0</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a:t>
            </a:r>
          </a:p>
        </p:txBody>
      </p:sp>
      <p:sp>
        <p:nvSpPr>
          <p:cNvPr id="3" name="文本框 2">
            <a:extLst>
              <a:ext uri="{FF2B5EF4-FFF2-40B4-BE49-F238E27FC236}">
                <a16:creationId xmlns:a16="http://schemas.microsoft.com/office/drawing/2014/main" id="{88925C74-6A94-8D29-8D9D-28712BC4BE58}"/>
              </a:ext>
            </a:extLst>
          </p:cNvPr>
          <p:cNvSpPr txBox="1"/>
          <p:nvPr/>
        </p:nvSpPr>
        <p:spPr>
          <a:xfrm>
            <a:off x="9252188" y="1203159"/>
            <a:ext cx="2268299" cy="3351046"/>
          </a:xfrm>
          <a:prstGeom prst="rect">
            <a:avLst/>
          </a:prstGeom>
          <a:noFill/>
        </p:spPr>
        <p:txBody>
          <a:bodyPr wrap="square" rtlCol="0">
            <a:spAutoFit/>
          </a:bodyPr>
          <a:lstStyle/>
          <a:p>
            <a:pPr>
              <a:lnSpc>
                <a:spcPct val="150000"/>
              </a:lnSpc>
            </a:pPr>
            <a:r>
              <a:rPr lang="zh-CN" altLang="en-US" sz="2400" b="0" dirty="0">
                <a:effectLst/>
                <a:latin typeface="+mn-ea"/>
              </a:rPr>
              <a:t>输入</a:t>
            </a:r>
            <a:r>
              <a:rPr lang="zh-CN" altLang="en-US" sz="2400" dirty="0">
                <a:latin typeface="+mn-ea"/>
              </a:rPr>
              <a:t>：</a:t>
            </a:r>
            <a:endParaRPr lang="en-US" altLang="zh-CN" sz="2400" dirty="0">
              <a:latin typeface="+mn-ea"/>
            </a:endParaRPr>
          </a:p>
          <a:p>
            <a:pPr>
              <a:lnSpc>
                <a:spcPct val="150000"/>
              </a:lnSpc>
            </a:pPr>
            <a:r>
              <a:rPr lang="en-US" altLang="zh-CN" sz="2400" dirty="0">
                <a:latin typeface="+mn-ea"/>
              </a:rPr>
              <a:t>1 2 3</a:t>
            </a:r>
          </a:p>
          <a:p>
            <a:pPr>
              <a:lnSpc>
                <a:spcPct val="150000"/>
              </a:lnSpc>
            </a:pPr>
            <a:r>
              <a:rPr lang="zh-CN" altLang="en-US" sz="2400" b="0" dirty="0">
                <a:effectLst/>
                <a:latin typeface="+mn-ea"/>
              </a:rPr>
              <a:t>输出：</a:t>
            </a:r>
            <a:endParaRPr lang="en-US" altLang="zh-CN" sz="2400" dirty="0">
              <a:latin typeface="+mn-ea"/>
            </a:endParaRPr>
          </a:p>
          <a:p>
            <a:pPr>
              <a:lnSpc>
                <a:spcPct val="150000"/>
              </a:lnSpc>
            </a:pPr>
            <a:r>
              <a:rPr lang="en-US" altLang="zh-CN" sz="2400" b="0" dirty="0">
                <a:effectLst/>
                <a:latin typeface="+mn-ea"/>
              </a:rPr>
              <a:t>1</a:t>
            </a:r>
          </a:p>
          <a:p>
            <a:pPr>
              <a:lnSpc>
                <a:spcPct val="150000"/>
              </a:lnSpc>
            </a:pPr>
            <a:r>
              <a:rPr lang="en-US" altLang="zh-CN" sz="2400" dirty="0">
                <a:latin typeface="+mn-ea"/>
              </a:rPr>
              <a:t>4242432</a:t>
            </a:r>
          </a:p>
          <a:p>
            <a:pPr>
              <a:lnSpc>
                <a:spcPct val="150000"/>
              </a:lnSpc>
            </a:pPr>
            <a:r>
              <a:rPr lang="en-US" altLang="zh-CN" sz="2400" b="0" dirty="0">
                <a:effectLst/>
                <a:latin typeface="+mn-ea"/>
              </a:rPr>
              <a:t>7929704</a:t>
            </a:r>
          </a:p>
        </p:txBody>
      </p:sp>
    </p:spTree>
    <p:extLst>
      <p:ext uri="{BB962C8B-B14F-4D97-AF65-F5344CB8AC3E}">
        <p14:creationId xmlns:p14="http://schemas.microsoft.com/office/powerpoint/2010/main" val="26494686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E8715662-D0F5-4679-6621-90D8A9D414F4}"/>
              </a:ext>
            </a:extLst>
          </p:cNvPr>
          <p:cNvSpPr txBox="1"/>
          <p:nvPr/>
        </p:nvSpPr>
        <p:spPr>
          <a:xfrm>
            <a:off x="669925" y="1203159"/>
            <a:ext cx="10850562" cy="5262979"/>
          </a:xfrm>
          <a:prstGeom prst="rect">
            <a:avLst/>
          </a:prstGeom>
          <a:noFill/>
        </p:spPr>
        <p:txBody>
          <a:bodyPr wrap="square" rtlCol="0">
            <a:spAutoFit/>
          </a:bodyPr>
          <a:lstStyle/>
          <a:p>
            <a:r>
              <a:rPr lang="en-US" altLang="zh-CN" sz="2800" b="0" dirty="0">
                <a:solidFill>
                  <a:srgbClr val="AF00DB"/>
                </a:solidFill>
                <a:effectLst/>
                <a:latin typeface="Consolas" panose="020B0609020204030204" pitchFamily="49" charset="0"/>
              </a:rPr>
              <a:t>#include</a:t>
            </a:r>
            <a:r>
              <a:rPr lang="en-US" altLang="zh-CN" sz="2800" b="0" dirty="0">
                <a:solidFill>
                  <a:srgbClr val="0000FF"/>
                </a:solidFill>
                <a:effectLst/>
                <a:latin typeface="Consolas" panose="020B0609020204030204" pitchFamily="49" charset="0"/>
              </a:rPr>
              <a:t> </a:t>
            </a:r>
            <a:r>
              <a:rPr lang="en-US" altLang="zh-CN" sz="2800" b="0" dirty="0">
                <a:solidFill>
                  <a:srgbClr val="A31515"/>
                </a:solidFill>
                <a:effectLst/>
                <a:latin typeface="Consolas" panose="020B0609020204030204" pitchFamily="49" charset="0"/>
              </a:rPr>
              <a:t>&lt;iostream&gt;</a:t>
            </a:r>
            <a:endParaRPr lang="en-US" altLang="zh-CN" sz="2800" b="0" dirty="0">
              <a:solidFill>
                <a:srgbClr val="000000"/>
              </a:solidFill>
              <a:effectLst/>
              <a:latin typeface="Consolas" panose="020B0609020204030204" pitchFamily="49" charset="0"/>
            </a:endParaRPr>
          </a:p>
          <a:p>
            <a:r>
              <a:rPr lang="en-US" altLang="zh-CN" sz="2800" b="0" dirty="0">
                <a:solidFill>
                  <a:srgbClr val="AF00DB"/>
                </a:solidFill>
                <a:effectLst/>
                <a:latin typeface="Consolas" panose="020B0609020204030204" pitchFamily="49" charset="0"/>
              </a:rPr>
              <a:t>using</a:t>
            </a:r>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namespace</a:t>
            </a:r>
            <a:r>
              <a:rPr lang="en-US" altLang="zh-CN" sz="2800" b="0" dirty="0">
                <a:solidFill>
                  <a:srgbClr val="000000"/>
                </a:solidFill>
                <a:effectLst/>
                <a:latin typeface="Consolas" panose="020B0609020204030204" pitchFamily="49" charset="0"/>
              </a:rPr>
              <a:t> </a:t>
            </a:r>
            <a:r>
              <a:rPr lang="en-US" altLang="zh-CN" sz="2800" b="0" dirty="0">
                <a:solidFill>
                  <a:srgbClr val="267F99"/>
                </a:solidFill>
                <a:effectLst/>
                <a:latin typeface="Consolas" panose="020B0609020204030204" pitchFamily="49" charset="0"/>
              </a:rPr>
              <a:t>std</a:t>
            </a:r>
            <a:r>
              <a:rPr lang="en-US" altLang="zh-CN" sz="2800" b="0" dirty="0">
                <a:solidFill>
                  <a:srgbClr val="000000"/>
                </a:solidFill>
                <a:effectLst/>
                <a:latin typeface="Consolas" panose="020B0609020204030204" pitchFamily="49" charset="0"/>
              </a:rPr>
              <a:t>;</a:t>
            </a:r>
          </a:p>
          <a:p>
            <a:r>
              <a:rPr lang="en-US" altLang="zh-CN" sz="2800" b="0" dirty="0">
                <a:solidFill>
                  <a:srgbClr val="0000FF"/>
                </a:solidFill>
                <a:effectLst/>
                <a:latin typeface="Consolas" panose="020B0609020204030204" pitchFamily="49" charset="0"/>
              </a:rPr>
              <a:t>int</a:t>
            </a:r>
            <a:r>
              <a:rPr lang="en-US" altLang="zh-CN" sz="2800" b="0" dirty="0">
                <a:solidFill>
                  <a:srgbClr val="000000"/>
                </a:solidFill>
                <a:effectLst/>
                <a:latin typeface="Consolas" panose="020B0609020204030204" pitchFamily="49" charset="0"/>
              </a:rPr>
              <a:t> </a:t>
            </a:r>
            <a:r>
              <a:rPr lang="en-US" altLang="zh-CN" sz="2800" b="0" dirty="0">
                <a:solidFill>
                  <a:srgbClr val="795E26"/>
                </a:solidFill>
                <a:effectLst/>
                <a:latin typeface="Consolas" panose="020B0609020204030204" pitchFamily="49" charset="0"/>
              </a:rPr>
              <a:t>main</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int</a:t>
            </a:r>
            <a:r>
              <a:rPr lang="en-US" altLang="zh-CN" sz="2800" b="0" dirty="0">
                <a:solidFill>
                  <a:srgbClr val="000000"/>
                </a:solidFill>
                <a:effectLst/>
                <a:latin typeface="Consolas" panose="020B0609020204030204" pitchFamily="49" charset="0"/>
              </a:rPr>
              <a:t> a = </a:t>
            </a:r>
            <a:r>
              <a:rPr lang="en-US" altLang="zh-CN" sz="2800" b="0" dirty="0">
                <a:solidFill>
                  <a:srgbClr val="098658"/>
                </a:solidFill>
                <a:effectLst/>
                <a:latin typeface="Consolas" panose="020B0609020204030204" pitchFamily="49" charset="0"/>
              </a:rPr>
              <a:t>66</a:t>
            </a:r>
            <a:r>
              <a:rPr lang="en-US" altLang="zh-CN" sz="2800" b="0" dirty="0">
                <a:solidFill>
                  <a:srgbClr val="000000"/>
                </a:solidFill>
                <a:effectLst/>
                <a:latin typeface="Consolas" panose="020B0609020204030204" pitchFamily="49" charset="0"/>
              </a:rPr>
              <a:t>, b = </a:t>
            </a:r>
            <a:r>
              <a:rPr lang="en-US" altLang="zh-CN" sz="2800" b="0" dirty="0">
                <a:solidFill>
                  <a:srgbClr val="098658"/>
                </a:solidFill>
                <a:effectLst/>
                <a:latin typeface="Consolas" panose="020B0609020204030204" pitchFamily="49" charset="0"/>
              </a:rPr>
              <a:t>67</a:t>
            </a:r>
            <a:r>
              <a:rPr lang="en-US" altLang="zh-CN" sz="2800" b="0" dirty="0">
                <a:solidFill>
                  <a:srgbClr val="000000"/>
                </a:solidFill>
                <a:effectLst/>
                <a:latin typeface="Consolas" panose="020B0609020204030204" pitchFamily="49" charset="0"/>
              </a:rPr>
              <a:t>, c = </a:t>
            </a:r>
            <a:r>
              <a:rPr lang="en-US" altLang="zh-CN" sz="2800" b="0" dirty="0">
                <a:solidFill>
                  <a:srgbClr val="098658"/>
                </a:solidFill>
                <a:effectLst/>
                <a:latin typeface="Consolas" panose="020B0609020204030204" pitchFamily="49" charset="0"/>
              </a:rPr>
              <a:t>68</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cin</a:t>
            </a:r>
            <a:r>
              <a:rPr lang="en-US" altLang="zh-CN" sz="2800" b="0" dirty="0">
                <a:solidFill>
                  <a:srgbClr val="000000"/>
                </a:solidFill>
                <a:effectLst/>
                <a:latin typeface="Consolas" panose="020B0609020204030204" pitchFamily="49" charset="0"/>
              </a:rPr>
              <a:t> &gt;&gt; a, b, c;</a:t>
            </a:r>
          </a:p>
          <a:p>
            <a:br>
              <a:rPr lang="en-US" altLang="zh-CN" sz="2800" b="0" dirty="0">
                <a:solidFill>
                  <a:srgbClr val="000000"/>
                </a:solidFill>
                <a:effectLst/>
                <a:latin typeface="Consolas" panose="020B0609020204030204" pitchFamily="49" charset="0"/>
              </a:rPr>
            </a:br>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a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b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c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a:solidFill>
                  <a:srgbClr val="AF00DB"/>
                </a:solidFill>
                <a:effectLst/>
                <a:latin typeface="Consolas" panose="020B0609020204030204" pitchFamily="49" charset="0"/>
              </a:rPr>
              <a:t>return</a:t>
            </a:r>
            <a:r>
              <a:rPr lang="en-US" altLang="zh-CN" sz="2800" b="0" dirty="0">
                <a:solidFill>
                  <a:srgbClr val="000000"/>
                </a:solidFill>
                <a:effectLst/>
                <a:latin typeface="Consolas" panose="020B0609020204030204" pitchFamily="49" charset="0"/>
              </a:rPr>
              <a:t> </a:t>
            </a:r>
            <a:r>
              <a:rPr lang="en-US" altLang="zh-CN" sz="2800" b="0" dirty="0">
                <a:solidFill>
                  <a:srgbClr val="098658"/>
                </a:solidFill>
                <a:effectLst/>
                <a:latin typeface="Consolas" panose="020B0609020204030204" pitchFamily="49" charset="0"/>
              </a:rPr>
              <a:t>0</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a:t>
            </a:r>
          </a:p>
        </p:txBody>
      </p:sp>
      <p:sp>
        <p:nvSpPr>
          <p:cNvPr id="3" name="文本框 2">
            <a:extLst>
              <a:ext uri="{FF2B5EF4-FFF2-40B4-BE49-F238E27FC236}">
                <a16:creationId xmlns:a16="http://schemas.microsoft.com/office/drawing/2014/main" id="{3E6574EB-0727-980B-64C5-C552940D8F9C}"/>
              </a:ext>
            </a:extLst>
          </p:cNvPr>
          <p:cNvSpPr txBox="1"/>
          <p:nvPr/>
        </p:nvSpPr>
        <p:spPr>
          <a:xfrm>
            <a:off x="9252188" y="1203159"/>
            <a:ext cx="2268299" cy="3351046"/>
          </a:xfrm>
          <a:prstGeom prst="rect">
            <a:avLst/>
          </a:prstGeom>
          <a:noFill/>
        </p:spPr>
        <p:txBody>
          <a:bodyPr wrap="square" rtlCol="0">
            <a:spAutoFit/>
          </a:bodyPr>
          <a:lstStyle/>
          <a:p>
            <a:pPr>
              <a:lnSpc>
                <a:spcPct val="150000"/>
              </a:lnSpc>
            </a:pPr>
            <a:r>
              <a:rPr lang="zh-CN" altLang="en-US" sz="2400" b="0" dirty="0">
                <a:effectLst/>
                <a:latin typeface="+mn-ea"/>
              </a:rPr>
              <a:t>输入</a:t>
            </a:r>
            <a:r>
              <a:rPr lang="zh-CN" altLang="en-US" sz="2400" dirty="0">
                <a:latin typeface="+mn-ea"/>
              </a:rPr>
              <a:t>：</a:t>
            </a:r>
            <a:endParaRPr lang="en-US" altLang="zh-CN" sz="2400" dirty="0">
              <a:latin typeface="+mn-ea"/>
            </a:endParaRPr>
          </a:p>
          <a:p>
            <a:pPr>
              <a:lnSpc>
                <a:spcPct val="150000"/>
              </a:lnSpc>
            </a:pPr>
            <a:r>
              <a:rPr lang="en-US" altLang="zh-CN" sz="2400" dirty="0">
                <a:latin typeface="+mn-ea"/>
              </a:rPr>
              <a:t>1 2 3</a:t>
            </a:r>
          </a:p>
          <a:p>
            <a:pPr>
              <a:lnSpc>
                <a:spcPct val="150000"/>
              </a:lnSpc>
            </a:pPr>
            <a:r>
              <a:rPr lang="zh-CN" altLang="en-US" sz="2400" b="0" dirty="0">
                <a:effectLst/>
                <a:latin typeface="+mn-ea"/>
              </a:rPr>
              <a:t>输出：</a:t>
            </a:r>
            <a:endParaRPr lang="en-US" altLang="zh-CN" sz="2400" dirty="0">
              <a:latin typeface="+mn-ea"/>
            </a:endParaRPr>
          </a:p>
          <a:p>
            <a:pPr>
              <a:lnSpc>
                <a:spcPct val="150000"/>
              </a:lnSpc>
            </a:pPr>
            <a:r>
              <a:rPr lang="en-US" altLang="zh-CN" sz="2400" b="0" dirty="0">
                <a:effectLst/>
                <a:latin typeface="+mn-ea"/>
              </a:rPr>
              <a:t>1</a:t>
            </a:r>
          </a:p>
          <a:p>
            <a:pPr>
              <a:lnSpc>
                <a:spcPct val="150000"/>
              </a:lnSpc>
            </a:pPr>
            <a:r>
              <a:rPr lang="en-US" altLang="zh-CN" sz="2400" dirty="0">
                <a:latin typeface="+mn-ea"/>
              </a:rPr>
              <a:t>67</a:t>
            </a:r>
          </a:p>
          <a:p>
            <a:pPr>
              <a:lnSpc>
                <a:spcPct val="150000"/>
              </a:lnSpc>
            </a:pPr>
            <a:r>
              <a:rPr lang="en-US" altLang="zh-CN" sz="2400" dirty="0">
                <a:latin typeface="+mn-ea"/>
              </a:rPr>
              <a:t>68</a:t>
            </a:r>
            <a:endParaRPr lang="en-US" altLang="zh-CN" sz="2400" b="0" dirty="0">
              <a:effectLst/>
              <a:latin typeface="+mn-ea"/>
            </a:endParaRPr>
          </a:p>
        </p:txBody>
      </p:sp>
    </p:spTree>
    <p:extLst>
      <p:ext uri="{BB962C8B-B14F-4D97-AF65-F5344CB8AC3E}">
        <p14:creationId xmlns:p14="http://schemas.microsoft.com/office/powerpoint/2010/main" val="4786677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7B8BE87-CAE9-EC71-95B8-CCEDDE2FF08A}"/>
              </a:ext>
            </a:extLst>
          </p:cNvPr>
          <p:cNvSpPr txBox="1"/>
          <p:nvPr/>
        </p:nvSpPr>
        <p:spPr>
          <a:xfrm>
            <a:off x="669925" y="1203159"/>
            <a:ext cx="10850562" cy="5262979"/>
          </a:xfrm>
          <a:prstGeom prst="rect">
            <a:avLst/>
          </a:prstGeom>
          <a:noFill/>
        </p:spPr>
        <p:txBody>
          <a:bodyPr wrap="square" rtlCol="0">
            <a:spAutoFit/>
          </a:bodyPr>
          <a:lstStyle/>
          <a:p>
            <a:r>
              <a:rPr lang="en-US" altLang="zh-CN" sz="2800" b="0" dirty="0">
                <a:solidFill>
                  <a:srgbClr val="AF00DB"/>
                </a:solidFill>
                <a:effectLst/>
                <a:latin typeface="Consolas" panose="020B0609020204030204" pitchFamily="49" charset="0"/>
              </a:rPr>
              <a:t>#include</a:t>
            </a:r>
            <a:r>
              <a:rPr lang="en-US" altLang="zh-CN" sz="2800" b="0" dirty="0">
                <a:solidFill>
                  <a:srgbClr val="0000FF"/>
                </a:solidFill>
                <a:effectLst/>
                <a:latin typeface="Consolas" panose="020B0609020204030204" pitchFamily="49" charset="0"/>
              </a:rPr>
              <a:t> </a:t>
            </a:r>
            <a:r>
              <a:rPr lang="en-US" altLang="zh-CN" sz="2800" b="0" dirty="0">
                <a:solidFill>
                  <a:srgbClr val="A31515"/>
                </a:solidFill>
                <a:effectLst/>
                <a:latin typeface="Consolas" panose="020B0609020204030204" pitchFamily="49" charset="0"/>
              </a:rPr>
              <a:t>&lt;iostream&gt;</a:t>
            </a:r>
            <a:endParaRPr lang="en-US" altLang="zh-CN" sz="2800" b="0" dirty="0">
              <a:solidFill>
                <a:srgbClr val="000000"/>
              </a:solidFill>
              <a:effectLst/>
              <a:latin typeface="Consolas" panose="020B0609020204030204" pitchFamily="49" charset="0"/>
            </a:endParaRPr>
          </a:p>
          <a:p>
            <a:r>
              <a:rPr lang="en-US" altLang="zh-CN" sz="2800" b="0" dirty="0">
                <a:solidFill>
                  <a:srgbClr val="AF00DB"/>
                </a:solidFill>
                <a:effectLst/>
                <a:latin typeface="Consolas" panose="020B0609020204030204" pitchFamily="49" charset="0"/>
              </a:rPr>
              <a:t>using</a:t>
            </a:r>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namespace</a:t>
            </a:r>
            <a:r>
              <a:rPr lang="en-US" altLang="zh-CN" sz="2800" b="0" dirty="0">
                <a:solidFill>
                  <a:srgbClr val="000000"/>
                </a:solidFill>
                <a:effectLst/>
                <a:latin typeface="Consolas" panose="020B0609020204030204" pitchFamily="49" charset="0"/>
              </a:rPr>
              <a:t> </a:t>
            </a:r>
            <a:r>
              <a:rPr lang="en-US" altLang="zh-CN" sz="2800" b="0" dirty="0">
                <a:solidFill>
                  <a:srgbClr val="267F99"/>
                </a:solidFill>
                <a:effectLst/>
                <a:latin typeface="Consolas" panose="020B0609020204030204" pitchFamily="49" charset="0"/>
              </a:rPr>
              <a:t>std</a:t>
            </a:r>
            <a:r>
              <a:rPr lang="en-US" altLang="zh-CN" sz="2800" b="0" dirty="0">
                <a:solidFill>
                  <a:srgbClr val="000000"/>
                </a:solidFill>
                <a:effectLst/>
                <a:latin typeface="Consolas" panose="020B0609020204030204" pitchFamily="49" charset="0"/>
              </a:rPr>
              <a:t>;</a:t>
            </a:r>
          </a:p>
          <a:p>
            <a:r>
              <a:rPr lang="en-US" altLang="zh-CN" sz="2800" b="0" dirty="0">
                <a:solidFill>
                  <a:srgbClr val="0000FF"/>
                </a:solidFill>
                <a:effectLst/>
                <a:latin typeface="Consolas" panose="020B0609020204030204" pitchFamily="49" charset="0"/>
              </a:rPr>
              <a:t>int</a:t>
            </a:r>
            <a:r>
              <a:rPr lang="en-US" altLang="zh-CN" sz="2800" b="0" dirty="0">
                <a:solidFill>
                  <a:srgbClr val="000000"/>
                </a:solidFill>
                <a:effectLst/>
                <a:latin typeface="Consolas" panose="020B0609020204030204" pitchFamily="49" charset="0"/>
              </a:rPr>
              <a:t> </a:t>
            </a:r>
            <a:r>
              <a:rPr lang="en-US" altLang="zh-CN" sz="2800" b="0" dirty="0">
                <a:solidFill>
                  <a:srgbClr val="795E26"/>
                </a:solidFill>
                <a:effectLst/>
                <a:latin typeface="Consolas" panose="020B0609020204030204" pitchFamily="49" charset="0"/>
              </a:rPr>
              <a:t>main</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int</a:t>
            </a:r>
            <a:r>
              <a:rPr lang="en-US" altLang="zh-CN" sz="2800" b="0" dirty="0">
                <a:solidFill>
                  <a:srgbClr val="000000"/>
                </a:solidFill>
                <a:effectLst/>
                <a:latin typeface="Consolas" panose="020B0609020204030204" pitchFamily="49" charset="0"/>
              </a:rPr>
              <a:t> a = </a:t>
            </a:r>
            <a:r>
              <a:rPr lang="en-US" altLang="zh-CN" sz="2800" b="0" dirty="0">
                <a:solidFill>
                  <a:srgbClr val="098658"/>
                </a:solidFill>
                <a:effectLst/>
                <a:latin typeface="Consolas" panose="020B0609020204030204" pitchFamily="49" charset="0"/>
              </a:rPr>
              <a:t>66</a:t>
            </a:r>
            <a:r>
              <a:rPr lang="en-US" altLang="zh-CN" sz="2800" b="0" dirty="0">
                <a:solidFill>
                  <a:srgbClr val="000000"/>
                </a:solidFill>
                <a:effectLst/>
                <a:latin typeface="Consolas" panose="020B0609020204030204" pitchFamily="49" charset="0"/>
              </a:rPr>
              <a:t>, b = </a:t>
            </a:r>
            <a:r>
              <a:rPr lang="en-US" altLang="zh-CN" sz="2800" b="0" dirty="0">
                <a:solidFill>
                  <a:srgbClr val="098658"/>
                </a:solidFill>
                <a:effectLst/>
                <a:latin typeface="Consolas" panose="020B0609020204030204" pitchFamily="49" charset="0"/>
              </a:rPr>
              <a:t>67</a:t>
            </a:r>
            <a:r>
              <a:rPr lang="en-US" altLang="zh-CN" sz="2800" b="0" dirty="0">
                <a:solidFill>
                  <a:srgbClr val="000000"/>
                </a:solidFill>
                <a:effectLst/>
                <a:latin typeface="Consolas" panose="020B0609020204030204" pitchFamily="49" charset="0"/>
              </a:rPr>
              <a:t>, c = </a:t>
            </a:r>
            <a:r>
              <a:rPr lang="en-US" altLang="zh-CN" sz="2800" b="0" dirty="0">
                <a:solidFill>
                  <a:srgbClr val="098658"/>
                </a:solidFill>
                <a:effectLst/>
                <a:latin typeface="Consolas" panose="020B0609020204030204" pitchFamily="49" charset="0"/>
              </a:rPr>
              <a:t>68</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cin</a:t>
            </a:r>
            <a:r>
              <a:rPr lang="en-US" altLang="zh-CN" sz="2800" b="0" dirty="0">
                <a:solidFill>
                  <a:srgbClr val="000000"/>
                </a:solidFill>
                <a:effectLst/>
                <a:latin typeface="Consolas" panose="020B0609020204030204" pitchFamily="49" charset="0"/>
              </a:rPr>
              <a:t> &gt;&gt; (a, b, c);</a:t>
            </a:r>
          </a:p>
          <a:p>
            <a:br>
              <a:rPr lang="en-US" altLang="zh-CN" sz="2800" b="0" dirty="0">
                <a:solidFill>
                  <a:srgbClr val="000000"/>
                </a:solidFill>
                <a:effectLst/>
                <a:latin typeface="Consolas" panose="020B0609020204030204" pitchFamily="49" charset="0"/>
              </a:rPr>
            </a:br>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a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b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c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a:solidFill>
                  <a:srgbClr val="AF00DB"/>
                </a:solidFill>
                <a:effectLst/>
                <a:latin typeface="Consolas" panose="020B0609020204030204" pitchFamily="49" charset="0"/>
              </a:rPr>
              <a:t>return</a:t>
            </a:r>
            <a:r>
              <a:rPr lang="en-US" altLang="zh-CN" sz="2800" b="0" dirty="0">
                <a:solidFill>
                  <a:srgbClr val="000000"/>
                </a:solidFill>
                <a:effectLst/>
                <a:latin typeface="Consolas" panose="020B0609020204030204" pitchFamily="49" charset="0"/>
              </a:rPr>
              <a:t> </a:t>
            </a:r>
            <a:r>
              <a:rPr lang="en-US" altLang="zh-CN" sz="2800" b="0" dirty="0">
                <a:solidFill>
                  <a:srgbClr val="098658"/>
                </a:solidFill>
                <a:effectLst/>
                <a:latin typeface="Consolas" panose="020B0609020204030204" pitchFamily="49" charset="0"/>
              </a:rPr>
              <a:t>0</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a:t>
            </a:r>
          </a:p>
        </p:txBody>
      </p:sp>
      <p:sp>
        <p:nvSpPr>
          <p:cNvPr id="3" name="文本框 2">
            <a:extLst>
              <a:ext uri="{FF2B5EF4-FFF2-40B4-BE49-F238E27FC236}">
                <a16:creationId xmlns:a16="http://schemas.microsoft.com/office/drawing/2014/main" id="{19115243-B397-311C-E96C-7FA9F8A72AE4}"/>
              </a:ext>
            </a:extLst>
          </p:cNvPr>
          <p:cNvSpPr txBox="1"/>
          <p:nvPr/>
        </p:nvSpPr>
        <p:spPr>
          <a:xfrm>
            <a:off x="9252188" y="1203159"/>
            <a:ext cx="2268299" cy="3351046"/>
          </a:xfrm>
          <a:prstGeom prst="rect">
            <a:avLst/>
          </a:prstGeom>
          <a:noFill/>
        </p:spPr>
        <p:txBody>
          <a:bodyPr wrap="square" rtlCol="0">
            <a:spAutoFit/>
          </a:bodyPr>
          <a:lstStyle/>
          <a:p>
            <a:pPr>
              <a:lnSpc>
                <a:spcPct val="150000"/>
              </a:lnSpc>
            </a:pPr>
            <a:r>
              <a:rPr lang="zh-CN" altLang="en-US" sz="2400" b="0" dirty="0">
                <a:effectLst/>
                <a:latin typeface="+mn-ea"/>
              </a:rPr>
              <a:t>输入</a:t>
            </a:r>
            <a:r>
              <a:rPr lang="zh-CN" altLang="en-US" sz="2400" dirty="0">
                <a:latin typeface="+mn-ea"/>
              </a:rPr>
              <a:t>：</a:t>
            </a:r>
            <a:endParaRPr lang="en-US" altLang="zh-CN" sz="2400" dirty="0">
              <a:latin typeface="+mn-ea"/>
            </a:endParaRPr>
          </a:p>
          <a:p>
            <a:pPr>
              <a:lnSpc>
                <a:spcPct val="150000"/>
              </a:lnSpc>
            </a:pPr>
            <a:r>
              <a:rPr lang="en-US" altLang="zh-CN" sz="2400" dirty="0">
                <a:latin typeface="+mn-ea"/>
              </a:rPr>
              <a:t>1 2 3</a:t>
            </a:r>
          </a:p>
          <a:p>
            <a:pPr>
              <a:lnSpc>
                <a:spcPct val="150000"/>
              </a:lnSpc>
            </a:pPr>
            <a:r>
              <a:rPr lang="zh-CN" altLang="en-US" sz="2400" b="0" dirty="0">
                <a:effectLst/>
                <a:latin typeface="+mn-ea"/>
              </a:rPr>
              <a:t>输出：</a:t>
            </a:r>
            <a:endParaRPr lang="en-US" altLang="zh-CN" sz="2400" dirty="0">
              <a:latin typeface="+mn-ea"/>
            </a:endParaRPr>
          </a:p>
          <a:p>
            <a:pPr>
              <a:lnSpc>
                <a:spcPct val="150000"/>
              </a:lnSpc>
            </a:pPr>
            <a:r>
              <a:rPr lang="en-US" altLang="zh-CN" sz="2400" dirty="0">
                <a:latin typeface="+mn-ea"/>
              </a:rPr>
              <a:t>66</a:t>
            </a:r>
            <a:endParaRPr lang="en-US" altLang="zh-CN" sz="2400" b="0" dirty="0">
              <a:effectLst/>
              <a:latin typeface="+mn-ea"/>
            </a:endParaRPr>
          </a:p>
          <a:p>
            <a:pPr>
              <a:lnSpc>
                <a:spcPct val="150000"/>
              </a:lnSpc>
            </a:pPr>
            <a:r>
              <a:rPr lang="en-US" altLang="zh-CN" sz="2400" dirty="0">
                <a:latin typeface="+mn-ea"/>
              </a:rPr>
              <a:t>67</a:t>
            </a:r>
          </a:p>
          <a:p>
            <a:pPr>
              <a:lnSpc>
                <a:spcPct val="150000"/>
              </a:lnSpc>
            </a:pPr>
            <a:r>
              <a:rPr lang="en-US" altLang="zh-CN" sz="2400" b="0" dirty="0">
                <a:effectLst/>
                <a:latin typeface="+mn-ea"/>
              </a:rPr>
              <a:t>1</a:t>
            </a:r>
          </a:p>
        </p:txBody>
      </p:sp>
    </p:spTree>
    <p:extLst>
      <p:ext uri="{BB962C8B-B14F-4D97-AF65-F5344CB8AC3E}">
        <p14:creationId xmlns:p14="http://schemas.microsoft.com/office/powerpoint/2010/main" val="18333046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输入流的基本操作</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F2A2BB1-77ED-99DA-7FE8-2078E8173EA8}"/>
              </a:ext>
            </a:extLst>
          </p:cNvPr>
          <p:cNvSpPr txBox="1"/>
          <p:nvPr/>
        </p:nvSpPr>
        <p:spPr>
          <a:xfrm>
            <a:off x="669925" y="1203159"/>
            <a:ext cx="10850562" cy="5262979"/>
          </a:xfrm>
          <a:prstGeom prst="rect">
            <a:avLst/>
          </a:prstGeom>
          <a:noFill/>
        </p:spPr>
        <p:txBody>
          <a:bodyPr wrap="square" rtlCol="0">
            <a:spAutoFit/>
          </a:bodyPr>
          <a:lstStyle/>
          <a:p>
            <a:r>
              <a:rPr lang="en-US" altLang="zh-CN" sz="2800" b="0" dirty="0">
                <a:solidFill>
                  <a:srgbClr val="AF00DB"/>
                </a:solidFill>
                <a:effectLst/>
                <a:latin typeface="Consolas" panose="020B0609020204030204" pitchFamily="49" charset="0"/>
              </a:rPr>
              <a:t>#include</a:t>
            </a:r>
            <a:r>
              <a:rPr lang="en-US" altLang="zh-CN" sz="2800" b="0" dirty="0">
                <a:solidFill>
                  <a:srgbClr val="0000FF"/>
                </a:solidFill>
                <a:effectLst/>
                <a:latin typeface="Consolas" panose="020B0609020204030204" pitchFamily="49" charset="0"/>
              </a:rPr>
              <a:t> </a:t>
            </a:r>
            <a:r>
              <a:rPr lang="en-US" altLang="zh-CN" sz="2800" b="0" dirty="0">
                <a:solidFill>
                  <a:srgbClr val="A31515"/>
                </a:solidFill>
                <a:effectLst/>
                <a:latin typeface="Consolas" panose="020B0609020204030204" pitchFamily="49" charset="0"/>
              </a:rPr>
              <a:t>&lt;iostream&gt;</a:t>
            </a:r>
            <a:endParaRPr lang="en-US" altLang="zh-CN" sz="2800" b="0" dirty="0">
              <a:solidFill>
                <a:srgbClr val="000000"/>
              </a:solidFill>
              <a:effectLst/>
              <a:latin typeface="Consolas" panose="020B0609020204030204" pitchFamily="49" charset="0"/>
            </a:endParaRPr>
          </a:p>
          <a:p>
            <a:r>
              <a:rPr lang="en-US" altLang="zh-CN" sz="2800" b="0" dirty="0">
                <a:solidFill>
                  <a:srgbClr val="AF00DB"/>
                </a:solidFill>
                <a:effectLst/>
                <a:latin typeface="Consolas" panose="020B0609020204030204" pitchFamily="49" charset="0"/>
              </a:rPr>
              <a:t>using</a:t>
            </a:r>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namespace</a:t>
            </a:r>
            <a:r>
              <a:rPr lang="en-US" altLang="zh-CN" sz="2800" b="0" dirty="0">
                <a:solidFill>
                  <a:srgbClr val="000000"/>
                </a:solidFill>
                <a:effectLst/>
                <a:latin typeface="Consolas" panose="020B0609020204030204" pitchFamily="49" charset="0"/>
              </a:rPr>
              <a:t> </a:t>
            </a:r>
            <a:r>
              <a:rPr lang="en-US" altLang="zh-CN" sz="2800" b="0" dirty="0">
                <a:solidFill>
                  <a:srgbClr val="267F99"/>
                </a:solidFill>
                <a:effectLst/>
                <a:latin typeface="Consolas" panose="020B0609020204030204" pitchFamily="49" charset="0"/>
              </a:rPr>
              <a:t>std</a:t>
            </a:r>
            <a:r>
              <a:rPr lang="en-US" altLang="zh-CN" sz="2800" b="0" dirty="0">
                <a:solidFill>
                  <a:srgbClr val="000000"/>
                </a:solidFill>
                <a:effectLst/>
                <a:latin typeface="Consolas" panose="020B0609020204030204" pitchFamily="49" charset="0"/>
              </a:rPr>
              <a:t>;</a:t>
            </a:r>
          </a:p>
          <a:p>
            <a:r>
              <a:rPr lang="en-US" altLang="zh-CN" sz="2800" b="0" dirty="0">
                <a:solidFill>
                  <a:srgbClr val="0000FF"/>
                </a:solidFill>
                <a:effectLst/>
                <a:latin typeface="Consolas" panose="020B0609020204030204" pitchFamily="49" charset="0"/>
              </a:rPr>
              <a:t>int</a:t>
            </a:r>
            <a:r>
              <a:rPr lang="en-US" altLang="zh-CN" sz="2800" b="0" dirty="0">
                <a:solidFill>
                  <a:srgbClr val="000000"/>
                </a:solidFill>
                <a:effectLst/>
                <a:latin typeface="Consolas" panose="020B0609020204030204" pitchFamily="49" charset="0"/>
              </a:rPr>
              <a:t> </a:t>
            </a:r>
            <a:r>
              <a:rPr lang="en-US" altLang="zh-CN" sz="2800" b="0" dirty="0">
                <a:solidFill>
                  <a:srgbClr val="795E26"/>
                </a:solidFill>
                <a:effectLst/>
                <a:latin typeface="Consolas" panose="020B0609020204030204" pitchFamily="49" charset="0"/>
              </a:rPr>
              <a:t>main</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char</a:t>
            </a:r>
            <a:r>
              <a:rPr lang="en-US" altLang="zh-CN" sz="2800" b="0" dirty="0">
                <a:solidFill>
                  <a:srgbClr val="000000"/>
                </a:solidFill>
                <a:effectLst/>
                <a:latin typeface="Consolas" panose="020B0609020204030204" pitchFamily="49" charset="0"/>
              </a:rPr>
              <a:t> c1, c2;</a:t>
            </a:r>
          </a:p>
          <a:p>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int</a:t>
            </a:r>
            <a:r>
              <a:rPr lang="en-US" altLang="zh-CN" sz="2800" b="0" dirty="0">
                <a:solidFill>
                  <a:srgbClr val="000000"/>
                </a:solidFill>
                <a:effectLst/>
                <a:latin typeface="Consolas" panose="020B0609020204030204" pitchFamily="49" charset="0"/>
              </a:rPr>
              <a:t> a;</a:t>
            </a:r>
          </a:p>
          <a:p>
            <a:r>
              <a:rPr lang="en-US" altLang="zh-CN" sz="2800" b="0" dirty="0">
                <a:solidFill>
                  <a:srgbClr val="000000"/>
                </a:solidFill>
                <a:effectLst/>
                <a:latin typeface="Consolas" panose="020B0609020204030204" pitchFamily="49" charset="0"/>
              </a:rPr>
              <a:t>    </a:t>
            </a:r>
            <a:r>
              <a:rPr lang="en-US" altLang="zh-CN" sz="2800" b="0" dirty="0">
                <a:solidFill>
                  <a:srgbClr val="0000FF"/>
                </a:solidFill>
                <a:effectLst/>
                <a:latin typeface="Consolas" panose="020B0609020204030204" pitchFamily="49" charset="0"/>
              </a:rPr>
              <a:t>float</a:t>
            </a:r>
            <a:r>
              <a:rPr lang="en-US" altLang="zh-CN" sz="2800" b="0" dirty="0">
                <a:solidFill>
                  <a:srgbClr val="000000"/>
                </a:solidFill>
                <a:effectLst/>
                <a:latin typeface="Consolas" panose="020B0609020204030204" pitchFamily="49" charset="0"/>
              </a:rPr>
              <a:t> b;</a:t>
            </a:r>
          </a:p>
          <a:p>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cin</a:t>
            </a:r>
            <a:r>
              <a:rPr lang="en-US" altLang="zh-CN" sz="2800" b="0" dirty="0">
                <a:solidFill>
                  <a:srgbClr val="000000"/>
                </a:solidFill>
                <a:effectLst/>
                <a:latin typeface="Consolas" panose="020B0609020204030204" pitchFamily="49" charset="0"/>
              </a:rPr>
              <a:t> &gt;&gt; c1 &gt;&gt; c2 &gt;&gt; a &gt;&gt; b;</a:t>
            </a:r>
          </a:p>
          <a:p>
            <a:br>
              <a:rPr lang="en-US" altLang="zh-CN" sz="2800" b="0" dirty="0">
                <a:solidFill>
                  <a:srgbClr val="000000"/>
                </a:solidFill>
                <a:effectLst/>
                <a:latin typeface="Consolas" panose="020B0609020204030204" pitchFamily="49" charset="0"/>
              </a:rPr>
            </a:br>
            <a:r>
              <a:rPr lang="en-US" altLang="zh-CN" sz="2800" b="0" dirty="0">
                <a:solidFill>
                  <a:srgbClr val="000000"/>
                </a:solidFill>
                <a:effectLst/>
                <a:latin typeface="Consolas" panose="020B0609020204030204" pitchFamily="49" charset="0"/>
              </a:rPr>
              <a:t>    </a:t>
            </a:r>
            <a:r>
              <a:rPr lang="en-US" altLang="zh-CN" sz="2800" b="0" dirty="0" err="1">
                <a:solidFill>
                  <a:srgbClr val="000000"/>
                </a:solidFill>
                <a:effectLst/>
                <a:latin typeface="Consolas" panose="020B0609020204030204" pitchFamily="49" charset="0"/>
              </a:rPr>
              <a:t>cout</a:t>
            </a:r>
            <a:r>
              <a:rPr lang="en-US" altLang="zh-CN" sz="2800" b="0" dirty="0">
                <a:solidFill>
                  <a:srgbClr val="000000"/>
                </a:solidFill>
                <a:effectLst/>
                <a:latin typeface="Consolas" panose="020B0609020204030204" pitchFamily="49" charset="0"/>
              </a:rPr>
              <a:t> &lt;&lt; c1 &lt;&lt;</a:t>
            </a:r>
            <a:r>
              <a:rPr lang="en-US" altLang="zh-CN" sz="2800" b="0" dirty="0">
                <a:solidFill>
                  <a:srgbClr val="A31515"/>
                </a:solidFill>
                <a:effectLst/>
                <a:latin typeface="Consolas" panose="020B0609020204030204" pitchFamily="49" charset="0"/>
              </a:rPr>
              <a:t>' '</a:t>
            </a:r>
            <a:r>
              <a:rPr lang="en-US" altLang="zh-CN" sz="2800" b="0" dirty="0">
                <a:solidFill>
                  <a:srgbClr val="000000"/>
                </a:solidFill>
                <a:effectLst/>
                <a:latin typeface="Consolas" panose="020B0609020204030204" pitchFamily="49" charset="0"/>
              </a:rPr>
              <a:t>&lt;&lt; c2 &lt;&lt;</a:t>
            </a:r>
            <a:r>
              <a:rPr lang="en-US" altLang="zh-CN" sz="2800" b="0" dirty="0">
                <a:solidFill>
                  <a:srgbClr val="A31515"/>
                </a:solidFill>
                <a:effectLst/>
                <a:latin typeface="Consolas" panose="020B0609020204030204" pitchFamily="49" charset="0"/>
              </a:rPr>
              <a:t>' '</a:t>
            </a:r>
            <a:r>
              <a:rPr lang="en-US" altLang="zh-CN" sz="2800" b="0" dirty="0">
                <a:solidFill>
                  <a:srgbClr val="000000"/>
                </a:solidFill>
                <a:effectLst/>
                <a:latin typeface="Consolas" panose="020B0609020204030204" pitchFamily="49" charset="0"/>
              </a:rPr>
              <a:t>&lt;&lt; a &lt;&lt;</a:t>
            </a:r>
            <a:r>
              <a:rPr lang="en-US" altLang="zh-CN" sz="2800" b="0" dirty="0">
                <a:solidFill>
                  <a:srgbClr val="A31515"/>
                </a:solidFill>
                <a:effectLst/>
                <a:latin typeface="Consolas" panose="020B0609020204030204" pitchFamily="49" charset="0"/>
              </a:rPr>
              <a:t>' '</a:t>
            </a:r>
            <a:r>
              <a:rPr lang="en-US" altLang="zh-CN" sz="2800" b="0" dirty="0">
                <a:solidFill>
                  <a:srgbClr val="000000"/>
                </a:solidFill>
                <a:effectLst/>
                <a:latin typeface="Consolas" panose="020B0609020204030204" pitchFamily="49" charset="0"/>
              </a:rPr>
              <a:t>&lt;&lt; b &lt;&lt; </a:t>
            </a:r>
            <a:r>
              <a:rPr lang="en-US" altLang="zh-CN" sz="2800" b="0" dirty="0" err="1">
                <a:solidFill>
                  <a:srgbClr val="000000"/>
                </a:solidFill>
                <a:effectLst/>
                <a:latin typeface="Consolas" panose="020B0609020204030204" pitchFamily="49" charset="0"/>
              </a:rPr>
              <a:t>endl</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    </a:t>
            </a:r>
            <a:r>
              <a:rPr lang="en-US" altLang="zh-CN" sz="2800" b="0" dirty="0">
                <a:solidFill>
                  <a:srgbClr val="AF00DB"/>
                </a:solidFill>
                <a:effectLst/>
                <a:latin typeface="Consolas" panose="020B0609020204030204" pitchFamily="49" charset="0"/>
              </a:rPr>
              <a:t>return</a:t>
            </a:r>
            <a:r>
              <a:rPr lang="en-US" altLang="zh-CN" sz="2800" b="0" dirty="0">
                <a:solidFill>
                  <a:srgbClr val="000000"/>
                </a:solidFill>
                <a:effectLst/>
                <a:latin typeface="Consolas" panose="020B0609020204030204" pitchFamily="49" charset="0"/>
              </a:rPr>
              <a:t> </a:t>
            </a:r>
            <a:r>
              <a:rPr lang="en-US" altLang="zh-CN" sz="2800" b="0" dirty="0">
                <a:solidFill>
                  <a:srgbClr val="098658"/>
                </a:solidFill>
                <a:effectLst/>
                <a:latin typeface="Consolas" panose="020B0609020204030204" pitchFamily="49" charset="0"/>
              </a:rPr>
              <a:t>0</a:t>
            </a:r>
            <a:r>
              <a:rPr lang="en-US" altLang="zh-CN" sz="2800" b="0" dirty="0">
                <a:solidFill>
                  <a:srgbClr val="000000"/>
                </a:solidFill>
                <a:effectLst/>
                <a:latin typeface="Consolas" panose="020B0609020204030204" pitchFamily="49" charset="0"/>
              </a:rPr>
              <a:t>;</a:t>
            </a:r>
          </a:p>
          <a:p>
            <a:r>
              <a:rPr lang="en-US" altLang="zh-CN" sz="2800" b="0" dirty="0">
                <a:solidFill>
                  <a:srgbClr val="000000"/>
                </a:solidFill>
                <a:effectLst/>
                <a:latin typeface="Consolas" panose="020B0609020204030204" pitchFamily="49" charset="0"/>
              </a:rPr>
              <a:t>}</a:t>
            </a:r>
          </a:p>
        </p:txBody>
      </p:sp>
      <p:sp>
        <p:nvSpPr>
          <p:cNvPr id="3" name="文本框 2">
            <a:extLst>
              <a:ext uri="{FF2B5EF4-FFF2-40B4-BE49-F238E27FC236}">
                <a16:creationId xmlns:a16="http://schemas.microsoft.com/office/drawing/2014/main" id="{5383B029-A6F0-A132-093A-B9BB43703DD6}"/>
              </a:ext>
            </a:extLst>
          </p:cNvPr>
          <p:cNvSpPr txBox="1"/>
          <p:nvPr/>
        </p:nvSpPr>
        <p:spPr>
          <a:xfrm>
            <a:off x="9252188" y="1203159"/>
            <a:ext cx="2268299" cy="2243050"/>
          </a:xfrm>
          <a:prstGeom prst="rect">
            <a:avLst/>
          </a:prstGeom>
          <a:noFill/>
        </p:spPr>
        <p:txBody>
          <a:bodyPr wrap="square" rtlCol="0">
            <a:spAutoFit/>
          </a:bodyPr>
          <a:lstStyle/>
          <a:p>
            <a:pPr>
              <a:lnSpc>
                <a:spcPct val="150000"/>
              </a:lnSpc>
            </a:pPr>
            <a:r>
              <a:rPr lang="zh-CN" altLang="en-US" sz="2400" b="0" dirty="0">
                <a:effectLst/>
                <a:latin typeface="+mn-ea"/>
              </a:rPr>
              <a:t>输入</a:t>
            </a:r>
            <a:r>
              <a:rPr lang="zh-CN" altLang="en-US" sz="2400" dirty="0">
                <a:latin typeface="+mn-ea"/>
              </a:rPr>
              <a:t>：</a:t>
            </a:r>
            <a:endParaRPr lang="en-US" altLang="zh-CN" sz="2400" dirty="0">
              <a:latin typeface="+mn-ea"/>
            </a:endParaRPr>
          </a:p>
          <a:p>
            <a:pPr>
              <a:lnSpc>
                <a:spcPct val="150000"/>
              </a:lnSpc>
            </a:pPr>
            <a:r>
              <a:rPr lang="en-US" altLang="zh-CN" sz="2400" dirty="0">
                <a:latin typeface="+mn-ea"/>
              </a:rPr>
              <a:t>1 2 34 56.78</a:t>
            </a:r>
          </a:p>
          <a:p>
            <a:pPr>
              <a:lnSpc>
                <a:spcPct val="150000"/>
              </a:lnSpc>
            </a:pPr>
            <a:r>
              <a:rPr lang="zh-CN" altLang="en-US" sz="2400" b="0" dirty="0">
                <a:effectLst/>
                <a:latin typeface="+mn-ea"/>
              </a:rPr>
              <a:t>输出：</a:t>
            </a:r>
            <a:endParaRPr lang="en-US" altLang="zh-CN" sz="2400" dirty="0">
              <a:latin typeface="+mn-ea"/>
            </a:endParaRPr>
          </a:p>
          <a:p>
            <a:pPr>
              <a:lnSpc>
                <a:spcPct val="150000"/>
              </a:lnSpc>
            </a:pPr>
            <a:r>
              <a:rPr lang="en-US" altLang="zh-CN" sz="2400" b="0" dirty="0">
                <a:effectLst/>
                <a:latin typeface="+mn-ea"/>
              </a:rPr>
              <a:t>1 2 34 56.78</a:t>
            </a:r>
          </a:p>
        </p:txBody>
      </p:sp>
      <p:sp>
        <p:nvSpPr>
          <p:cNvPr id="7" name="文本框 6">
            <a:extLst>
              <a:ext uri="{FF2B5EF4-FFF2-40B4-BE49-F238E27FC236}">
                <a16:creationId xmlns:a16="http://schemas.microsoft.com/office/drawing/2014/main" id="{5A977FF3-0C7C-4097-CE57-2A84456D202A}"/>
              </a:ext>
            </a:extLst>
          </p:cNvPr>
          <p:cNvSpPr txBox="1"/>
          <p:nvPr/>
        </p:nvSpPr>
        <p:spPr>
          <a:xfrm>
            <a:off x="6413194" y="1203159"/>
            <a:ext cx="2268299" cy="2243050"/>
          </a:xfrm>
          <a:prstGeom prst="rect">
            <a:avLst/>
          </a:prstGeom>
          <a:noFill/>
        </p:spPr>
        <p:txBody>
          <a:bodyPr wrap="square" rtlCol="0">
            <a:spAutoFit/>
          </a:bodyPr>
          <a:lstStyle/>
          <a:p>
            <a:pPr>
              <a:lnSpc>
                <a:spcPct val="150000"/>
              </a:lnSpc>
            </a:pPr>
            <a:r>
              <a:rPr lang="zh-CN" altLang="en-US" sz="2400" b="0" dirty="0">
                <a:effectLst/>
                <a:latin typeface="+mn-ea"/>
              </a:rPr>
              <a:t>输入</a:t>
            </a:r>
            <a:r>
              <a:rPr lang="zh-CN" altLang="en-US" sz="2400" dirty="0">
                <a:latin typeface="+mn-ea"/>
              </a:rPr>
              <a:t>：</a:t>
            </a:r>
            <a:endParaRPr lang="en-US" altLang="zh-CN" sz="2400" dirty="0">
              <a:latin typeface="+mn-ea"/>
            </a:endParaRPr>
          </a:p>
          <a:p>
            <a:pPr>
              <a:lnSpc>
                <a:spcPct val="150000"/>
              </a:lnSpc>
            </a:pPr>
            <a:r>
              <a:rPr lang="en-US" altLang="zh-CN" sz="2400" dirty="0">
                <a:latin typeface="+mn-ea"/>
              </a:rPr>
              <a:t>1234 56.78</a:t>
            </a:r>
          </a:p>
          <a:p>
            <a:pPr>
              <a:lnSpc>
                <a:spcPct val="150000"/>
              </a:lnSpc>
            </a:pPr>
            <a:r>
              <a:rPr lang="zh-CN" altLang="en-US" sz="2400" b="0" dirty="0">
                <a:effectLst/>
                <a:latin typeface="+mn-ea"/>
              </a:rPr>
              <a:t>输出：</a:t>
            </a:r>
            <a:endParaRPr lang="en-US" altLang="zh-CN" sz="2400" dirty="0">
              <a:latin typeface="+mn-ea"/>
            </a:endParaRPr>
          </a:p>
          <a:p>
            <a:pPr>
              <a:lnSpc>
                <a:spcPct val="150000"/>
              </a:lnSpc>
            </a:pPr>
            <a:r>
              <a:rPr lang="en-US" altLang="zh-CN" sz="2400" b="0" dirty="0">
                <a:effectLst/>
                <a:latin typeface="+mn-ea"/>
              </a:rPr>
              <a:t>1 2 34 56.78</a:t>
            </a:r>
          </a:p>
        </p:txBody>
      </p:sp>
    </p:spTree>
    <p:extLst>
      <p:ext uri="{BB962C8B-B14F-4D97-AF65-F5344CB8AC3E}">
        <p14:creationId xmlns:p14="http://schemas.microsoft.com/office/powerpoint/2010/main" val="7091485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方式输入输出的格式化控制</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E9E19BC-02E2-C74B-E830-CA068941355C}"/>
              </a:ext>
            </a:extLst>
          </p:cNvPr>
          <p:cNvPicPr>
            <a:picLocks noChangeAspect="1"/>
          </p:cNvPicPr>
          <p:nvPr/>
        </p:nvPicPr>
        <p:blipFill>
          <a:blip r:embed="rId4"/>
          <a:stretch>
            <a:fillRect/>
          </a:stretch>
        </p:blipFill>
        <p:spPr>
          <a:xfrm>
            <a:off x="669924" y="1203159"/>
            <a:ext cx="10850562" cy="5208510"/>
          </a:xfrm>
          <a:prstGeom prst="rect">
            <a:avLst/>
          </a:prstGeom>
        </p:spPr>
      </p:pic>
    </p:spTree>
    <p:extLst>
      <p:ext uri="{BB962C8B-B14F-4D97-AF65-F5344CB8AC3E}">
        <p14:creationId xmlns:p14="http://schemas.microsoft.com/office/powerpoint/2010/main" val="22671056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366C47A3-0ACC-F8CA-D88C-10F92327A8A5}"/>
              </a:ext>
            </a:extLst>
          </p:cNvPr>
          <p:cNvGrpSpPr/>
          <p:nvPr/>
        </p:nvGrpSpPr>
        <p:grpSpPr>
          <a:xfrm>
            <a:off x="117963" y="57219"/>
            <a:ext cx="934460" cy="934460"/>
            <a:chOff x="113733" y="108980"/>
            <a:chExt cx="863612" cy="863612"/>
          </a:xfrm>
        </p:grpSpPr>
        <p:sp>
          <p:nvSpPr>
            <p:cNvPr id="6" name="椭圆 5">
              <a:extLst>
                <a:ext uri="{FF2B5EF4-FFF2-40B4-BE49-F238E27FC236}">
                  <a16:creationId xmlns:a16="http://schemas.microsoft.com/office/drawing/2014/main" id="{906678A8-4449-E16D-83BD-6C1AF31D7253}"/>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7" name="图片 6">
              <a:extLst>
                <a:ext uri="{FF2B5EF4-FFF2-40B4-BE49-F238E27FC236}">
                  <a16:creationId xmlns:a16="http://schemas.microsoft.com/office/drawing/2014/main" id="{6E36B8C6-17BF-5901-B3EA-9B5B19D696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8" name="文本框 7">
            <a:extLst>
              <a:ext uri="{FF2B5EF4-FFF2-40B4-BE49-F238E27FC236}">
                <a16:creationId xmlns:a16="http://schemas.microsoft.com/office/drawing/2014/main" id="{6E144AD2-4701-6451-6429-0EDE063D4767}"/>
              </a:ext>
            </a:extLst>
          </p:cNvPr>
          <p:cNvSpPr txBox="1"/>
          <p:nvPr/>
        </p:nvSpPr>
        <p:spPr>
          <a:xfrm>
            <a:off x="2890641" y="3333750"/>
            <a:ext cx="6410729" cy="1414554"/>
          </a:xfrm>
          <a:prstGeom prst="rect">
            <a:avLst/>
          </a:prstGeom>
          <a:noFill/>
        </p:spPr>
        <p:txBody>
          <a:bodyPr wrap="none" rtlCol="0">
            <a:spAutoFit/>
          </a:bodyPr>
          <a:lstStyle/>
          <a:p>
            <a:pPr algn="ctr"/>
            <a:r>
              <a:rPr lang="en-US" altLang="zh-CN" sz="5400" b="1" dirty="0">
                <a:solidFill>
                  <a:srgbClr val="002060"/>
                </a:solidFill>
                <a:latin typeface="钉钉进步体" panose="00020600040101010101" pitchFamily="18" charset="-122"/>
                <a:ea typeface="钉钉进步体" panose="00020600040101010101" pitchFamily="18" charset="-122"/>
              </a:rPr>
              <a:t>C++</a:t>
            </a:r>
            <a:r>
              <a:rPr lang="zh-CN" altLang="en-US" sz="5400" b="1" dirty="0">
                <a:solidFill>
                  <a:srgbClr val="002060"/>
                </a:solidFill>
                <a:latin typeface="钉钉进步体" panose="00020600040101010101" pitchFamily="18" charset="-122"/>
                <a:ea typeface="钉钉进步体" panose="00020600040101010101" pitchFamily="18" charset="-122"/>
              </a:rPr>
              <a:t>代码风格与规范</a:t>
            </a:r>
            <a:endParaRPr lang="en-US" altLang="zh-CN" sz="5400" b="1" dirty="0">
              <a:solidFill>
                <a:srgbClr val="002060"/>
              </a:solidFill>
              <a:latin typeface="钉钉进步体" panose="00020600040101010101" pitchFamily="18" charset="-122"/>
              <a:ea typeface="钉钉进步体" panose="00020600040101010101" pitchFamily="18" charset="-122"/>
            </a:endParaRPr>
          </a:p>
          <a:p>
            <a:pPr algn="ctr">
              <a:lnSpc>
                <a:spcPct val="150000"/>
              </a:lnSpc>
            </a:pP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C++ Code Style and Standards</a:t>
            </a:r>
            <a:endParaRPr lang="zh-CN" altLang="en-US" sz="2400" b="1" dirty="0">
              <a:solidFill>
                <a:schemeClr val="bg1">
                  <a:lumMod val="50000"/>
                </a:schemeClr>
              </a:solidFill>
              <a:latin typeface="钉钉进步体" panose="00020600040101010101" pitchFamily="18" charset="-122"/>
              <a:ea typeface="钉钉进步体" panose="00020600040101010101" pitchFamily="18" charset="-122"/>
            </a:endParaRPr>
          </a:p>
        </p:txBody>
      </p:sp>
      <p:sp>
        <p:nvSpPr>
          <p:cNvPr id="10" name="文本框 9">
            <a:extLst>
              <a:ext uri="{FF2B5EF4-FFF2-40B4-BE49-F238E27FC236}">
                <a16:creationId xmlns:a16="http://schemas.microsoft.com/office/drawing/2014/main" id="{106B47D1-582D-1746-3BA8-61A5D56F0D45}"/>
              </a:ext>
            </a:extLst>
          </p:cNvPr>
          <p:cNvSpPr txBox="1"/>
          <p:nvPr/>
        </p:nvSpPr>
        <p:spPr>
          <a:xfrm>
            <a:off x="3205655" y="5950032"/>
            <a:ext cx="5780690" cy="707886"/>
          </a:xfrm>
          <a:prstGeom prst="rect">
            <a:avLst/>
          </a:prstGeom>
          <a:noFill/>
        </p:spPr>
        <p:txBody>
          <a:bodyPr wrap="square">
            <a:spAutoFit/>
          </a:bodyPr>
          <a:lstStyle/>
          <a:p>
            <a:pPr algn="ctr"/>
            <a:r>
              <a:rPr lang="en-US" altLang="zh-CN" sz="2000" b="1" i="0" dirty="0">
                <a:solidFill>
                  <a:srgbClr val="002060"/>
                </a:solidFill>
                <a:effectLst/>
                <a:latin typeface="+mj-ea"/>
                <a:ea typeface="+mj-ea"/>
              </a:rPr>
              <a:t>Google </a:t>
            </a:r>
            <a:r>
              <a:rPr lang="zh-CN" altLang="en-US" sz="2000" b="1" i="0" dirty="0">
                <a:solidFill>
                  <a:srgbClr val="002060"/>
                </a:solidFill>
                <a:effectLst/>
                <a:latin typeface="+mj-ea"/>
                <a:ea typeface="+mj-ea"/>
              </a:rPr>
              <a:t>开源项目风格指南 </a:t>
            </a:r>
            <a:r>
              <a:rPr lang="en-US" altLang="zh-CN" sz="2000" b="1" i="0" dirty="0">
                <a:solidFill>
                  <a:srgbClr val="002060"/>
                </a:solidFill>
                <a:effectLst/>
                <a:latin typeface="+mj-ea"/>
                <a:ea typeface="+mj-ea"/>
              </a:rPr>
              <a:t>(</a:t>
            </a:r>
            <a:r>
              <a:rPr lang="zh-CN" altLang="en-US" sz="2000" b="1" i="0" dirty="0">
                <a:solidFill>
                  <a:srgbClr val="002060"/>
                </a:solidFill>
                <a:effectLst/>
                <a:latin typeface="+mj-ea"/>
                <a:ea typeface="+mj-ea"/>
              </a:rPr>
              <a:t>中文版</a:t>
            </a:r>
            <a:r>
              <a:rPr lang="en-US" altLang="zh-CN" sz="2000" b="1" i="0" dirty="0">
                <a:solidFill>
                  <a:srgbClr val="002060"/>
                </a:solidFill>
                <a:effectLst/>
                <a:latin typeface="+mj-ea"/>
                <a:ea typeface="+mj-ea"/>
              </a:rPr>
              <a:t>)</a:t>
            </a:r>
            <a:endParaRPr lang="en-US" altLang="zh-CN" sz="2000" b="1" dirty="0">
              <a:solidFill>
                <a:srgbClr val="002060"/>
              </a:solidFill>
              <a:latin typeface="+mj-ea"/>
              <a:ea typeface="+mj-ea"/>
            </a:endParaRPr>
          </a:p>
          <a:p>
            <a:pPr algn="ctr"/>
            <a:r>
              <a:rPr lang="en-US" altLang="zh-CN" sz="2000" b="1" i="0" dirty="0">
                <a:solidFill>
                  <a:srgbClr val="002060"/>
                </a:solidFill>
                <a:effectLst/>
                <a:latin typeface="+mj-ea"/>
                <a:ea typeface="+mj-ea"/>
                <a:hlinkClick r:id="rId5"/>
              </a:rPr>
              <a:t>https://zh-google-styleguide.readthedocs.io</a:t>
            </a:r>
            <a:endParaRPr lang="en-US" altLang="zh-CN" sz="2000" b="1" i="0" dirty="0">
              <a:solidFill>
                <a:srgbClr val="002060"/>
              </a:solidFill>
              <a:effectLst/>
              <a:latin typeface="+mj-ea"/>
              <a:ea typeface="+mj-ea"/>
            </a:endParaRPr>
          </a:p>
        </p:txBody>
      </p:sp>
      <p:sp>
        <p:nvSpPr>
          <p:cNvPr id="9" name="文本框 8">
            <a:extLst>
              <a:ext uri="{FF2B5EF4-FFF2-40B4-BE49-F238E27FC236}">
                <a16:creationId xmlns:a16="http://schemas.microsoft.com/office/drawing/2014/main" id="{AC475EB8-85A2-16DA-9032-5DD2B487CEAC}"/>
              </a:ext>
            </a:extLst>
          </p:cNvPr>
          <p:cNvSpPr txBox="1"/>
          <p:nvPr/>
        </p:nvSpPr>
        <p:spPr>
          <a:xfrm>
            <a:off x="5095181" y="1988457"/>
            <a:ext cx="2001638" cy="830997"/>
          </a:xfrm>
          <a:prstGeom prst="rect">
            <a:avLst/>
          </a:prstGeom>
          <a:noFill/>
        </p:spPr>
        <p:txBody>
          <a:bodyPr wrap="none" rtlCol="0">
            <a:spAutoFit/>
          </a:bodyPr>
          <a:lstStyle/>
          <a:p>
            <a:pPr algn="ctr"/>
            <a:r>
              <a:rPr lang="en-US" altLang="zh-CN" sz="4800" b="1" dirty="0">
                <a:solidFill>
                  <a:srgbClr val="002060"/>
                </a:solidFill>
                <a:latin typeface="Calibri" panose="020F0502020204030204" pitchFamily="34" charset="0"/>
                <a:ea typeface="Calibri" panose="020F0502020204030204" pitchFamily="34" charset="0"/>
                <a:cs typeface="Calibri" panose="020F0502020204030204" pitchFamily="34" charset="0"/>
              </a:rPr>
              <a:t>Part 08</a:t>
            </a:r>
            <a:endParaRPr lang="zh-CN" altLang="en-US" sz="4800" b="1" dirty="0">
              <a:solidFill>
                <a:srgbClr val="002060"/>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89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E94CB72-A9C9-A943-C8F5-077347CD9ED1}"/>
              </a:ext>
            </a:extLst>
          </p:cNvPr>
          <p:cNvSpPr txBox="1"/>
          <p:nvPr/>
        </p:nvSpPr>
        <p:spPr>
          <a:xfrm>
            <a:off x="399143" y="1405326"/>
            <a:ext cx="11393714" cy="223324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2060"/>
                </a:solidFill>
                <a:effectLst/>
                <a:uLnTx/>
                <a:uFillTx/>
                <a:latin typeface="+mj-ea"/>
                <a:ea typeface="+mj-ea"/>
              </a:rPr>
              <a:t>Any fool can write code that a computer can understand.</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2060"/>
                </a:solidFill>
                <a:effectLst/>
                <a:uLnTx/>
                <a:uFillTx/>
                <a:latin typeface="+mj-ea"/>
                <a:ea typeface="+mj-ea"/>
              </a:rPr>
              <a:t>Good programmers write code that humans can understand.</a:t>
            </a:r>
          </a:p>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002060"/>
                </a:solidFill>
                <a:latin typeface="+mj-ea"/>
                <a:ea typeface="+mj-ea"/>
              </a:rPr>
              <a:t>——</a:t>
            </a:r>
            <a:r>
              <a:rPr kumimoji="0" lang="en-US" altLang="zh-CN" sz="3200" b="1" i="0" u="none" strike="noStrike" kern="1200" cap="none" spc="0" normalizeH="0" baseline="0" noProof="0" dirty="0">
                <a:ln>
                  <a:noFill/>
                </a:ln>
                <a:solidFill>
                  <a:srgbClr val="002060"/>
                </a:solidFill>
                <a:effectLst/>
                <a:uLnTx/>
                <a:uFillTx/>
                <a:latin typeface="+mj-ea"/>
                <a:ea typeface="+mj-ea"/>
              </a:rPr>
              <a:t>Martin Fowler</a:t>
            </a:r>
            <a:endParaRPr kumimoji="0" lang="zh-CN" altLang="en-US" sz="3200" b="1" i="0" u="none" strike="noStrike" kern="1200" cap="none" spc="0" normalizeH="0" baseline="0" noProof="0" dirty="0">
              <a:ln>
                <a:noFill/>
              </a:ln>
              <a:solidFill>
                <a:srgbClr val="002060"/>
              </a:solidFill>
              <a:effectLst/>
              <a:uLnTx/>
              <a:uFillTx/>
              <a:latin typeface="+mj-ea"/>
              <a:ea typeface="+mj-ea"/>
            </a:endParaRPr>
          </a:p>
        </p:txBody>
      </p:sp>
      <p:grpSp>
        <p:nvGrpSpPr>
          <p:cNvPr id="2" name="组合 1">
            <a:extLst>
              <a:ext uri="{FF2B5EF4-FFF2-40B4-BE49-F238E27FC236}">
                <a16:creationId xmlns:a16="http://schemas.microsoft.com/office/drawing/2014/main" id="{366C47A3-0ACC-F8CA-D88C-10F92327A8A5}"/>
              </a:ext>
            </a:extLst>
          </p:cNvPr>
          <p:cNvGrpSpPr/>
          <p:nvPr/>
        </p:nvGrpSpPr>
        <p:grpSpPr>
          <a:xfrm>
            <a:off x="117963" y="57219"/>
            <a:ext cx="934460" cy="934460"/>
            <a:chOff x="113733" y="108980"/>
            <a:chExt cx="863612" cy="863612"/>
          </a:xfrm>
        </p:grpSpPr>
        <p:sp>
          <p:nvSpPr>
            <p:cNvPr id="6" name="椭圆 5">
              <a:extLst>
                <a:ext uri="{FF2B5EF4-FFF2-40B4-BE49-F238E27FC236}">
                  <a16:creationId xmlns:a16="http://schemas.microsoft.com/office/drawing/2014/main" id="{906678A8-4449-E16D-83BD-6C1AF31D7253}"/>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7" name="图片 6">
              <a:extLst>
                <a:ext uri="{FF2B5EF4-FFF2-40B4-BE49-F238E27FC236}">
                  <a16:creationId xmlns:a16="http://schemas.microsoft.com/office/drawing/2014/main" id="{6E36B8C6-17BF-5901-B3EA-9B5B19D696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pic>
        <p:nvPicPr>
          <p:cNvPr id="1026" name="Picture 2" descr="Biography:Martin Fowler (software engineer) - HandWiki">
            <a:extLst>
              <a:ext uri="{FF2B5EF4-FFF2-40B4-BE49-F238E27FC236}">
                <a16:creationId xmlns:a16="http://schemas.microsoft.com/office/drawing/2014/main" id="{AE7CC33F-716C-59A9-96E8-70011504A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26" y="3571001"/>
            <a:ext cx="2174819" cy="2899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0497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文件结构（第</a:t>
            </a:r>
            <a:r>
              <a:rPr lang="en-US" altLang="zh-CN" sz="3600" dirty="0"/>
              <a:t>04</a:t>
            </a:r>
            <a:r>
              <a:rPr lang="zh-CN" altLang="en-US" sz="3600" dirty="0"/>
              <a:t>模块 函数）</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44443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版权和版本的声明</a:t>
            </a:r>
            <a:endParaRPr kumimoji="0" lang="en-US" altLang="zh-CN" b="1"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版权和版本的声明位于头文件和定义文件的开头，主要内容有：</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版权信息</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文件名称，标识符，摘要</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当前版本号，作者 </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修改者，完成日期</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版本历史信息</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头文件的结构（</a:t>
            </a:r>
            <a:r>
              <a:rPr kumimoji="0" lang="en-US" altLang="zh-CN" b="1" i="0" u="none" strike="noStrike" kern="1200" cap="none" spc="0" normalizeH="0" baseline="0" noProof="0" dirty="0">
                <a:ln>
                  <a:noFill/>
                </a:ln>
                <a:solidFill>
                  <a:srgbClr val="000000"/>
                </a:solidFill>
                <a:effectLst/>
                <a:uLnTx/>
                <a:uFillTx/>
                <a:latin typeface="Arial"/>
                <a:ea typeface="微软雅黑"/>
                <a:cs typeface="+mn-cs"/>
              </a:rPr>
              <a:t>.h</a:t>
            </a: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b="1"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b="1"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b="1" i="0" u="none" strike="noStrike" kern="1200" cap="none" spc="0" normalizeH="0" baseline="0" noProof="0" dirty="0" err="1">
                <a:ln>
                  <a:noFill/>
                </a:ln>
                <a:solidFill>
                  <a:srgbClr val="000000"/>
                </a:solidFill>
                <a:effectLst/>
                <a:uLnTx/>
                <a:uFillTx/>
                <a:latin typeface="Arial"/>
                <a:ea typeface="微软雅黑"/>
                <a:cs typeface="+mn-cs"/>
              </a:rPr>
              <a:t>hpp</a:t>
            </a:r>
            <a:r>
              <a:rPr kumimoji="0" lang="zh-CN" altLang="en-US" b="1"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b="1"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头文件由三部分内容组成：</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头文件开头处的版权和版本声明</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预处理块</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函数和类结构声明等</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FF0000"/>
                </a:solidFill>
                <a:effectLst/>
                <a:uLnTx/>
                <a:uFillTx/>
                <a:latin typeface="Arial"/>
                <a:ea typeface="微软雅黑"/>
                <a:cs typeface="+mn-cs"/>
              </a:rPr>
              <a:t>不要在头文件中使用 </a:t>
            </a:r>
            <a:r>
              <a:rPr kumimoji="0" lang="en-US" altLang="zh-CN" b="1" i="0" u="none" strike="noStrike" kern="1200" cap="none" spc="0" normalizeH="0" baseline="0" noProof="0" dirty="0">
                <a:ln>
                  <a:noFill/>
                </a:ln>
                <a:solidFill>
                  <a:srgbClr val="FF0000"/>
                </a:solidFill>
                <a:effectLst/>
                <a:uLnTx/>
                <a:uFillTx/>
                <a:latin typeface="Arial"/>
                <a:ea typeface="微软雅黑"/>
                <a:cs typeface="+mn-cs"/>
              </a:rPr>
              <a:t>using namespace std;</a:t>
            </a:r>
          </a:p>
        </p:txBody>
      </p:sp>
      <p:pic>
        <p:nvPicPr>
          <p:cNvPr id="3" name="图片 2">
            <a:extLst>
              <a:ext uri="{FF2B5EF4-FFF2-40B4-BE49-F238E27FC236}">
                <a16:creationId xmlns:a16="http://schemas.microsoft.com/office/drawing/2014/main" id="{ACDE6843-633A-513E-8A21-FB7790EB8FED}"/>
              </a:ext>
            </a:extLst>
          </p:cNvPr>
          <p:cNvPicPr>
            <a:picLocks noChangeAspect="1"/>
          </p:cNvPicPr>
          <p:nvPr/>
        </p:nvPicPr>
        <p:blipFill>
          <a:blip r:embed="rId4"/>
          <a:stretch>
            <a:fillRect/>
          </a:stretch>
        </p:blipFill>
        <p:spPr>
          <a:xfrm>
            <a:off x="7187278" y="1765367"/>
            <a:ext cx="4333209" cy="4095501"/>
          </a:xfrm>
          <a:prstGeom prst="rect">
            <a:avLst/>
          </a:prstGeom>
        </p:spPr>
      </p:pic>
    </p:spTree>
    <p:extLst>
      <p:ext uri="{BB962C8B-B14F-4D97-AF65-F5344CB8AC3E}">
        <p14:creationId xmlns:p14="http://schemas.microsoft.com/office/powerpoint/2010/main" val="279154525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文件结构（第</a:t>
            </a:r>
            <a:r>
              <a:rPr lang="en-US" altLang="zh-CN" sz="3600" dirty="0"/>
              <a:t>04</a:t>
            </a:r>
            <a:r>
              <a:rPr lang="zh-CN" altLang="en-US" sz="3600" dirty="0"/>
              <a:t>模块 函数）</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BEB2AE43-4A1E-A528-7E19-B6D1AC7AC08F}"/>
              </a:ext>
            </a:extLst>
          </p:cNvPr>
          <p:cNvPicPr>
            <a:picLocks noChangeAspect="1"/>
          </p:cNvPicPr>
          <p:nvPr/>
        </p:nvPicPr>
        <p:blipFill>
          <a:blip r:embed="rId4"/>
          <a:stretch>
            <a:fillRect/>
          </a:stretch>
        </p:blipFill>
        <p:spPr>
          <a:xfrm>
            <a:off x="669924" y="1378405"/>
            <a:ext cx="10850563" cy="4654129"/>
          </a:xfrm>
          <a:prstGeom prst="rect">
            <a:avLst/>
          </a:prstGeom>
        </p:spPr>
      </p:pic>
      <p:sp>
        <p:nvSpPr>
          <p:cNvPr id="3" name="文本框 2">
            <a:extLst>
              <a:ext uri="{FF2B5EF4-FFF2-40B4-BE49-F238E27FC236}">
                <a16:creationId xmlns:a16="http://schemas.microsoft.com/office/drawing/2014/main" id="{29516AF4-1E84-71A5-65F6-DD6EAC6ADA5A}"/>
              </a:ext>
            </a:extLst>
          </p:cNvPr>
          <p:cNvSpPr txBox="1"/>
          <p:nvPr/>
        </p:nvSpPr>
        <p:spPr>
          <a:xfrm>
            <a:off x="7956725" y="6113958"/>
            <a:ext cx="3563762" cy="499111"/>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0000"/>
                </a:solidFill>
                <a:effectLst/>
                <a:uLnTx/>
                <a:uFillTx/>
                <a:latin typeface="Arial"/>
                <a:ea typeface="微软雅黑"/>
                <a:cs typeface="+mn-cs"/>
              </a:rPr>
              <a:t>条件编译（后续课程内容学习）</a:t>
            </a:r>
            <a:endParaRPr kumimoji="0" lang="en-US" altLang="zh-CN" sz="2000" b="1" i="0" u="none" strike="noStrike" kern="1200" cap="none" spc="0" normalizeH="0" baseline="0" noProof="0" dirty="0">
              <a:ln>
                <a:noFill/>
              </a:ln>
              <a:solidFill>
                <a:srgbClr val="FF0000"/>
              </a:solidFill>
              <a:effectLst/>
              <a:uLnTx/>
              <a:uFillTx/>
              <a:latin typeface="Arial"/>
              <a:ea typeface="微软雅黑"/>
              <a:cs typeface="+mn-cs"/>
            </a:endParaRPr>
          </a:p>
        </p:txBody>
      </p:sp>
    </p:spTree>
    <p:extLst>
      <p:ext uri="{BB962C8B-B14F-4D97-AF65-F5344CB8AC3E}">
        <p14:creationId xmlns:p14="http://schemas.microsoft.com/office/powerpoint/2010/main" val="30492738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F00AA236-B0A0-195F-69EB-8A1AB6153EBD}"/>
              </a:ext>
            </a:extLst>
          </p:cNvPr>
          <p:cNvPicPr>
            <a:picLocks noChangeAspect="1"/>
          </p:cNvPicPr>
          <p:nvPr/>
        </p:nvPicPr>
        <p:blipFill>
          <a:blip r:embed="rId4"/>
          <a:stretch>
            <a:fillRect/>
          </a:stretch>
        </p:blipFill>
        <p:spPr>
          <a:xfrm>
            <a:off x="669924" y="1676950"/>
            <a:ext cx="9902981" cy="4951491"/>
          </a:xfrm>
          <a:prstGeom prst="rect">
            <a:avLst/>
          </a:prstGeom>
        </p:spPr>
      </p:pic>
      <p:pic>
        <p:nvPicPr>
          <p:cNvPr id="12" name="图片 11">
            <a:extLst>
              <a:ext uri="{FF2B5EF4-FFF2-40B4-BE49-F238E27FC236}">
                <a16:creationId xmlns:a16="http://schemas.microsoft.com/office/drawing/2014/main" id="{869F47A8-CF77-905D-5ACD-5082452B18C0}"/>
              </a:ext>
            </a:extLst>
          </p:cNvPr>
          <p:cNvPicPr>
            <a:picLocks noChangeAspect="1"/>
          </p:cNvPicPr>
          <p:nvPr/>
        </p:nvPicPr>
        <p:blipFill rotWithShape="1">
          <a:blip r:embed="rId5"/>
          <a:srcRect t="77856"/>
          <a:stretch/>
        </p:blipFill>
        <p:spPr>
          <a:xfrm>
            <a:off x="1474476" y="1134822"/>
            <a:ext cx="4264933" cy="436006"/>
          </a:xfrm>
          <a:prstGeom prst="rect">
            <a:avLst/>
          </a:prstGeom>
        </p:spPr>
      </p:pic>
      <p:pic>
        <p:nvPicPr>
          <p:cNvPr id="11" name="图片 10">
            <a:extLst>
              <a:ext uri="{FF2B5EF4-FFF2-40B4-BE49-F238E27FC236}">
                <a16:creationId xmlns:a16="http://schemas.microsoft.com/office/drawing/2014/main" id="{416EEBB7-A4B4-539F-7685-464493FBA738}"/>
              </a:ext>
            </a:extLst>
          </p:cNvPr>
          <p:cNvPicPr>
            <a:picLocks noChangeAspect="1"/>
          </p:cNvPicPr>
          <p:nvPr/>
        </p:nvPicPr>
        <p:blipFill rotWithShape="1">
          <a:blip r:embed="rId5"/>
          <a:srcRect r="75633" b="73939"/>
          <a:stretch/>
        </p:blipFill>
        <p:spPr>
          <a:xfrm>
            <a:off x="669924" y="1134822"/>
            <a:ext cx="883014" cy="436006"/>
          </a:xfrm>
          <a:prstGeom prst="rect">
            <a:avLst/>
          </a:prstGeom>
        </p:spPr>
      </p:pic>
    </p:spTree>
    <p:extLst>
      <p:ext uri="{BB962C8B-B14F-4D97-AF65-F5344CB8AC3E}">
        <p14:creationId xmlns:p14="http://schemas.microsoft.com/office/powerpoint/2010/main" val="110320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规格化浮点数</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FABED38-C8E3-3A18-AE1C-0EEA5F6F6836}"/>
              </a:ext>
            </a:extLst>
          </p:cNvPr>
          <p:cNvSpPr txBox="1"/>
          <p:nvPr/>
        </p:nvSpPr>
        <p:spPr>
          <a:xfrm>
            <a:off x="669924" y="1258780"/>
            <a:ext cx="610035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800" b="1" i="0" u="none" strike="noStrike" kern="1200" cap="none" spc="0" normalizeH="0" baseline="0" noProof="0" dirty="0">
                <a:ln>
                  <a:noFill/>
                </a:ln>
                <a:solidFill>
                  <a:srgbClr val="000000"/>
                </a:solidFill>
                <a:effectLst/>
                <a:uLnTx/>
                <a:uFillTx/>
                <a:latin typeface="+mn-ea"/>
                <a:cs typeface="+mn-cs"/>
              </a:rPr>
              <a:t>E</a:t>
            </a:r>
            <a:r>
              <a:rPr kumimoji="0" lang="zh-CN" altLang="en-US" sz="2800" b="1" i="0" u="none" strike="noStrike" kern="1200" cap="none" spc="0" normalizeH="0" baseline="0" noProof="0" dirty="0">
                <a:ln>
                  <a:noFill/>
                </a:ln>
                <a:solidFill>
                  <a:srgbClr val="000000"/>
                </a:solidFill>
                <a:effectLst/>
                <a:uLnTx/>
                <a:uFillTx/>
                <a:latin typeface="+mn-ea"/>
                <a:cs typeface="+mn-cs"/>
              </a:rPr>
              <a:t>所有位既不全为</a:t>
            </a:r>
            <a:r>
              <a:rPr kumimoji="0" lang="en-US" altLang="zh-CN" sz="2800" b="1" i="0" u="none" strike="noStrike" kern="1200" cap="none" spc="0" normalizeH="0" baseline="0" noProof="0" dirty="0">
                <a:ln>
                  <a:noFill/>
                </a:ln>
                <a:solidFill>
                  <a:srgbClr val="000000"/>
                </a:solidFill>
                <a:effectLst/>
                <a:uLnTx/>
                <a:uFillTx/>
                <a:latin typeface="+mn-ea"/>
                <a:cs typeface="+mn-cs"/>
              </a:rPr>
              <a:t>0</a:t>
            </a:r>
            <a:r>
              <a:rPr kumimoji="0" lang="zh-CN" altLang="en-US" sz="2800" b="1" i="0" u="none" strike="noStrike" kern="1200" cap="none" spc="0" normalizeH="0" baseline="0" noProof="0" dirty="0">
                <a:ln>
                  <a:noFill/>
                </a:ln>
                <a:solidFill>
                  <a:srgbClr val="000000"/>
                </a:solidFill>
                <a:effectLst/>
                <a:uLnTx/>
                <a:uFillTx/>
                <a:latin typeface="+mn-ea"/>
                <a:cs typeface="+mn-cs"/>
              </a:rPr>
              <a:t>也不全为</a:t>
            </a:r>
            <a:r>
              <a:rPr kumimoji="0" lang="en-US" altLang="zh-CN" sz="2800" b="1" i="0" u="none" strike="noStrike" kern="1200" cap="none" spc="0" normalizeH="0" baseline="0" noProof="0" dirty="0">
                <a:ln>
                  <a:noFill/>
                </a:ln>
                <a:solidFill>
                  <a:srgbClr val="000000"/>
                </a:solidFill>
                <a:effectLst/>
                <a:uLnTx/>
                <a:uFillTx/>
                <a:latin typeface="+mn-ea"/>
                <a:cs typeface="+mn-cs"/>
              </a:rPr>
              <a:t>1</a:t>
            </a:r>
          </a:p>
        </p:txBody>
      </p:sp>
      <p:sp>
        <p:nvSpPr>
          <p:cNvPr id="9" name="文本框 8">
            <a:extLst>
              <a:ext uri="{FF2B5EF4-FFF2-40B4-BE49-F238E27FC236}">
                <a16:creationId xmlns:a16="http://schemas.microsoft.com/office/drawing/2014/main" id="{230A3820-69DF-9090-CDA9-5A44F41B4AE2}"/>
              </a:ext>
            </a:extLst>
          </p:cNvPr>
          <p:cNvSpPr txBox="1"/>
          <p:nvPr/>
        </p:nvSpPr>
        <p:spPr>
          <a:xfrm>
            <a:off x="669923" y="2012080"/>
            <a:ext cx="10850563" cy="3905043"/>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在这种情况中，阶码被解释为以偏置形式表示的有符号整数，这时</a:t>
            </a:r>
            <a:r>
              <a:rPr kumimoji="0" lang="en" altLang="zh-CN" sz="2400" b="0" i="0" u="none" strike="noStrike" kern="1200" cap="none" spc="0" normalizeH="0" baseline="0" noProof="0" dirty="0">
                <a:ln>
                  <a:noFill/>
                </a:ln>
                <a:solidFill>
                  <a:srgbClr val="000000"/>
                </a:solidFill>
                <a:effectLst/>
                <a:uLnTx/>
                <a:uFillTx/>
                <a:latin typeface="+mn-ea"/>
                <a:cs typeface="+mn-cs"/>
              </a:rPr>
              <a:t>E</a:t>
            </a:r>
            <a:r>
              <a:rPr kumimoji="0" lang="zh-CN" altLang="en-US" sz="2400" b="0" i="0" u="none" strike="noStrike" kern="1200" cap="none" spc="0" normalizeH="0" baseline="0" noProof="0" dirty="0">
                <a:ln>
                  <a:noFill/>
                </a:ln>
                <a:solidFill>
                  <a:srgbClr val="000000"/>
                </a:solidFill>
                <a:effectLst/>
                <a:uLnTx/>
                <a:uFillTx/>
                <a:latin typeface="+mn-ea"/>
                <a:cs typeface="+mn-cs"/>
              </a:rPr>
              <a:t>的值表示为</a:t>
            </a:r>
            <a:r>
              <a:rPr kumimoji="0" lang="en" altLang="zh-CN" sz="2400" b="0" i="0" u="none" strike="noStrike" kern="1200" cap="none" spc="0" normalizeH="0" baseline="0" noProof="0" dirty="0">
                <a:ln>
                  <a:noFill/>
                </a:ln>
                <a:solidFill>
                  <a:srgbClr val="000000"/>
                </a:solidFill>
                <a:effectLst/>
                <a:uLnTx/>
                <a:uFillTx/>
                <a:latin typeface="+mn-ea"/>
                <a:cs typeface="+mn-cs"/>
              </a:rPr>
              <a:t>E=e-Bias</a:t>
            </a:r>
            <a:r>
              <a:rPr kumimoji="0" lang="zh-CN" altLang="en" sz="2400" b="0" i="0" u="none" strike="noStrike" kern="1200" cap="none" spc="0" normalizeH="0" baseline="0" noProof="0" dirty="0">
                <a:ln>
                  <a:noFill/>
                </a:ln>
                <a:solidFill>
                  <a:srgbClr val="000000"/>
                </a:solidFill>
                <a:effectLst/>
                <a:uLnTx/>
                <a:uFillTx/>
                <a:latin typeface="+mn-ea"/>
                <a:cs typeface="+mn-cs"/>
              </a:rPr>
              <a:t>，</a:t>
            </a:r>
            <a:r>
              <a:rPr kumimoji="0" lang="zh-CN" altLang="en-US" sz="2400" b="0" i="0" u="none" strike="noStrike" kern="1200" cap="none" spc="0" normalizeH="0" baseline="0" noProof="0" dirty="0">
                <a:ln>
                  <a:noFill/>
                </a:ln>
                <a:solidFill>
                  <a:srgbClr val="000000"/>
                </a:solidFill>
                <a:effectLst/>
                <a:uLnTx/>
                <a:uFillTx/>
                <a:latin typeface="+mn-ea"/>
                <a:cs typeface="+mn-cs"/>
              </a:rPr>
              <a:t>其中</a:t>
            </a:r>
            <a:r>
              <a:rPr kumimoji="0" lang="en" altLang="zh-CN" sz="2400" b="0" i="0" u="none" strike="noStrike" kern="1200" cap="none" spc="0" normalizeH="0" baseline="0" noProof="0" dirty="0">
                <a:ln>
                  <a:noFill/>
                </a:ln>
                <a:solidFill>
                  <a:srgbClr val="000000"/>
                </a:solidFill>
                <a:effectLst/>
                <a:uLnTx/>
                <a:uFillTx/>
                <a:latin typeface="+mn-ea"/>
                <a:cs typeface="+mn-cs"/>
              </a:rPr>
              <a:t>e</a:t>
            </a:r>
            <a:r>
              <a:rPr kumimoji="0" lang="zh-CN" altLang="en-US" sz="2400" b="0" i="0" u="none" strike="noStrike" kern="1200" cap="none" spc="0" normalizeH="0" baseline="0" noProof="0" dirty="0">
                <a:ln>
                  <a:noFill/>
                </a:ln>
                <a:solidFill>
                  <a:srgbClr val="000000"/>
                </a:solidFill>
                <a:effectLst/>
                <a:uLnTx/>
                <a:uFillTx/>
                <a:latin typeface="+mn-ea"/>
                <a:cs typeface="+mn-cs"/>
              </a:rPr>
              <a:t>为</a:t>
            </a:r>
            <a:r>
              <a:rPr kumimoji="0" lang="en" altLang="zh-CN" sz="2400" b="0" i="0" u="none" strike="noStrike" kern="1200" cap="none" spc="0" normalizeH="0" baseline="0" noProof="0" dirty="0">
                <a:ln>
                  <a:noFill/>
                </a:ln>
                <a:solidFill>
                  <a:srgbClr val="000000"/>
                </a:solidFill>
                <a:effectLst/>
                <a:uLnTx/>
                <a:uFillTx/>
                <a:latin typeface="+mn-ea"/>
                <a:cs typeface="+mn-cs"/>
              </a:rPr>
              <a:t>E</a:t>
            </a:r>
            <a:r>
              <a:rPr kumimoji="0" lang="zh-CN" altLang="en-US" sz="2400" b="0" i="0" u="none" strike="noStrike" kern="1200" cap="none" spc="0" normalizeH="0" baseline="0" noProof="0" dirty="0">
                <a:ln>
                  <a:noFill/>
                </a:ln>
                <a:solidFill>
                  <a:srgbClr val="000000"/>
                </a:solidFill>
                <a:effectLst/>
                <a:uLnTx/>
                <a:uFillTx/>
                <a:latin typeface="+mn-ea"/>
                <a:cs typeface="+mn-cs"/>
              </a:rPr>
              <a:t>所占位所表示的无符号整数，</a:t>
            </a:r>
            <a:r>
              <a:rPr kumimoji="0" lang="en" altLang="zh-CN" sz="2400" b="0" i="0" u="none" strike="noStrike" kern="1200" cap="none" spc="0" normalizeH="0" baseline="0" noProof="0" dirty="0">
                <a:ln>
                  <a:noFill/>
                </a:ln>
                <a:solidFill>
                  <a:srgbClr val="000000"/>
                </a:solidFill>
                <a:effectLst/>
                <a:uLnTx/>
                <a:uFillTx/>
                <a:latin typeface="+mn-ea"/>
                <a:cs typeface="+mn-cs"/>
              </a:rPr>
              <a:t>Bias=2</a:t>
            </a:r>
            <a:r>
              <a:rPr kumimoji="0" lang="en" altLang="zh-CN" sz="2400" b="0" i="0" u="none" strike="noStrike" kern="1200" cap="none" spc="0" normalizeH="0" baseline="30000" noProof="0" dirty="0">
                <a:ln>
                  <a:noFill/>
                </a:ln>
                <a:solidFill>
                  <a:srgbClr val="000000"/>
                </a:solidFill>
                <a:effectLst/>
                <a:uLnTx/>
                <a:uFillTx/>
                <a:latin typeface="+mn-ea"/>
                <a:cs typeface="+mn-cs"/>
              </a:rPr>
              <a:t>E</a:t>
            </a:r>
            <a:r>
              <a:rPr kumimoji="0" lang="zh-CN" altLang="en-US" sz="2400" b="0" i="0" u="none" strike="noStrike" kern="1200" cap="none" spc="0" normalizeH="0" baseline="30000" noProof="0" dirty="0">
                <a:ln>
                  <a:noFill/>
                </a:ln>
                <a:solidFill>
                  <a:srgbClr val="000000"/>
                </a:solidFill>
                <a:effectLst/>
                <a:uLnTx/>
                <a:uFillTx/>
                <a:latin typeface="+mn-ea"/>
                <a:cs typeface="+mn-cs"/>
              </a:rPr>
              <a:t>所占位数</a:t>
            </a:r>
            <a:r>
              <a:rPr kumimoji="0" lang="en-US" altLang="zh-CN" sz="2400" b="0" i="0" u="none" strike="noStrike" kern="1200" cap="none" spc="0" normalizeH="0" baseline="0" noProof="0" dirty="0">
                <a:ln>
                  <a:noFill/>
                </a:ln>
                <a:solidFill>
                  <a:srgbClr val="000000"/>
                </a:solidFill>
                <a:effectLst/>
                <a:uLnTx/>
                <a:uFillTx/>
                <a:latin typeface="+mn-ea"/>
                <a:cs typeface="+mn-cs"/>
              </a:rPr>
              <a:t>-1</a:t>
            </a:r>
            <a:r>
              <a:rPr kumimoji="0" lang="zh-CN" altLang="en-US" sz="2400" b="0" i="0" u="none" strike="noStrike" kern="1200" cap="none" spc="0" normalizeH="0" baseline="0" noProof="0" dirty="0">
                <a:ln>
                  <a:noFill/>
                </a:ln>
                <a:solidFill>
                  <a:srgbClr val="000000"/>
                </a:solidFill>
                <a:effectLst/>
                <a:uLnTx/>
                <a:uFillTx/>
                <a:latin typeface="+mn-ea"/>
                <a:cs typeface="+mn-cs"/>
              </a:rPr>
              <a:t>。</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举个单精度浮点数的例子：假设当前</a:t>
            </a:r>
            <a:r>
              <a:rPr kumimoji="0" lang="en" altLang="zh-CN" sz="2400" b="0" i="0" u="none" strike="noStrike" kern="1200" cap="none" spc="0" normalizeH="0" baseline="0" noProof="0" dirty="0">
                <a:ln>
                  <a:noFill/>
                </a:ln>
                <a:solidFill>
                  <a:srgbClr val="000000"/>
                </a:solidFill>
                <a:effectLst/>
                <a:uLnTx/>
                <a:uFillTx/>
                <a:latin typeface="+mn-ea"/>
                <a:cs typeface="+mn-cs"/>
              </a:rPr>
              <a:t>E</a:t>
            </a:r>
            <a:r>
              <a:rPr kumimoji="0" lang="zh-CN" altLang="en-US" sz="2400" b="0" i="0" u="none" strike="noStrike" kern="1200" cap="none" spc="0" normalizeH="0" baseline="0" noProof="0" dirty="0">
                <a:ln>
                  <a:noFill/>
                </a:ln>
                <a:solidFill>
                  <a:srgbClr val="000000"/>
                </a:solidFill>
                <a:effectLst/>
                <a:uLnTx/>
                <a:uFillTx/>
                <a:latin typeface="+mn-ea"/>
                <a:cs typeface="+mn-cs"/>
              </a:rPr>
              <a:t>为</a:t>
            </a:r>
            <a:r>
              <a:rPr kumimoji="0" lang="en-US" altLang="zh-CN" sz="2400" b="0" i="0" u="none" strike="noStrike" kern="1200" cap="none" spc="0" normalizeH="0" baseline="0" noProof="0" dirty="0">
                <a:ln>
                  <a:noFill/>
                </a:ln>
                <a:solidFill>
                  <a:srgbClr val="000000"/>
                </a:solidFill>
                <a:effectLst/>
                <a:uLnTx/>
                <a:uFillTx/>
                <a:latin typeface="+mn-ea"/>
                <a:cs typeface="+mn-cs"/>
              </a:rPr>
              <a:t>00001010</a:t>
            </a:r>
            <a:r>
              <a:rPr kumimoji="0" lang="zh-CN" altLang="en-US" sz="2400" b="0" i="0" u="none" strike="noStrike" kern="1200" cap="none" spc="0" normalizeH="0" baseline="0" noProof="0" dirty="0">
                <a:ln>
                  <a:noFill/>
                </a:ln>
                <a:solidFill>
                  <a:srgbClr val="000000"/>
                </a:solidFill>
                <a:effectLst/>
                <a:uLnTx/>
                <a:uFillTx/>
                <a:latin typeface="+mn-ea"/>
                <a:cs typeface="+mn-cs"/>
              </a:rPr>
              <a:t>，那么：</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R="0" lvl="0" algn="just" defTabSz="914400" rtl="0" eaLnBrk="1" fontAlgn="auto" latinLnBrk="0" hangingPunct="1">
              <a:lnSpc>
                <a:spcPct val="150000"/>
              </a:lnSpc>
              <a:spcBef>
                <a:spcPts val="0"/>
              </a:spcBef>
              <a:spcAft>
                <a:spcPts val="0"/>
              </a:spcAft>
              <a:buClrTx/>
              <a:buSzTx/>
              <a:tabLst/>
              <a:defRPr/>
            </a:pPr>
            <a:r>
              <a:rPr kumimoji="0" lang="en" altLang="zh-CN" sz="2400" b="0" i="0" u="none" strike="noStrike" kern="1200" cap="none" spc="0" normalizeH="0" baseline="0" noProof="0" dirty="0">
                <a:ln>
                  <a:noFill/>
                </a:ln>
                <a:solidFill>
                  <a:srgbClr val="000000"/>
                </a:solidFill>
                <a:effectLst/>
                <a:uLnTx/>
                <a:uFillTx/>
                <a:latin typeface="+mn-ea"/>
                <a:cs typeface="+mn-cs"/>
              </a:rPr>
              <a:t>	E = (00001010</a:t>
            </a:r>
            <a:r>
              <a:rPr kumimoji="0" lang="zh-CN" altLang="en-US" sz="2400" b="0" i="0" u="none" strike="noStrike" kern="1200" cap="none" spc="0" normalizeH="0" baseline="0" noProof="0" dirty="0">
                <a:ln>
                  <a:noFill/>
                </a:ln>
                <a:solidFill>
                  <a:srgbClr val="000000"/>
                </a:solidFill>
                <a:effectLst/>
                <a:uLnTx/>
                <a:uFillTx/>
                <a:latin typeface="+mn-ea"/>
                <a:cs typeface="+mn-cs"/>
              </a:rPr>
              <a:t>所对应的无符号整数</a:t>
            </a:r>
            <a:r>
              <a:rPr kumimoji="0" lang="en-US" altLang="zh-CN" sz="2400" b="0" i="0" u="none" strike="noStrike" kern="1200" cap="none" spc="0" normalizeH="0" baseline="0" noProof="0" dirty="0">
                <a:ln>
                  <a:noFill/>
                </a:ln>
                <a:solidFill>
                  <a:srgbClr val="000000"/>
                </a:solidFill>
                <a:effectLst/>
                <a:uLnTx/>
                <a:uFillTx/>
                <a:latin typeface="+mn-ea"/>
                <a:cs typeface="+mn-cs"/>
              </a:rPr>
              <a:t>) - (2</a:t>
            </a:r>
            <a:r>
              <a:rPr kumimoji="0" lang="en-US" altLang="zh-CN" sz="2400" b="0" i="0" u="none" strike="noStrike" kern="1200" cap="none" spc="0" normalizeH="0" baseline="30000" noProof="0" dirty="0">
                <a:ln>
                  <a:noFill/>
                </a:ln>
                <a:solidFill>
                  <a:srgbClr val="000000"/>
                </a:solidFill>
                <a:effectLst/>
                <a:uLnTx/>
                <a:uFillTx/>
                <a:latin typeface="+mn-ea"/>
                <a:cs typeface="+mn-cs"/>
              </a:rPr>
              <a:t>8</a:t>
            </a:r>
            <a:r>
              <a:rPr kumimoji="0" lang="zh-CN" altLang="en-US" sz="2400" b="0" i="0" u="none" strike="noStrike" kern="1200" cap="none" spc="0" normalizeH="0" baseline="0" noProof="0" dirty="0">
                <a:ln>
                  <a:noFill/>
                </a:ln>
                <a:solidFill>
                  <a:srgbClr val="000000"/>
                </a:solidFill>
                <a:effectLst/>
                <a:uLnTx/>
                <a:uFillTx/>
                <a:latin typeface="+mn-ea"/>
                <a:cs typeface="+mn-cs"/>
              </a:rPr>
              <a:t> </a:t>
            </a:r>
            <a:r>
              <a:rPr kumimoji="0" lang="en-US" altLang="zh-CN" sz="2400" b="0" i="0" u="none" strike="noStrike" kern="1200" cap="none" spc="0" normalizeH="0" baseline="0" noProof="0" dirty="0">
                <a:ln>
                  <a:noFill/>
                </a:ln>
                <a:solidFill>
                  <a:srgbClr val="000000"/>
                </a:solidFill>
                <a:effectLst/>
                <a:uLnTx/>
                <a:uFillTx/>
                <a:latin typeface="+mn-ea"/>
                <a:cs typeface="+mn-cs"/>
              </a:rPr>
              <a:t>- 1) = 10 - 127 = -117</a:t>
            </a:r>
            <a:r>
              <a:rPr kumimoji="0" lang="zh-CN" altLang="en-US" sz="2400" b="0" i="0" u="none" strike="noStrike" kern="1200" cap="none" spc="0" normalizeH="0" baseline="0" noProof="0" dirty="0">
                <a:ln>
                  <a:noFill/>
                </a:ln>
                <a:solidFill>
                  <a:srgbClr val="000000"/>
                </a:solidFill>
                <a:effectLst/>
                <a:uLnTx/>
                <a:uFillTx/>
                <a:latin typeface="+mn-ea"/>
                <a:cs typeface="+mn-cs"/>
              </a:rPr>
              <a: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这种情况中</a:t>
            </a:r>
            <a:r>
              <a:rPr kumimoji="0" lang="en" altLang="zh-CN" sz="2400" b="0" i="0" u="none" strike="noStrike" kern="1200" cap="none" spc="0" normalizeH="0" baseline="0" noProof="0" dirty="0">
                <a:ln>
                  <a:noFill/>
                </a:ln>
                <a:solidFill>
                  <a:srgbClr val="000000"/>
                </a:solidFill>
                <a:effectLst/>
                <a:uLnTx/>
                <a:uFillTx/>
                <a:latin typeface="+mn-ea"/>
                <a:cs typeface="+mn-cs"/>
              </a:rPr>
              <a:t>M</a:t>
            </a:r>
            <a:r>
              <a:rPr kumimoji="0" lang="zh-CN" altLang="en-US" sz="2400" b="0" i="0" u="none" strike="noStrike" kern="1200" cap="none" spc="0" normalizeH="0" baseline="0" noProof="0" dirty="0">
                <a:ln>
                  <a:noFill/>
                </a:ln>
                <a:solidFill>
                  <a:srgbClr val="000000"/>
                </a:solidFill>
                <a:effectLst/>
                <a:uLnTx/>
                <a:uFillTx/>
                <a:latin typeface="+mn-ea"/>
                <a:cs typeface="+mn-cs"/>
              </a:rPr>
              <a:t>用来表示小数，其二进制表示为</a:t>
            </a:r>
            <a:r>
              <a:rPr kumimoji="0" lang="en-US" altLang="zh-CN" sz="2400" b="0" i="0" u="none" strike="noStrike" kern="1200" cap="none" spc="0" normalizeH="0" baseline="0" noProof="0" dirty="0">
                <a:ln>
                  <a:noFill/>
                </a:ln>
                <a:solidFill>
                  <a:srgbClr val="000000"/>
                </a:solidFill>
                <a:effectLst/>
                <a:uLnTx/>
                <a:uFillTx/>
                <a:latin typeface="+mn-ea"/>
                <a:cs typeface="+mn-cs"/>
              </a:rPr>
              <a:t>1.</a:t>
            </a:r>
            <a:r>
              <a:rPr kumimoji="0" lang="en" altLang="zh-CN" sz="2400" b="0" i="0" u="none" strike="noStrike" kern="1200" cap="none" spc="0" normalizeH="0" baseline="0" noProof="0" dirty="0">
                <a:ln>
                  <a:noFill/>
                </a:ln>
                <a:solidFill>
                  <a:srgbClr val="000000"/>
                </a:solidFill>
                <a:effectLst/>
                <a:uLnTx/>
                <a:uFillTx/>
                <a:latin typeface="+mn-ea"/>
                <a:cs typeface="+mn-cs"/>
              </a:rPr>
              <a:t>f</a:t>
            </a:r>
            <a:r>
              <a:rPr kumimoji="0" lang="en" altLang="zh-CN" sz="2400" b="0" i="0" u="none" strike="noStrike" kern="1200" cap="none" spc="0" normalizeH="0" baseline="-25000" noProof="0" dirty="0">
                <a:ln>
                  <a:noFill/>
                </a:ln>
                <a:solidFill>
                  <a:srgbClr val="000000"/>
                </a:solidFill>
                <a:effectLst/>
                <a:uLnTx/>
                <a:uFillTx/>
                <a:latin typeface="+mn-ea"/>
                <a:cs typeface="+mn-cs"/>
              </a:rPr>
              <a:t>-1</a:t>
            </a:r>
            <a:r>
              <a:rPr kumimoji="0" lang="en" altLang="zh-CN" sz="2400" b="0" i="0" u="none" strike="noStrike" kern="1200" cap="none" spc="0" normalizeH="0" baseline="0" noProof="0" dirty="0">
                <a:ln>
                  <a:noFill/>
                </a:ln>
                <a:solidFill>
                  <a:srgbClr val="000000"/>
                </a:solidFill>
                <a:effectLst/>
                <a:uLnTx/>
                <a:uFillTx/>
                <a:latin typeface="+mn-ea"/>
                <a:cs typeface="+mn-cs"/>
              </a:rPr>
              <a:t>f</a:t>
            </a:r>
            <a:r>
              <a:rPr kumimoji="0" lang="en" altLang="zh-CN" sz="2400" b="0" i="0" u="none" strike="noStrike" kern="1200" cap="none" spc="0" normalizeH="0" baseline="-25000" noProof="0" dirty="0">
                <a:ln>
                  <a:noFill/>
                </a:ln>
                <a:solidFill>
                  <a:srgbClr val="000000"/>
                </a:solidFill>
                <a:effectLst/>
                <a:uLnTx/>
                <a:uFillTx/>
                <a:latin typeface="+mn-ea"/>
                <a:cs typeface="+mn-cs"/>
              </a:rPr>
              <a:t>-2</a:t>
            </a:r>
            <a:r>
              <a:rPr kumimoji="0" lang="en" altLang="zh-CN" sz="2400" b="0" i="0" u="none" strike="noStrike" kern="1200" cap="none" spc="0" normalizeH="0" baseline="0" noProof="0" dirty="0">
                <a:ln>
                  <a:noFill/>
                </a:ln>
                <a:solidFill>
                  <a:srgbClr val="000000"/>
                </a:solidFill>
                <a:effectLst/>
                <a:uLnTx/>
                <a:uFillTx/>
                <a:latin typeface="+mn-ea"/>
                <a:cs typeface="+mn-cs"/>
              </a:rPr>
              <a:t>f</a:t>
            </a:r>
            <a:r>
              <a:rPr kumimoji="0" lang="en" altLang="zh-CN" sz="2400" b="0" i="0" u="none" strike="noStrike" kern="1200" cap="none" spc="0" normalizeH="0" baseline="-25000" noProof="0" dirty="0">
                <a:ln>
                  <a:noFill/>
                </a:ln>
                <a:solidFill>
                  <a:srgbClr val="000000"/>
                </a:solidFill>
                <a:effectLst/>
                <a:uLnTx/>
                <a:uFillTx/>
                <a:latin typeface="+mn-ea"/>
                <a:cs typeface="+mn-cs"/>
              </a:rPr>
              <a:t>-3</a:t>
            </a:r>
            <a:r>
              <a:rPr kumimoji="0" lang="en" altLang="zh-CN" sz="2400" b="0" i="0" u="none" strike="noStrike" kern="1200" cap="none" spc="0" normalizeH="0" baseline="0" noProof="0" dirty="0">
                <a:ln>
                  <a:noFill/>
                </a:ln>
                <a:solidFill>
                  <a:srgbClr val="000000"/>
                </a:solidFill>
                <a:effectLst/>
                <a:uLnTx/>
                <a:uFillTx/>
                <a:latin typeface="+mn-ea"/>
                <a:cs typeface="+mn-cs"/>
              </a:rPr>
              <a:t>……</a:t>
            </a:r>
            <a:r>
              <a:rPr kumimoji="0" lang="en" altLang="zh-CN" sz="2400" b="0" i="0" u="none" strike="noStrike" kern="1200" cap="none" spc="0" normalizeH="0" baseline="0" noProof="0" dirty="0" err="1">
                <a:ln>
                  <a:noFill/>
                </a:ln>
                <a:solidFill>
                  <a:srgbClr val="000000"/>
                </a:solidFill>
                <a:effectLst/>
                <a:uLnTx/>
                <a:uFillTx/>
                <a:latin typeface="+mn-ea"/>
                <a:cs typeface="+mn-cs"/>
              </a:rPr>
              <a:t>f</a:t>
            </a:r>
            <a:r>
              <a:rPr kumimoji="0" lang="en" altLang="zh-CN" sz="2400" b="0" i="0" u="none" strike="noStrike" kern="1200" cap="none" spc="0" normalizeH="0" baseline="-25000" noProof="0" dirty="0" err="1">
                <a:ln>
                  <a:noFill/>
                </a:ln>
                <a:solidFill>
                  <a:srgbClr val="000000"/>
                </a:solidFill>
                <a:effectLst/>
                <a:uLnTx/>
                <a:uFillTx/>
                <a:latin typeface="+mn-ea"/>
                <a:cs typeface="+mn-cs"/>
              </a:rPr>
              <a:t>n</a:t>
            </a:r>
            <a:r>
              <a:rPr kumimoji="0" lang="zh-CN" altLang="en" sz="2400" b="0" i="0" u="none" strike="noStrike" kern="1200" cap="none" spc="0" normalizeH="0" baseline="0" noProof="0" dirty="0">
                <a:ln>
                  <a:noFill/>
                </a:ln>
                <a:solidFill>
                  <a:srgbClr val="000000"/>
                </a:solidFill>
                <a:effectLst/>
                <a:uLnTx/>
                <a:uFillTx/>
                <a:latin typeface="+mn-ea"/>
                <a:cs typeface="+mn-cs"/>
              </a:rPr>
              <a:t>。</a:t>
            </a:r>
            <a:r>
              <a:rPr kumimoji="0" lang="zh-CN" altLang="en-US" sz="2400" b="0" i="0" u="none" strike="noStrike" kern="1200" cap="none" spc="0" normalizeH="0" baseline="0" noProof="0" dirty="0">
                <a:ln>
                  <a:noFill/>
                </a:ln>
                <a:solidFill>
                  <a:srgbClr val="000000"/>
                </a:solidFill>
                <a:effectLst/>
                <a:uLnTx/>
                <a:uFillTx/>
                <a:latin typeface="+mn-ea"/>
                <a:cs typeface="+mn-cs"/>
              </a:rPr>
              <a:t>举个单精度的例子，假设当前</a:t>
            </a:r>
            <a:r>
              <a:rPr kumimoji="0" lang="en" altLang="zh-CN" sz="2400" b="0" i="0" u="none" strike="noStrike" kern="1200" cap="none" spc="0" normalizeH="0" baseline="0" noProof="0" dirty="0">
                <a:ln>
                  <a:noFill/>
                </a:ln>
                <a:solidFill>
                  <a:srgbClr val="000000"/>
                </a:solidFill>
                <a:effectLst/>
                <a:uLnTx/>
                <a:uFillTx/>
                <a:latin typeface="+mn-ea"/>
                <a:cs typeface="+mn-cs"/>
              </a:rPr>
              <a:t>M</a:t>
            </a:r>
            <a:r>
              <a:rPr kumimoji="0" lang="zh-CN" altLang="en-US" sz="2400" b="0" i="0" u="none" strike="noStrike" kern="1200" cap="none" spc="0" normalizeH="0" baseline="0" noProof="0" dirty="0">
                <a:ln>
                  <a:noFill/>
                </a:ln>
                <a:solidFill>
                  <a:srgbClr val="000000"/>
                </a:solidFill>
                <a:effectLst/>
                <a:uLnTx/>
                <a:uFillTx/>
                <a:latin typeface="+mn-ea"/>
                <a:cs typeface="+mn-cs"/>
              </a:rPr>
              <a:t>为</a:t>
            </a:r>
            <a:r>
              <a:rPr kumimoji="0" lang="en-US" altLang="zh-CN" sz="2400" b="0" i="0" u="none" strike="noStrike" kern="1200" cap="none" spc="0" normalizeH="0" baseline="0" noProof="0" dirty="0">
                <a:ln>
                  <a:noFill/>
                </a:ln>
                <a:solidFill>
                  <a:srgbClr val="000000"/>
                </a:solidFill>
                <a:effectLst/>
                <a:uLnTx/>
                <a:uFillTx/>
                <a:latin typeface="+mn-ea"/>
                <a:cs typeface="+mn-cs"/>
              </a:rPr>
              <a:t>01100000000000000000100</a:t>
            </a:r>
            <a:r>
              <a:rPr kumimoji="0" lang="zh-CN" altLang="en-US" sz="2400" b="0" i="0" u="none" strike="noStrike" kern="1200" cap="none" spc="0" normalizeH="0" baseline="0" noProof="0" dirty="0">
                <a:ln>
                  <a:noFill/>
                </a:ln>
                <a:solidFill>
                  <a:srgbClr val="000000"/>
                </a:solidFill>
                <a:effectLst/>
                <a:uLnTx/>
                <a:uFillTx/>
                <a:latin typeface="+mn-ea"/>
                <a:cs typeface="+mn-cs"/>
              </a:rPr>
              <a:t>，那么</a:t>
            </a:r>
            <a:r>
              <a:rPr lang="zh-CN" altLang="en-US" sz="2400" dirty="0">
                <a:solidFill>
                  <a:srgbClr val="000000"/>
                </a:solidFill>
                <a:latin typeface="+mn-ea"/>
              </a:rPr>
              <a:t>：</a:t>
            </a:r>
            <a:endParaRPr lang="en-US" altLang="zh-CN" sz="2400" dirty="0">
              <a:solidFill>
                <a:srgbClr val="000000"/>
              </a:solidFill>
              <a:latin typeface="+mn-ea"/>
            </a:endParaRPr>
          </a:p>
          <a:p>
            <a:pPr marR="0" lvl="0" algn="just" defTabSz="914400" rtl="0" eaLnBrk="1" fontAlgn="auto" latinLnBrk="0" hangingPunct="1">
              <a:lnSpc>
                <a:spcPct val="150000"/>
              </a:lnSpc>
              <a:spcBef>
                <a:spcPts val="0"/>
              </a:spcBef>
              <a:spcAft>
                <a:spcPts val="0"/>
              </a:spcAft>
              <a:buClrTx/>
              <a:buSzTx/>
              <a:tabLst/>
              <a:defRPr/>
            </a:pPr>
            <a:r>
              <a:rPr kumimoji="0" lang="en-US" altLang="zh-CN" sz="2400" b="0" i="0" u="none" strike="noStrike" kern="1200" cap="none" spc="0" normalizeH="0" baseline="0" noProof="0" dirty="0">
                <a:ln>
                  <a:noFill/>
                </a:ln>
                <a:solidFill>
                  <a:srgbClr val="000000"/>
                </a:solidFill>
                <a:effectLst/>
                <a:uLnTx/>
                <a:uFillTx/>
                <a:latin typeface="+mn-ea"/>
                <a:cs typeface="+mn-cs"/>
              </a:rPr>
              <a:t>	</a:t>
            </a:r>
            <a:r>
              <a:rPr kumimoji="0" lang="en" altLang="zh-CN" sz="2400" b="0" i="0" u="none" strike="noStrike" kern="1200" cap="none" spc="0" normalizeH="0" baseline="0" noProof="0" dirty="0">
                <a:ln>
                  <a:noFill/>
                </a:ln>
                <a:solidFill>
                  <a:srgbClr val="000000"/>
                </a:solidFill>
                <a:effectLst/>
                <a:uLnTx/>
                <a:uFillTx/>
                <a:latin typeface="+mn-ea"/>
                <a:cs typeface="+mn-cs"/>
              </a:rPr>
              <a:t>M = 1 + (2</a:t>
            </a:r>
            <a:r>
              <a:rPr kumimoji="0" lang="en" altLang="zh-CN" sz="2400" b="0" i="0" u="none" strike="noStrike" kern="1200" cap="none" spc="0" normalizeH="0" baseline="30000" noProof="0" dirty="0">
                <a:ln>
                  <a:noFill/>
                </a:ln>
                <a:solidFill>
                  <a:srgbClr val="000000"/>
                </a:solidFill>
                <a:effectLst/>
                <a:uLnTx/>
                <a:uFillTx/>
                <a:latin typeface="+mn-ea"/>
                <a:cs typeface="+mn-cs"/>
              </a:rPr>
              <a:t>-2</a:t>
            </a:r>
            <a:r>
              <a:rPr kumimoji="0" lang="en" altLang="zh-CN" sz="2400" b="0" i="0" u="none" strike="noStrike" kern="1200" cap="none" spc="0" normalizeH="0" baseline="0" noProof="0" dirty="0">
                <a:ln>
                  <a:noFill/>
                </a:ln>
                <a:solidFill>
                  <a:srgbClr val="000000"/>
                </a:solidFill>
                <a:effectLst/>
                <a:uLnTx/>
                <a:uFillTx/>
                <a:latin typeface="+mn-ea"/>
                <a:cs typeface="+mn-cs"/>
              </a:rPr>
              <a:t> + 2</a:t>
            </a:r>
            <a:r>
              <a:rPr kumimoji="0" lang="en" altLang="zh-CN" sz="2400" b="0" i="0" u="none" strike="noStrike" kern="1200" cap="none" spc="0" normalizeH="0" baseline="30000" noProof="0" dirty="0">
                <a:ln>
                  <a:noFill/>
                </a:ln>
                <a:solidFill>
                  <a:srgbClr val="000000"/>
                </a:solidFill>
                <a:effectLst/>
                <a:uLnTx/>
                <a:uFillTx/>
                <a:latin typeface="+mn-ea"/>
                <a:cs typeface="+mn-cs"/>
              </a:rPr>
              <a:t>-3</a:t>
            </a:r>
            <a:r>
              <a:rPr kumimoji="0" lang="en" altLang="zh-CN" sz="2400" b="0" i="0" u="none" strike="noStrike" kern="1200" cap="none" spc="0" normalizeH="0" baseline="0" noProof="0" dirty="0">
                <a:ln>
                  <a:noFill/>
                </a:ln>
                <a:solidFill>
                  <a:srgbClr val="000000"/>
                </a:solidFill>
                <a:effectLst/>
                <a:uLnTx/>
                <a:uFillTx/>
                <a:latin typeface="+mn-ea"/>
                <a:cs typeface="+mn-cs"/>
              </a:rPr>
              <a:t> + 2</a:t>
            </a:r>
            <a:r>
              <a:rPr kumimoji="0" lang="en" altLang="zh-CN" sz="2400" b="0" i="0" u="none" strike="noStrike" kern="1200" cap="none" spc="0" normalizeH="0" baseline="30000" noProof="0" dirty="0">
                <a:ln>
                  <a:noFill/>
                </a:ln>
                <a:solidFill>
                  <a:srgbClr val="000000"/>
                </a:solidFill>
                <a:effectLst/>
                <a:uLnTx/>
                <a:uFillTx/>
                <a:latin typeface="+mn-ea"/>
                <a:cs typeface="+mn-cs"/>
              </a:rPr>
              <a:t>-21</a:t>
            </a:r>
            <a:r>
              <a:rPr kumimoji="0" lang="en" altLang="zh-CN" sz="2400" b="0" i="0" u="none" strike="noStrike" kern="1200" cap="none" spc="0" normalizeH="0" baseline="0" noProof="0" dirty="0">
                <a:ln>
                  <a:noFill/>
                </a:ln>
                <a:solidFill>
                  <a:srgbClr val="000000"/>
                </a:solidFill>
                <a:effectLst/>
                <a:uLnTx/>
                <a:uFillTx/>
                <a:latin typeface="+mn-ea"/>
                <a:cs typeface="+mn-cs"/>
              </a:rPr>
              <a:t>)</a:t>
            </a:r>
            <a:r>
              <a:rPr kumimoji="0" lang="zh-CN" altLang="en" sz="2400" b="0" i="0" u="none" strike="noStrike" kern="1200" cap="none" spc="0" normalizeH="0" baseline="0" noProof="0" dirty="0">
                <a:ln>
                  <a:noFill/>
                </a:ln>
                <a:solidFill>
                  <a:srgbClr val="000000"/>
                </a:solidFill>
                <a:effectLst/>
                <a:uLnTx/>
                <a:uFillTx/>
                <a:latin typeface="+mn-ea"/>
                <a:cs typeface="+mn-cs"/>
              </a:rPr>
              <a:t>。</a:t>
            </a:r>
          </a:p>
        </p:txBody>
      </p:sp>
    </p:spTree>
    <p:extLst>
      <p:ext uri="{BB962C8B-B14F-4D97-AF65-F5344CB8AC3E}">
        <p14:creationId xmlns:p14="http://schemas.microsoft.com/office/powerpoint/2010/main" val="22826780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空行</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空行起着分隔程序段落的作用。空行得体（不过多也不过少）将使程序的布局更加清晰。空行不会浪费内存，虽然打印含有空行的程序是会多消耗一些纸张，但是值得。所以不要舍不得用空行。</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规则</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在每个类声明之后、每个函数定义结束之后都要加空行。</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在一个函数体内，逻辑上密切相关的语句之间不加空行，其它地方应加空行分隔。</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7346212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3502"/>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代码行</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规则</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一行代码只做一件事情，如只定义一个变量，或只写一条语句</a:t>
            </a:r>
            <a:r>
              <a:rPr lang="zh-CN" altLang="en-US" sz="2800" dirty="0">
                <a:solidFill>
                  <a:srgbClr val="000000"/>
                </a:solidFill>
                <a:latin typeface="Arial"/>
                <a:ea typeface="微软雅黑"/>
              </a:rPr>
              <a:t>。</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这样的代码容易阅读，并且方便于写注释。</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en-US" altLang="zh-CN" sz="2800" dirty="0">
                <a:solidFill>
                  <a:srgbClr val="000000"/>
                </a:solidFill>
                <a:latin typeface="Arial"/>
                <a:ea typeface="微软雅黑"/>
              </a:rPr>
              <a:t>i</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f</a:t>
            </a:r>
            <a:r>
              <a:rPr lang="zh-CN" altLang="en-US" sz="2800" dirty="0">
                <a:solidFill>
                  <a:srgbClr val="000000"/>
                </a:solidFill>
                <a:latin typeface="Arial"/>
                <a:ea typeface="微软雅黑"/>
              </a:rPr>
              <a:t> </a:t>
            </a:r>
            <a:r>
              <a:rPr lang="en-US" altLang="zh-CN" sz="2800" dirty="0">
                <a:solidFill>
                  <a:srgbClr val="000000"/>
                </a:solidFill>
                <a:latin typeface="Arial"/>
                <a:ea typeface="微软雅黑"/>
              </a:rPr>
              <a:t>/</a:t>
            </a:r>
            <a:r>
              <a:rPr lang="zh-CN" altLang="en-US" sz="2800" dirty="0">
                <a:solidFill>
                  <a:srgbClr val="000000"/>
                </a:solidFill>
                <a:latin typeface="Arial"/>
                <a:ea typeface="微软雅黑"/>
              </a:rPr>
              <a:t>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for</a:t>
            </a:r>
            <a:r>
              <a:rPr lang="zh-CN" altLang="en-US" sz="2800" dirty="0">
                <a:solidFill>
                  <a:srgbClr val="000000"/>
                </a:solidFill>
                <a:latin typeface="Arial"/>
                <a:ea typeface="微软雅黑"/>
              </a:rPr>
              <a:t> </a:t>
            </a:r>
            <a:r>
              <a:rPr lang="en-US" altLang="zh-CN" sz="2800" dirty="0">
                <a:solidFill>
                  <a:srgbClr val="000000"/>
                </a:solidFill>
                <a:latin typeface="Arial"/>
                <a:ea typeface="微软雅黑"/>
              </a:rPr>
              <a:t>/</a:t>
            </a:r>
            <a:r>
              <a:rPr lang="zh-CN" altLang="en-US" sz="2800" dirty="0">
                <a:solidFill>
                  <a:srgbClr val="000000"/>
                </a:solidFill>
                <a:latin typeface="Arial"/>
                <a:ea typeface="微软雅黑"/>
              </a:rPr>
              <a:t>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while</a:t>
            </a:r>
            <a:r>
              <a:rPr lang="zh-CN" altLang="en-US" sz="2800" dirty="0">
                <a:solidFill>
                  <a:srgbClr val="000000"/>
                </a:solidFill>
                <a:latin typeface="Arial"/>
                <a:ea typeface="微软雅黑"/>
              </a:rPr>
              <a:t> </a:t>
            </a:r>
            <a:r>
              <a:rPr lang="en-US" altLang="zh-CN" sz="2800" dirty="0">
                <a:solidFill>
                  <a:srgbClr val="000000"/>
                </a:solidFill>
                <a:latin typeface="Arial"/>
                <a:ea typeface="微软雅黑"/>
              </a:rPr>
              <a:t>/</a:t>
            </a:r>
            <a:r>
              <a:rPr lang="zh-CN" altLang="en-US" sz="2800" dirty="0">
                <a:solidFill>
                  <a:srgbClr val="000000"/>
                </a:solidFill>
                <a:latin typeface="Arial"/>
                <a:ea typeface="微软雅黑"/>
              </a:rPr>
              <a:t>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do </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等语句自占一行，执行语句</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不得紧跟其后</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。不论执行语句有多少都要加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。这样可以防止书写失误。</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346415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D6D30E-ED02-7908-E9B2-E22BDD3CF2CF}"/>
              </a:ext>
            </a:extLst>
          </p:cNvPr>
          <p:cNvPicPr>
            <a:picLocks noChangeAspect="1"/>
          </p:cNvPicPr>
          <p:nvPr/>
        </p:nvPicPr>
        <p:blipFill>
          <a:blip r:embed="rId2"/>
          <a:stretch>
            <a:fillRect/>
          </a:stretch>
        </p:blipFill>
        <p:spPr>
          <a:xfrm>
            <a:off x="669924" y="3747372"/>
            <a:ext cx="9436602" cy="2827839"/>
          </a:xfrm>
          <a:prstGeom prst="rect">
            <a:avLst/>
          </a:prstGeom>
        </p:spPr>
      </p:pic>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风格不良的代码</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1058C390-0889-FDB1-F136-9018B026ED3A}"/>
              </a:ext>
            </a:extLst>
          </p:cNvPr>
          <p:cNvPicPr>
            <a:picLocks noChangeAspect="1"/>
          </p:cNvPicPr>
          <p:nvPr/>
        </p:nvPicPr>
        <p:blipFill>
          <a:blip r:embed="rId5"/>
          <a:stretch>
            <a:fillRect/>
          </a:stretch>
        </p:blipFill>
        <p:spPr>
          <a:xfrm>
            <a:off x="4667773" y="1203160"/>
            <a:ext cx="6852713" cy="2544212"/>
          </a:xfrm>
          <a:prstGeom prst="rect">
            <a:avLst/>
          </a:prstGeom>
        </p:spPr>
      </p:pic>
    </p:spTree>
    <p:extLst>
      <p:ext uri="{BB962C8B-B14F-4D97-AF65-F5344CB8AC3E}">
        <p14:creationId xmlns:p14="http://schemas.microsoft.com/office/powerpoint/2010/main" val="39184345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风格良好的代码</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4" name="图片 3">
            <a:extLst>
              <a:ext uri="{FF2B5EF4-FFF2-40B4-BE49-F238E27FC236}">
                <a16:creationId xmlns:a16="http://schemas.microsoft.com/office/drawing/2014/main" id="{78971605-BD3D-43D6-CE74-F0E7232AB83D}"/>
              </a:ext>
            </a:extLst>
          </p:cNvPr>
          <p:cNvPicPr>
            <a:picLocks noChangeAspect="1"/>
          </p:cNvPicPr>
          <p:nvPr/>
        </p:nvPicPr>
        <p:blipFill>
          <a:blip r:embed="rId4"/>
          <a:stretch>
            <a:fillRect/>
          </a:stretch>
        </p:blipFill>
        <p:spPr>
          <a:xfrm>
            <a:off x="4644375" y="1273630"/>
            <a:ext cx="6876112" cy="5095086"/>
          </a:xfrm>
          <a:prstGeom prst="rect">
            <a:avLst/>
          </a:prstGeom>
        </p:spPr>
      </p:pic>
      <p:pic>
        <p:nvPicPr>
          <p:cNvPr id="9" name="图片 8">
            <a:extLst>
              <a:ext uri="{FF2B5EF4-FFF2-40B4-BE49-F238E27FC236}">
                <a16:creationId xmlns:a16="http://schemas.microsoft.com/office/drawing/2014/main" id="{8EE0FE05-1C16-F4C9-5333-B677DF0D482A}"/>
              </a:ext>
            </a:extLst>
          </p:cNvPr>
          <p:cNvPicPr>
            <a:picLocks noChangeAspect="1"/>
          </p:cNvPicPr>
          <p:nvPr/>
        </p:nvPicPr>
        <p:blipFill>
          <a:blip r:embed="rId5"/>
          <a:stretch>
            <a:fillRect/>
          </a:stretch>
        </p:blipFill>
        <p:spPr>
          <a:xfrm>
            <a:off x="663310" y="1969155"/>
            <a:ext cx="3507637" cy="4643914"/>
          </a:xfrm>
          <a:prstGeom prst="rect">
            <a:avLst/>
          </a:prstGeom>
        </p:spPr>
      </p:pic>
    </p:spTree>
    <p:extLst>
      <p:ext uri="{BB962C8B-B14F-4D97-AF65-F5344CB8AC3E}">
        <p14:creationId xmlns:p14="http://schemas.microsoft.com/office/powerpoint/2010/main" val="16258644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3502"/>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代码行</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建议</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尽可能在定义变量的同时初始化该变量（就近原则）如果变量的引用处和其定义处相隔比较远，变量的初始化很容易被忘记。如果引用了未被初始化的变量，可能会导致程序错误。本建议可以减少隐患。</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7938879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代码行的空格</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1F036420-400C-D17B-267C-A318DCAF3D6C}"/>
              </a:ext>
            </a:extLst>
          </p:cNvPr>
          <p:cNvPicPr>
            <a:picLocks noChangeAspect="1"/>
          </p:cNvPicPr>
          <p:nvPr/>
        </p:nvPicPr>
        <p:blipFill rotWithShape="1">
          <a:blip r:embed="rId4"/>
          <a:srcRect b="53594"/>
          <a:stretch/>
        </p:blipFill>
        <p:spPr>
          <a:xfrm>
            <a:off x="669924" y="2039466"/>
            <a:ext cx="10850561" cy="3238387"/>
          </a:xfrm>
          <a:prstGeom prst="rect">
            <a:avLst/>
          </a:prstGeom>
        </p:spPr>
      </p:pic>
    </p:spTree>
    <p:extLst>
      <p:ext uri="{BB962C8B-B14F-4D97-AF65-F5344CB8AC3E}">
        <p14:creationId xmlns:p14="http://schemas.microsoft.com/office/powerpoint/2010/main" val="271777692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代码行的空格</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1F036420-400C-D17B-267C-A318DCAF3D6C}"/>
              </a:ext>
            </a:extLst>
          </p:cNvPr>
          <p:cNvPicPr>
            <a:picLocks noChangeAspect="1"/>
          </p:cNvPicPr>
          <p:nvPr/>
        </p:nvPicPr>
        <p:blipFill rotWithShape="1">
          <a:blip r:embed="rId4"/>
          <a:srcRect t="47326"/>
          <a:stretch/>
        </p:blipFill>
        <p:spPr>
          <a:xfrm>
            <a:off x="669922" y="2111655"/>
            <a:ext cx="10850561" cy="3675791"/>
          </a:xfrm>
          <a:prstGeom prst="rect">
            <a:avLst/>
          </a:prstGeom>
        </p:spPr>
      </p:pic>
    </p:spTree>
    <p:extLst>
      <p:ext uri="{BB962C8B-B14F-4D97-AF65-F5344CB8AC3E}">
        <p14:creationId xmlns:p14="http://schemas.microsoft.com/office/powerpoint/2010/main" val="35526943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4AB674B-76E1-E32A-99CA-A048C736BB49}"/>
              </a:ext>
            </a:extLst>
          </p:cNvPr>
          <p:cNvPicPr>
            <a:picLocks noChangeAspect="1"/>
          </p:cNvPicPr>
          <p:nvPr/>
        </p:nvPicPr>
        <p:blipFill>
          <a:blip r:embed="rId4"/>
          <a:stretch>
            <a:fillRect/>
          </a:stretch>
        </p:blipFill>
        <p:spPr>
          <a:xfrm>
            <a:off x="669924" y="1423769"/>
            <a:ext cx="10850563" cy="4055088"/>
          </a:xfrm>
          <a:prstGeom prst="rect">
            <a:avLst/>
          </a:prstGeom>
        </p:spPr>
      </p:pic>
    </p:spTree>
    <p:extLst>
      <p:ext uri="{BB962C8B-B14F-4D97-AF65-F5344CB8AC3E}">
        <p14:creationId xmlns:p14="http://schemas.microsoft.com/office/powerpoint/2010/main" val="23541009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712E637-2839-8F42-5C7A-8A7CE2F89F51}"/>
              </a:ext>
            </a:extLst>
          </p:cNvPr>
          <p:cNvPicPr>
            <a:picLocks noChangeAspect="1"/>
          </p:cNvPicPr>
          <p:nvPr/>
        </p:nvPicPr>
        <p:blipFill rotWithShape="1">
          <a:blip r:embed="rId4"/>
          <a:srcRect b="13025"/>
          <a:stretch/>
        </p:blipFill>
        <p:spPr>
          <a:xfrm>
            <a:off x="669924" y="1423769"/>
            <a:ext cx="10850563" cy="3148231"/>
          </a:xfrm>
          <a:prstGeom prst="rect">
            <a:avLst/>
          </a:prstGeom>
          <a:ln>
            <a:solidFill>
              <a:schemeClr val="tx1"/>
            </a:solidFill>
          </a:ln>
        </p:spPr>
      </p:pic>
    </p:spTree>
    <p:extLst>
      <p:ext uri="{BB962C8B-B14F-4D97-AF65-F5344CB8AC3E}">
        <p14:creationId xmlns:p14="http://schemas.microsoft.com/office/powerpoint/2010/main" val="5885614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1106567-B014-87DB-88B5-9C8880F997BA}"/>
              </a:ext>
            </a:extLst>
          </p:cNvPr>
          <p:cNvPicPr>
            <a:picLocks noChangeAspect="1"/>
          </p:cNvPicPr>
          <p:nvPr/>
        </p:nvPicPr>
        <p:blipFill>
          <a:blip r:embed="rId4"/>
          <a:stretch>
            <a:fillRect/>
          </a:stretch>
        </p:blipFill>
        <p:spPr>
          <a:xfrm>
            <a:off x="669924" y="1134591"/>
            <a:ext cx="9255126" cy="5606901"/>
          </a:xfrm>
          <a:prstGeom prst="rect">
            <a:avLst/>
          </a:prstGeom>
        </p:spPr>
      </p:pic>
    </p:spTree>
    <p:extLst>
      <p:ext uri="{BB962C8B-B14F-4D97-AF65-F5344CB8AC3E}">
        <p14:creationId xmlns:p14="http://schemas.microsoft.com/office/powerpoint/2010/main" val="126188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非规格化浮点数</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1C19792-B6BA-77EE-0728-366F74276C1D}"/>
              </a:ext>
            </a:extLst>
          </p:cNvPr>
          <p:cNvSpPr txBox="1"/>
          <p:nvPr/>
        </p:nvSpPr>
        <p:spPr>
          <a:xfrm>
            <a:off x="669924" y="1258780"/>
            <a:ext cx="610035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800" b="1" i="0" u="none" strike="noStrike" kern="1200" cap="none" spc="0" normalizeH="0" baseline="0" noProof="0" dirty="0">
                <a:ln>
                  <a:noFill/>
                </a:ln>
                <a:solidFill>
                  <a:srgbClr val="000000"/>
                </a:solidFill>
                <a:effectLst/>
                <a:uLnTx/>
                <a:uFillTx/>
                <a:latin typeface="+mn-ea"/>
                <a:cs typeface="+mn-cs"/>
              </a:rPr>
              <a:t>E</a:t>
            </a:r>
            <a:r>
              <a:rPr kumimoji="0" lang="zh-CN" altLang="en-US" sz="2800" b="1" i="0" u="none" strike="noStrike" kern="1200" cap="none" spc="0" normalizeH="0" baseline="0" noProof="0" dirty="0">
                <a:ln>
                  <a:noFill/>
                </a:ln>
                <a:solidFill>
                  <a:srgbClr val="000000"/>
                </a:solidFill>
                <a:effectLst/>
                <a:uLnTx/>
                <a:uFillTx/>
                <a:latin typeface="+mn-ea"/>
                <a:cs typeface="+mn-cs"/>
              </a:rPr>
              <a:t>所有位都为</a:t>
            </a:r>
            <a:r>
              <a:rPr kumimoji="0" lang="en-US" altLang="zh-CN" sz="2800" b="1" i="0" u="none" strike="noStrike" kern="1200" cap="none" spc="0" normalizeH="0" baseline="0" noProof="0" dirty="0">
                <a:ln>
                  <a:noFill/>
                </a:ln>
                <a:solidFill>
                  <a:srgbClr val="000000"/>
                </a:solidFill>
                <a:effectLst/>
                <a:uLnTx/>
                <a:uFillTx/>
                <a:latin typeface="+mn-ea"/>
                <a:cs typeface="+mn-cs"/>
              </a:rPr>
              <a:t>0</a:t>
            </a:r>
          </a:p>
        </p:txBody>
      </p:sp>
      <p:sp>
        <p:nvSpPr>
          <p:cNvPr id="7" name="文本框 6">
            <a:extLst>
              <a:ext uri="{FF2B5EF4-FFF2-40B4-BE49-F238E27FC236}">
                <a16:creationId xmlns:a16="http://schemas.microsoft.com/office/drawing/2014/main" id="{FFF7A327-8D02-0833-834A-72369EF4C87A}"/>
              </a:ext>
            </a:extLst>
          </p:cNvPr>
          <p:cNvSpPr txBox="1"/>
          <p:nvPr/>
        </p:nvSpPr>
        <p:spPr>
          <a:xfrm>
            <a:off x="669923" y="2012080"/>
            <a:ext cx="10850563" cy="3905043"/>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在这种情况中，阶码值</a:t>
            </a:r>
            <a:r>
              <a:rPr kumimoji="0" lang="en" altLang="zh-CN" sz="2400" b="0" i="0" u="none" strike="noStrike" kern="1200" cap="none" spc="0" normalizeH="0" baseline="0" noProof="0" dirty="0">
                <a:ln>
                  <a:noFill/>
                </a:ln>
                <a:solidFill>
                  <a:srgbClr val="000000"/>
                </a:solidFill>
                <a:effectLst/>
                <a:uLnTx/>
                <a:uFillTx/>
                <a:latin typeface="+mn-ea"/>
                <a:cs typeface="+mn-cs"/>
              </a:rPr>
              <a:t>E=1-Bias,</a:t>
            </a:r>
            <a:r>
              <a:rPr kumimoji="0" lang="zh-CN" altLang="en-US" sz="2400" b="0" i="0" u="none" strike="noStrike" kern="1200" cap="none" spc="0" normalizeH="0" baseline="0" noProof="0" dirty="0">
                <a:ln>
                  <a:noFill/>
                </a:ln>
                <a:solidFill>
                  <a:srgbClr val="000000"/>
                </a:solidFill>
                <a:effectLst/>
                <a:uLnTx/>
                <a:uFillTx/>
                <a:latin typeface="+mn-ea"/>
                <a:cs typeface="+mn-cs"/>
              </a:rPr>
              <a:t> 而尾数</a:t>
            </a:r>
            <a:r>
              <a:rPr kumimoji="0" lang="en" altLang="zh-CN" sz="2400" b="0" i="0" u="none" strike="noStrike" kern="1200" cap="none" spc="0" normalizeH="0" baseline="0" noProof="0" dirty="0">
                <a:ln>
                  <a:noFill/>
                </a:ln>
                <a:solidFill>
                  <a:srgbClr val="000000"/>
                </a:solidFill>
                <a:effectLst/>
                <a:uLnTx/>
                <a:uFillTx/>
                <a:latin typeface="+mn-ea"/>
                <a:cs typeface="+mn-cs"/>
              </a:rPr>
              <a:t>M</a:t>
            </a:r>
            <a:r>
              <a:rPr kumimoji="0" lang="zh-CN" altLang="en-US" sz="2400" b="0" i="0" u="none" strike="noStrike" kern="1200" cap="none" spc="0" normalizeH="0" baseline="0" noProof="0" dirty="0">
                <a:ln>
                  <a:noFill/>
                </a:ln>
                <a:solidFill>
                  <a:srgbClr val="000000"/>
                </a:solidFill>
                <a:effectLst/>
                <a:uLnTx/>
                <a:uFillTx/>
                <a:latin typeface="+mn-ea"/>
                <a:cs typeface="+mn-cs"/>
              </a:rPr>
              <a:t>二进制表示为</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en" altLang="zh-CN" sz="2400" b="0" i="0" u="none" strike="noStrike" kern="1200" cap="none" spc="0" normalizeH="0" baseline="0" noProof="0" dirty="0">
                <a:ln>
                  <a:noFill/>
                </a:ln>
                <a:solidFill>
                  <a:srgbClr val="000000"/>
                </a:solidFill>
                <a:effectLst/>
                <a:uLnTx/>
                <a:uFillTx/>
                <a:latin typeface="+mn-ea"/>
                <a:cs typeface="+mn-cs"/>
              </a:rPr>
              <a:t>f</a:t>
            </a:r>
            <a:r>
              <a:rPr kumimoji="0" lang="en" altLang="zh-CN" sz="2400" b="0" i="0" u="none" strike="noStrike" kern="1200" cap="none" spc="0" normalizeH="0" baseline="-25000" noProof="0" dirty="0">
                <a:ln>
                  <a:noFill/>
                </a:ln>
                <a:solidFill>
                  <a:srgbClr val="000000"/>
                </a:solidFill>
                <a:effectLst/>
                <a:uLnTx/>
                <a:uFillTx/>
                <a:latin typeface="+mn-ea"/>
                <a:cs typeface="+mn-cs"/>
              </a:rPr>
              <a:t>-1</a:t>
            </a:r>
            <a:r>
              <a:rPr kumimoji="0" lang="en" altLang="zh-CN" sz="2400" b="0" i="0" u="none" strike="noStrike" kern="1200" cap="none" spc="0" normalizeH="0" baseline="0" noProof="0" dirty="0">
                <a:ln>
                  <a:noFill/>
                </a:ln>
                <a:solidFill>
                  <a:srgbClr val="000000"/>
                </a:solidFill>
                <a:effectLst/>
                <a:uLnTx/>
                <a:uFillTx/>
                <a:latin typeface="+mn-ea"/>
                <a:cs typeface="+mn-cs"/>
              </a:rPr>
              <a:t>f</a:t>
            </a:r>
            <a:r>
              <a:rPr kumimoji="0" lang="en" altLang="zh-CN" sz="2400" b="0" i="0" u="none" strike="noStrike" kern="1200" cap="none" spc="0" normalizeH="0" baseline="-25000" noProof="0" dirty="0">
                <a:ln>
                  <a:noFill/>
                </a:ln>
                <a:solidFill>
                  <a:srgbClr val="000000"/>
                </a:solidFill>
                <a:effectLst/>
                <a:uLnTx/>
                <a:uFillTx/>
                <a:latin typeface="+mn-ea"/>
                <a:cs typeface="+mn-cs"/>
              </a:rPr>
              <a:t>-2</a:t>
            </a:r>
            <a:r>
              <a:rPr kumimoji="0" lang="en" altLang="zh-CN" sz="2400" b="0" i="0" u="none" strike="noStrike" kern="1200" cap="none" spc="0" normalizeH="0" baseline="0" noProof="0" dirty="0">
                <a:ln>
                  <a:noFill/>
                </a:ln>
                <a:solidFill>
                  <a:srgbClr val="000000"/>
                </a:solidFill>
                <a:effectLst/>
                <a:uLnTx/>
                <a:uFillTx/>
                <a:latin typeface="+mn-ea"/>
                <a:cs typeface="+mn-cs"/>
              </a:rPr>
              <a:t>f</a:t>
            </a:r>
            <a:r>
              <a:rPr kumimoji="0" lang="en" altLang="zh-CN" sz="2400" b="0" i="0" u="none" strike="noStrike" kern="1200" cap="none" spc="0" normalizeH="0" baseline="-25000" noProof="0" dirty="0">
                <a:ln>
                  <a:noFill/>
                </a:ln>
                <a:solidFill>
                  <a:srgbClr val="000000"/>
                </a:solidFill>
                <a:effectLst/>
                <a:uLnTx/>
                <a:uFillTx/>
                <a:latin typeface="+mn-ea"/>
                <a:cs typeface="+mn-cs"/>
              </a:rPr>
              <a:t>-3</a:t>
            </a:r>
            <a:r>
              <a:rPr kumimoji="0" lang="en" altLang="zh-CN" sz="2400" b="0" i="0" u="none" strike="noStrike" kern="1200" cap="none" spc="0" normalizeH="0" baseline="0" noProof="0" dirty="0">
                <a:ln>
                  <a:noFill/>
                </a:ln>
                <a:solidFill>
                  <a:srgbClr val="000000"/>
                </a:solidFill>
                <a:effectLst/>
                <a:uLnTx/>
                <a:uFillTx/>
                <a:latin typeface="+mn-ea"/>
                <a:cs typeface="+mn-cs"/>
              </a:rPr>
              <a:t>……</a:t>
            </a:r>
            <a:r>
              <a:rPr kumimoji="0" lang="en" altLang="zh-CN" sz="2400" b="0" i="0" u="none" strike="noStrike" kern="1200" cap="none" spc="0" normalizeH="0" baseline="0" noProof="0" dirty="0" err="1">
                <a:ln>
                  <a:noFill/>
                </a:ln>
                <a:solidFill>
                  <a:srgbClr val="000000"/>
                </a:solidFill>
                <a:effectLst/>
                <a:uLnTx/>
                <a:uFillTx/>
                <a:latin typeface="+mn-ea"/>
                <a:cs typeface="+mn-cs"/>
              </a:rPr>
              <a:t>f</a:t>
            </a:r>
            <a:r>
              <a:rPr kumimoji="0" lang="en" altLang="zh-CN" sz="2400" b="0" i="0" u="none" strike="noStrike" kern="1200" cap="none" spc="0" normalizeH="0" baseline="-25000" noProof="0" dirty="0" err="1">
                <a:ln>
                  <a:noFill/>
                </a:ln>
                <a:solidFill>
                  <a:srgbClr val="000000"/>
                </a:solidFill>
                <a:effectLst/>
                <a:uLnTx/>
                <a:uFillTx/>
                <a:latin typeface="+mn-ea"/>
                <a:cs typeface="+mn-cs"/>
              </a:rPr>
              <a:t>n</a:t>
            </a:r>
            <a:r>
              <a:rPr kumimoji="0" lang="zh-CN" altLang="en" sz="2400" b="0" i="0" u="none" strike="noStrike" kern="1200" cap="none" spc="0" normalizeH="0" baseline="0" noProof="0" dirty="0">
                <a:ln>
                  <a:noFill/>
                </a:ln>
                <a:solidFill>
                  <a:srgbClr val="000000"/>
                </a:solidFill>
                <a:effectLst/>
                <a:uLnTx/>
                <a:uFillTx/>
                <a:latin typeface="+mn-ea"/>
                <a:cs typeface="+mn-cs"/>
              </a:rPr>
              <a:t>，</a:t>
            </a:r>
            <a:r>
              <a:rPr kumimoji="0" lang="zh-CN" altLang="en-US" sz="2400" b="0" i="0" u="none" strike="noStrike" kern="1200" cap="none" spc="0" normalizeH="0" baseline="0" noProof="0" dirty="0">
                <a:ln>
                  <a:noFill/>
                </a:ln>
                <a:solidFill>
                  <a:srgbClr val="000000"/>
                </a:solidFill>
                <a:effectLst/>
                <a:uLnTx/>
                <a:uFillTx/>
                <a:latin typeface="+mn-ea"/>
                <a:cs typeface="+mn-cs"/>
              </a:rPr>
              <a:t>没有规格化值前面的</a:t>
            </a:r>
            <a:r>
              <a:rPr kumimoji="0" lang="en-US" altLang="zh-CN" sz="2400" b="0" i="0" u="none" strike="noStrike" kern="1200" cap="none" spc="0" normalizeH="0" baseline="0" noProof="0" dirty="0">
                <a:ln>
                  <a:noFill/>
                </a:ln>
                <a:solidFill>
                  <a:srgbClr val="000000"/>
                </a:solidFill>
                <a:effectLst/>
                <a:uLnTx/>
                <a:uFillTx/>
                <a:latin typeface="+mn-ea"/>
                <a:cs typeface="+mn-cs"/>
              </a:rPr>
              <a:t>1</a:t>
            </a:r>
            <a:r>
              <a:rPr kumimoji="0" lang="zh-CN" altLang="en-US" sz="2400" b="0" i="0" u="none" strike="noStrike" kern="1200" cap="none" spc="0" normalizeH="0" baseline="0" noProof="0" dirty="0">
                <a:ln>
                  <a:noFill/>
                </a:ln>
                <a:solidFill>
                  <a:srgbClr val="000000"/>
                </a:solidFill>
                <a:effectLst/>
                <a:uLnTx/>
                <a:uFillTx/>
                <a:latin typeface="+mn-ea"/>
                <a:cs typeface="+mn-cs"/>
              </a:rPr>
              <a:t>。</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非规格化值有两个用途</a:t>
            </a:r>
            <a:r>
              <a:rPr lang="zh-CN" altLang="en-US" sz="2400" dirty="0">
                <a:solidFill>
                  <a:srgbClr val="000000"/>
                </a:solidFill>
                <a:latin typeface="+mn-ea"/>
              </a:rPr>
              <a:t>：</a:t>
            </a:r>
            <a:endParaRPr lang="en-US" altLang="zh-CN" sz="2400" dirty="0">
              <a:solidFill>
                <a:srgbClr val="000000"/>
              </a:solidFill>
              <a:latin typeface="+mn-ea"/>
            </a:endParaRPr>
          </a:p>
          <a:p>
            <a:pPr marL="800100" lvl="1" indent="-342900" algn="just">
              <a:lnSpc>
                <a:spcPct val="150000"/>
              </a:lnSpc>
              <a:buFont typeface="Arial" panose="020B0604020202020204" pitchFamily="34" charset="0"/>
              <a:buChar char="•"/>
            </a:pPr>
            <a:r>
              <a:rPr kumimoji="0" lang="zh-CN" altLang="en-US" sz="2400" b="0" i="0" u="none" strike="noStrike" kern="1200" cap="none" spc="0" normalizeH="0" baseline="0" noProof="0" dirty="0">
                <a:ln>
                  <a:noFill/>
                </a:ln>
                <a:solidFill>
                  <a:srgbClr val="000000"/>
                </a:solidFill>
                <a:effectLst/>
                <a:uLnTx/>
                <a:uFillTx/>
                <a:latin typeface="+mn-ea"/>
                <a:cs typeface="+mn-cs"/>
              </a:rPr>
              <a:t>首先规格化值</a:t>
            </a:r>
            <a:r>
              <a:rPr kumimoji="0" lang="en" altLang="zh-CN" sz="2400" b="0" i="0" u="none" strike="noStrike" kern="1200" cap="none" spc="0" normalizeH="0" baseline="0" noProof="0" dirty="0">
                <a:ln>
                  <a:noFill/>
                </a:ln>
                <a:solidFill>
                  <a:srgbClr val="000000"/>
                </a:solidFill>
                <a:effectLst/>
                <a:uLnTx/>
                <a:uFillTx/>
                <a:latin typeface="+mn-ea"/>
                <a:cs typeface="+mn-cs"/>
              </a:rPr>
              <a:t>M</a:t>
            </a:r>
            <a:r>
              <a:rPr kumimoji="0" lang="zh-CN" altLang="en-US" sz="2400" b="0" i="0" u="none" strike="noStrike" kern="1200" cap="none" spc="0" normalizeH="0" baseline="0" noProof="0" dirty="0">
                <a:ln>
                  <a:noFill/>
                </a:ln>
                <a:solidFill>
                  <a:srgbClr val="000000"/>
                </a:solidFill>
                <a:effectLst/>
                <a:uLnTx/>
                <a:uFillTx/>
                <a:latin typeface="+mn-ea"/>
                <a:cs typeface="+mn-cs"/>
              </a:rPr>
              <a:t>始终</a:t>
            </a:r>
            <a:r>
              <a:rPr kumimoji="0" lang="en-US" altLang="zh-CN" sz="2400" b="0" i="0" u="none" strike="noStrike" kern="1200" cap="none" spc="0" normalizeH="0" baseline="0" noProof="0" dirty="0">
                <a:ln>
                  <a:noFill/>
                </a:ln>
                <a:solidFill>
                  <a:srgbClr val="000000"/>
                </a:solidFill>
                <a:effectLst/>
                <a:uLnTx/>
                <a:uFillTx/>
                <a:latin typeface="+mn-ea"/>
                <a:cs typeface="+mn-cs"/>
              </a:rPr>
              <a:t>&gt;1</a:t>
            </a:r>
            <a:r>
              <a:rPr kumimoji="0" lang="zh-CN" altLang="en-US" sz="2400" b="0" i="0" u="none" strike="noStrike" kern="1200" cap="none" spc="0" normalizeH="0" baseline="0" noProof="0" dirty="0">
                <a:ln>
                  <a:noFill/>
                </a:ln>
                <a:solidFill>
                  <a:srgbClr val="000000"/>
                </a:solidFill>
                <a:effectLst/>
                <a:uLnTx/>
                <a:uFillTx/>
                <a:latin typeface="+mn-ea"/>
                <a:cs typeface="+mn-cs"/>
              </a:rPr>
              <a:t>，所以没法表示</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cs typeface="+mn-cs"/>
              </a:rPr>
              <a:t>，所以</a:t>
            </a:r>
            <a:r>
              <a:rPr kumimoji="0" lang="en-US" altLang="zh-CN" sz="2400" b="0" i="0" u="none" strike="noStrike" kern="1200" cap="none" spc="0" normalizeH="0" baseline="0" noProof="0" dirty="0">
                <a:ln>
                  <a:noFill/>
                </a:ln>
                <a:solidFill>
                  <a:srgbClr val="000000"/>
                </a:solidFill>
                <a:effectLst/>
                <a:uLnTx/>
                <a:uFillTx/>
                <a:latin typeface="+mn-ea"/>
                <a:cs typeface="+mn-cs"/>
              </a:rPr>
              <a:t>+0.0</a:t>
            </a:r>
            <a:r>
              <a:rPr kumimoji="0" lang="zh-CN" altLang="en-US" sz="2400" b="0" i="0" u="none" strike="noStrike" kern="1200" cap="none" spc="0" normalizeH="0" baseline="0" noProof="0" dirty="0">
                <a:ln>
                  <a:noFill/>
                </a:ln>
                <a:solidFill>
                  <a:srgbClr val="000000"/>
                </a:solidFill>
                <a:effectLst/>
                <a:uLnTx/>
                <a:uFillTx/>
                <a:latin typeface="+mn-ea"/>
                <a:cs typeface="+mn-cs"/>
              </a:rPr>
              <a:t>的浮点表示的位模式为全</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cs typeface="+mn-cs"/>
              </a:rPr>
              <a:t>：符号位</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cs typeface="+mn-cs"/>
              </a:rPr>
              <a:t>，阶码字段全为</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cs typeface="+mn-cs"/>
              </a:rPr>
              <a:t>（表明是一个非规格化值），尾数都是</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cs typeface="+mn-cs"/>
              </a:rPr>
              <a:t>就得到</a:t>
            </a:r>
            <a:r>
              <a:rPr kumimoji="0" lang="en" altLang="zh-CN" sz="2400" b="0" i="0" u="none" strike="noStrike" kern="1200" cap="none" spc="0" normalizeH="0" baseline="0" noProof="0" dirty="0">
                <a:ln>
                  <a:noFill/>
                </a:ln>
                <a:solidFill>
                  <a:srgbClr val="000000"/>
                </a:solidFill>
                <a:effectLst/>
                <a:uLnTx/>
                <a:uFillTx/>
                <a:latin typeface="+mn-ea"/>
                <a:cs typeface="+mn-cs"/>
              </a:rPr>
              <a:t>M=0.0</a:t>
            </a:r>
            <a:r>
              <a:rPr kumimoji="0" lang="zh-CN" altLang="en" sz="2400" b="0" i="0" u="none" strike="noStrike" kern="1200" cap="none" spc="0" normalizeH="0" baseline="0" noProof="0" dirty="0">
                <a:ln>
                  <a:noFill/>
                </a:ln>
                <a:solidFill>
                  <a:srgbClr val="000000"/>
                </a:solidFill>
                <a:effectLst/>
                <a:uLnTx/>
                <a:uFillTx/>
                <a:latin typeface="+mn-ea"/>
                <a:cs typeface="+mn-cs"/>
              </a:rPr>
              <a:t>。</a:t>
            </a:r>
            <a:r>
              <a:rPr kumimoji="0" lang="zh-CN" altLang="en-US" sz="2400" b="0" i="0" u="none" strike="noStrike" kern="1200" cap="none" spc="0" normalizeH="0" baseline="0" noProof="0" dirty="0">
                <a:ln>
                  <a:noFill/>
                </a:ln>
                <a:solidFill>
                  <a:srgbClr val="000000"/>
                </a:solidFill>
                <a:effectLst/>
                <a:uLnTx/>
                <a:uFillTx/>
                <a:latin typeface="+mn-ea"/>
                <a:cs typeface="+mn-cs"/>
              </a:rPr>
              <a:t>如果符号位为</a:t>
            </a:r>
            <a:r>
              <a:rPr kumimoji="0" lang="en-US" altLang="zh-CN" sz="2400" b="0" i="0" u="none" strike="noStrike" kern="1200" cap="none" spc="0" normalizeH="0" baseline="0" noProof="0" dirty="0">
                <a:ln>
                  <a:noFill/>
                </a:ln>
                <a:solidFill>
                  <a:srgbClr val="000000"/>
                </a:solidFill>
                <a:effectLst/>
                <a:uLnTx/>
                <a:uFillTx/>
                <a:latin typeface="+mn-ea"/>
                <a:cs typeface="+mn-cs"/>
              </a:rPr>
              <a:t>1</a:t>
            </a:r>
            <a:r>
              <a:rPr kumimoji="0" lang="zh-CN" altLang="en-US" sz="2400" b="0" i="0" u="none" strike="noStrike" kern="1200" cap="none" spc="0" normalizeH="0" baseline="0" noProof="0" dirty="0">
                <a:ln>
                  <a:noFill/>
                </a:ln>
                <a:solidFill>
                  <a:srgbClr val="000000"/>
                </a:solidFill>
                <a:effectLst/>
                <a:uLnTx/>
                <a:uFillTx/>
                <a:latin typeface="+mn-ea"/>
                <a:cs typeface="+mn-cs"/>
              </a:rPr>
              <a:t>，我们就得到了</a:t>
            </a:r>
            <a:r>
              <a:rPr kumimoji="0" lang="en-US" altLang="zh-CN" sz="2400" b="0" i="0" u="none" strike="noStrike" kern="1200" cap="none" spc="0" normalizeH="0" baseline="0" noProof="0" dirty="0">
                <a:ln>
                  <a:noFill/>
                </a:ln>
                <a:solidFill>
                  <a:srgbClr val="000000"/>
                </a:solidFill>
                <a:effectLst/>
                <a:uLnTx/>
                <a:uFillTx/>
                <a:latin typeface="+mn-ea"/>
                <a:cs typeface="+mn-cs"/>
              </a:rPr>
              <a:t>-0.0</a:t>
            </a:r>
            <a:r>
              <a:rPr kumimoji="0" lang="zh-CN" altLang="en-US" sz="2400" b="0" i="0" u="none" strike="noStrike" kern="1200" cap="none" spc="0" normalizeH="0" baseline="0" noProof="0" dirty="0">
                <a:ln>
                  <a:noFill/>
                </a:ln>
                <a:solidFill>
                  <a:srgbClr val="000000"/>
                </a:solidFill>
                <a:effectLst/>
                <a:uLnTx/>
                <a:uFillTx/>
                <a:latin typeface="+mn-ea"/>
                <a:cs typeface="+mn-cs"/>
              </a:rPr>
              <a:t>。</a:t>
            </a:r>
            <a:endParaRPr lang="en-US" altLang="zh-CN" sz="2400" dirty="0">
              <a:solidFill>
                <a:srgbClr val="000000"/>
              </a:solidFill>
              <a:latin typeface="+mn-ea"/>
            </a:endParaRPr>
          </a:p>
          <a:p>
            <a:pPr marL="800100" lvl="1" indent="-342900" algn="just">
              <a:lnSpc>
                <a:spcPct val="150000"/>
              </a:lnSpc>
              <a:buFont typeface="Arial" panose="020B0604020202020204" pitchFamily="34" charset="0"/>
              <a:buChar char="•"/>
            </a:pPr>
            <a:r>
              <a:rPr kumimoji="0" lang="zh-CN" altLang="en-US" sz="2400" b="0" i="0" u="none" strike="noStrike" kern="1200" cap="none" spc="0" normalizeH="0" baseline="0" noProof="0" dirty="0">
                <a:ln>
                  <a:noFill/>
                </a:ln>
                <a:solidFill>
                  <a:srgbClr val="000000"/>
                </a:solidFill>
                <a:effectLst/>
                <a:uLnTx/>
                <a:uFillTx/>
                <a:latin typeface="+mn-ea"/>
                <a:cs typeface="+mn-cs"/>
              </a:rPr>
              <a:t>其次非规格值的另外一个用途是表示那些非常接近</a:t>
            </a:r>
            <a:r>
              <a:rPr kumimoji="0" lang="en-US" altLang="zh-CN" sz="2400" b="0" i="0" u="none" strike="noStrike" kern="1200" cap="none" spc="0" normalizeH="0" baseline="0" noProof="0" dirty="0">
                <a:ln>
                  <a:noFill/>
                </a:ln>
                <a:solidFill>
                  <a:srgbClr val="000000"/>
                </a:solidFill>
                <a:effectLst/>
                <a:uLnTx/>
                <a:uFillTx/>
                <a:latin typeface="+mn-ea"/>
                <a:cs typeface="+mn-cs"/>
              </a:rPr>
              <a:t>0.0</a:t>
            </a:r>
            <a:r>
              <a:rPr kumimoji="0" lang="zh-CN" altLang="en-US" sz="2400" b="0" i="0" u="none" strike="noStrike" kern="1200" cap="none" spc="0" normalizeH="0" baseline="0" noProof="0" dirty="0">
                <a:ln>
                  <a:noFill/>
                </a:ln>
                <a:solidFill>
                  <a:srgbClr val="000000"/>
                </a:solidFill>
                <a:effectLst/>
                <a:uLnTx/>
                <a:uFillTx/>
                <a:latin typeface="+mn-ea"/>
                <a:cs typeface="+mn-cs"/>
              </a:rPr>
              <a:t>的数。</a:t>
            </a:r>
          </a:p>
        </p:txBody>
      </p:sp>
    </p:spTree>
    <p:extLst>
      <p:ext uri="{BB962C8B-B14F-4D97-AF65-F5344CB8AC3E}">
        <p14:creationId xmlns:p14="http://schemas.microsoft.com/office/powerpoint/2010/main" val="106666848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0094EE5-F507-A373-12B4-6647FD29A22C}"/>
              </a:ext>
            </a:extLst>
          </p:cNvPr>
          <p:cNvPicPr>
            <a:picLocks noChangeAspect="1"/>
          </p:cNvPicPr>
          <p:nvPr/>
        </p:nvPicPr>
        <p:blipFill>
          <a:blip r:embed="rId4"/>
          <a:stretch>
            <a:fillRect/>
          </a:stretch>
        </p:blipFill>
        <p:spPr>
          <a:xfrm>
            <a:off x="669924" y="1089771"/>
            <a:ext cx="9376913" cy="5682504"/>
          </a:xfrm>
          <a:prstGeom prst="rect">
            <a:avLst/>
          </a:prstGeom>
        </p:spPr>
      </p:pic>
    </p:spTree>
    <p:extLst>
      <p:ext uri="{BB962C8B-B14F-4D97-AF65-F5344CB8AC3E}">
        <p14:creationId xmlns:p14="http://schemas.microsoft.com/office/powerpoint/2010/main" val="4463792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5EC4DA4-2AAE-7C74-BA29-D1CB477816E2}"/>
              </a:ext>
            </a:extLst>
          </p:cNvPr>
          <p:cNvPicPr>
            <a:picLocks noChangeAspect="1"/>
          </p:cNvPicPr>
          <p:nvPr/>
        </p:nvPicPr>
        <p:blipFill>
          <a:blip r:embed="rId4"/>
          <a:stretch>
            <a:fillRect/>
          </a:stretch>
        </p:blipFill>
        <p:spPr>
          <a:xfrm>
            <a:off x="669924" y="1095933"/>
            <a:ext cx="9410779" cy="5676342"/>
          </a:xfrm>
          <a:prstGeom prst="rect">
            <a:avLst/>
          </a:prstGeom>
        </p:spPr>
      </p:pic>
    </p:spTree>
    <p:extLst>
      <p:ext uri="{BB962C8B-B14F-4D97-AF65-F5344CB8AC3E}">
        <p14:creationId xmlns:p14="http://schemas.microsoft.com/office/powerpoint/2010/main" val="1963785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BC3DA6F-FBA6-C02F-1AEC-A277D87BC62D}"/>
              </a:ext>
            </a:extLst>
          </p:cNvPr>
          <p:cNvPicPr>
            <a:picLocks noChangeAspect="1"/>
          </p:cNvPicPr>
          <p:nvPr/>
        </p:nvPicPr>
        <p:blipFill>
          <a:blip r:embed="rId4"/>
          <a:stretch>
            <a:fillRect/>
          </a:stretch>
        </p:blipFill>
        <p:spPr>
          <a:xfrm>
            <a:off x="669924" y="1079891"/>
            <a:ext cx="9455151" cy="5698346"/>
          </a:xfrm>
          <a:prstGeom prst="rect">
            <a:avLst/>
          </a:prstGeom>
        </p:spPr>
      </p:pic>
    </p:spTree>
    <p:extLst>
      <p:ext uri="{BB962C8B-B14F-4D97-AF65-F5344CB8AC3E}">
        <p14:creationId xmlns:p14="http://schemas.microsoft.com/office/powerpoint/2010/main" val="22684014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14EA304-0F7C-AD16-2EA4-4C01A7E3C9BD}"/>
              </a:ext>
            </a:extLst>
          </p:cNvPr>
          <p:cNvPicPr>
            <a:picLocks noChangeAspect="1"/>
          </p:cNvPicPr>
          <p:nvPr/>
        </p:nvPicPr>
        <p:blipFill>
          <a:blip r:embed="rId4"/>
          <a:stretch>
            <a:fillRect/>
          </a:stretch>
        </p:blipFill>
        <p:spPr>
          <a:xfrm>
            <a:off x="669924" y="1203159"/>
            <a:ext cx="10850562" cy="4691223"/>
          </a:xfrm>
          <a:prstGeom prst="rect">
            <a:avLst/>
          </a:prstGeom>
        </p:spPr>
      </p:pic>
    </p:spTree>
    <p:extLst>
      <p:ext uri="{BB962C8B-B14F-4D97-AF65-F5344CB8AC3E}">
        <p14:creationId xmlns:p14="http://schemas.microsoft.com/office/powerpoint/2010/main" val="5442838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7B11FDD-0F65-5EB9-B351-AA657361612A}"/>
              </a:ext>
            </a:extLst>
          </p:cNvPr>
          <p:cNvPicPr>
            <a:picLocks noChangeAspect="1"/>
          </p:cNvPicPr>
          <p:nvPr/>
        </p:nvPicPr>
        <p:blipFill>
          <a:blip r:embed="rId4"/>
          <a:stretch>
            <a:fillRect/>
          </a:stretch>
        </p:blipFill>
        <p:spPr>
          <a:xfrm>
            <a:off x="669924" y="1121669"/>
            <a:ext cx="10688464" cy="5561871"/>
          </a:xfrm>
          <a:prstGeom prst="rect">
            <a:avLst/>
          </a:prstGeom>
        </p:spPr>
      </p:pic>
    </p:spTree>
    <p:extLst>
      <p:ext uri="{BB962C8B-B14F-4D97-AF65-F5344CB8AC3E}">
        <p14:creationId xmlns:p14="http://schemas.microsoft.com/office/powerpoint/2010/main" val="320993746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432829A-4B6C-0572-722C-E574A8AC1D42}"/>
              </a:ext>
            </a:extLst>
          </p:cNvPr>
          <p:cNvPicPr>
            <a:picLocks noChangeAspect="1"/>
          </p:cNvPicPr>
          <p:nvPr/>
        </p:nvPicPr>
        <p:blipFill>
          <a:blip r:embed="rId4"/>
          <a:stretch>
            <a:fillRect/>
          </a:stretch>
        </p:blipFill>
        <p:spPr>
          <a:xfrm>
            <a:off x="669924" y="1066800"/>
            <a:ext cx="10108642" cy="5616740"/>
          </a:xfrm>
          <a:prstGeom prst="rect">
            <a:avLst/>
          </a:prstGeom>
        </p:spPr>
      </p:pic>
    </p:spTree>
    <p:extLst>
      <p:ext uri="{BB962C8B-B14F-4D97-AF65-F5344CB8AC3E}">
        <p14:creationId xmlns:p14="http://schemas.microsoft.com/office/powerpoint/2010/main" val="26212785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EA8AA37-3652-7A97-0A27-691ECDC68B0C}"/>
              </a:ext>
            </a:extLst>
          </p:cNvPr>
          <p:cNvPicPr>
            <a:picLocks noChangeAspect="1"/>
          </p:cNvPicPr>
          <p:nvPr/>
        </p:nvPicPr>
        <p:blipFill>
          <a:blip r:embed="rId4"/>
          <a:stretch>
            <a:fillRect/>
          </a:stretch>
        </p:blipFill>
        <p:spPr>
          <a:xfrm>
            <a:off x="669924" y="1119368"/>
            <a:ext cx="10850562" cy="3422714"/>
          </a:xfrm>
          <a:prstGeom prst="rect">
            <a:avLst/>
          </a:prstGeom>
        </p:spPr>
      </p:pic>
    </p:spTree>
    <p:extLst>
      <p:ext uri="{BB962C8B-B14F-4D97-AF65-F5344CB8AC3E}">
        <p14:creationId xmlns:p14="http://schemas.microsoft.com/office/powerpoint/2010/main" val="379861836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D8F0EEF-0EB3-1B6E-4E69-0943B4474C59}"/>
              </a:ext>
            </a:extLst>
          </p:cNvPr>
          <p:cNvPicPr>
            <a:picLocks noChangeAspect="1"/>
          </p:cNvPicPr>
          <p:nvPr/>
        </p:nvPicPr>
        <p:blipFill>
          <a:blip r:embed="rId4"/>
          <a:stretch>
            <a:fillRect/>
          </a:stretch>
        </p:blipFill>
        <p:spPr>
          <a:xfrm>
            <a:off x="669924" y="1119368"/>
            <a:ext cx="10850562" cy="4713958"/>
          </a:xfrm>
          <a:prstGeom prst="rect">
            <a:avLst/>
          </a:prstGeom>
        </p:spPr>
      </p:pic>
    </p:spTree>
    <p:extLst>
      <p:ext uri="{BB962C8B-B14F-4D97-AF65-F5344CB8AC3E}">
        <p14:creationId xmlns:p14="http://schemas.microsoft.com/office/powerpoint/2010/main" val="2506250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CD77BD91-B2F0-A92F-99CF-F76BC0CFBAFC}"/>
              </a:ext>
            </a:extLst>
          </p:cNvPr>
          <p:cNvPicPr>
            <a:picLocks noChangeAspect="1"/>
          </p:cNvPicPr>
          <p:nvPr/>
        </p:nvPicPr>
        <p:blipFill>
          <a:blip r:embed="rId4"/>
          <a:stretch>
            <a:fillRect/>
          </a:stretch>
        </p:blipFill>
        <p:spPr>
          <a:xfrm>
            <a:off x="669924" y="1131368"/>
            <a:ext cx="10850562" cy="5622486"/>
          </a:xfrm>
          <a:prstGeom prst="rect">
            <a:avLst/>
          </a:prstGeom>
        </p:spPr>
      </p:pic>
    </p:spTree>
    <p:extLst>
      <p:ext uri="{BB962C8B-B14F-4D97-AF65-F5344CB8AC3E}">
        <p14:creationId xmlns:p14="http://schemas.microsoft.com/office/powerpoint/2010/main" val="33089910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 </a:t>
            </a:r>
            <a:r>
              <a:rPr lang="en-US" altLang="zh-CN" sz="3600" dirty="0"/>
              <a:t>– </a:t>
            </a:r>
            <a:r>
              <a:rPr lang="zh-CN" altLang="en-US" sz="3600" dirty="0"/>
              <a:t>对齐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4EB1B180-2806-F040-DFE5-61EB6626B47C}"/>
              </a:ext>
            </a:extLst>
          </p:cNvPr>
          <p:cNvPicPr>
            <a:picLocks noChangeAspect="1"/>
          </p:cNvPicPr>
          <p:nvPr/>
        </p:nvPicPr>
        <p:blipFill>
          <a:blip r:embed="rId4"/>
          <a:stretch>
            <a:fillRect/>
          </a:stretch>
        </p:blipFill>
        <p:spPr>
          <a:xfrm>
            <a:off x="669923" y="1105457"/>
            <a:ext cx="10636251" cy="5631441"/>
          </a:xfrm>
          <a:prstGeom prst="rect">
            <a:avLst/>
          </a:prstGeom>
        </p:spPr>
      </p:pic>
    </p:spTree>
    <p:extLst>
      <p:ext uri="{BB962C8B-B14F-4D97-AF65-F5344CB8AC3E}">
        <p14:creationId xmlns:p14="http://schemas.microsoft.com/office/powerpoint/2010/main" val="3233985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浮点数特殊值</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B803557-F73F-DAA6-73DF-92AC765758B2}"/>
              </a:ext>
            </a:extLst>
          </p:cNvPr>
          <p:cNvSpPr txBox="1"/>
          <p:nvPr/>
        </p:nvSpPr>
        <p:spPr>
          <a:xfrm>
            <a:off x="669924" y="1258780"/>
            <a:ext cx="610035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800" b="1" i="0" u="none" strike="noStrike" kern="1200" cap="none" spc="0" normalizeH="0" baseline="0" noProof="0" dirty="0">
                <a:ln>
                  <a:noFill/>
                </a:ln>
                <a:solidFill>
                  <a:srgbClr val="000000"/>
                </a:solidFill>
                <a:effectLst/>
                <a:uLnTx/>
                <a:uFillTx/>
                <a:latin typeface="+mn-ea"/>
                <a:cs typeface="+mn-cs"/>
              </a:rPr>
              <a:t>E</a:t>
            </a:r>
            <a:r>
              <a:rPr kumimoji="0" lang="zh-CN" altLang="en-US" sz="2800" b="1" i="0" u="none" strike="noStrike" kern="1200" cap="none" spc="0" normalizeH="0" baseline="0" noProof="0" dirty="0">
                <a:ln>
                  <a:noFill/>
                </a:ln>
                <a:solidFill>
                  <a:srgbClr val="000000"/>
                </a:solidFill>
                <a:effectLst/>
                <a:uLnTx/>
                <a:uFillTx/>
                <a:latin typeface="+mn-ea"/>
                <a:cs typeface="+mn-cs"/>
              </a:rPr>
              <a:t>所有位都为</a:t>
            </a:r>
            <a:r>
              <a:rPr kumimoji="0" lang="en-US" altLang="zh-CN" sz="2800" b="1" i="0" u="none" strike="noStrike" kern="1200" cap="none" spc="0" normalizeH="0" baseline="0" noProof="0" dirty="0">
                <a:ln>
                  <a:noFill/>
                </a:ln>
                <a:solidFill>
                  <a:srgbClr val="000000"/>
                </a:solidFill>
                <a:effectLst/>
                <a:uLnTx/>
                <a:uFillTx/>
                <a:latin typeface="+mn-ea"/>
                <a:cs typeface="+mn-cs"/>
              </a:rPr>
              <a:t>1</a:t>
            </a:r>
            <a:r>
              <a:rPr kumimoji="0" lang="zh-CN" altLang="en-US" sz="2800" b="1" i="0" u="none" strike="noStrike" kern="1200" cap="none" spc="0" normalizeH="0" baseline="0" noProof="0" dirty="0">
                <a:ln>
                  <a:noFill/>
                </a:ln>
                <a:solidFill>
                  <a:srgbClr val="000000"/>
                </a:solidFill>
                <a:effectLst/>
                <a:uLnTx/>
                <a:uFillTx/>
                <a:latin typeface="+mn-ea"/>
                <a:cs typeface="+mn-cs"/>
              </a:rPr>
              <a:t>，又分为两种情况</a:t>
            </a:r>
            <a:endParaRPr kumimoji="0" lang="en-US" altLang="zh-CN" sz="2800" b="1" i="0" u="none" strike="noStrike" kern="1200" cap="none" spc="0" normalizeH="0" baseline="0" noProof="0" dirty="0">
              <a:ln>
                <a:noFill/>
              </a:ln>
              <a:solidFill>
                <a:srgbClr val="000000"/>
              </a:solidFill>
              <a:effectLst/>
              <a:uLnTx/>
              <a:uFillTx/>
              <a:latin typeface="+mn-ea"/>
              <a:cs typeface="+mn-cs"/>
            </a:endParaRPr>
          </a:p>
        </p:txBody>
      </p:sp>
      <p:sp>
        <p:nvSpPr>
          <p:cNvPr id="9" name="文本框 8">
            <a:extLst>
              <a:ext uri="{FF2B5EF4-FFF2-40B4-BE49-F238E27FC236}">
                <a16:creationId xmlns:a16="http://schemas.microsoft.com/office/drawing/2014/main" id="{F015004A-4109-AF7E-411F-6A036CA3A44E}"/>
              </a:ext>
            </a:extLst>
          </p:cNvPr>
          <p:cNvSpPr txBox="1"/>
          <p:nvPr/>
        </p:nvSpPr>
        <p:spPr>
          <a:xfrm>
            <a:off x="669924" y="2012080"/>
            <a:ext cx="10850563" cy="3351046"/>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无穷大：</a:t>
            </a:r>
            <a:r>
              <a:rPr kumimoji="0" lang="en" altLang="zh-CN" sz="2400" b="0" i="0" u="none" strike="noStrike" kern="1200" cap="none" spc="0" normalizeH="0" baseline="0" noProof="0" dirty="0">
                <a:ln>
                  <a:noFill/>
                </a:ln>
                <a:solidFill>
                  <a:srgbClr val="000000"/>
                </a:solidFill>
                <a:effectLst/>
                <a:uLnTx/>
                <a:uFillTx/>
                <a:latin typeface="+mn-ea"/>
                <a:cs typeface="+mn-cs"/>
              </a:rPr>
              <a:t>M</a:t>
            </a:r>
            <a:r>
              <a:rPr kumimoji="0" lang="zh-CN" altLang="en-US" sz="2400" b="0" i="0" u="none" strike="noStrike" kern="1200" cap="none" spc="0" normalizeH="0" baseline="0" noProof="0" dirty="0">
                <a:ln>
                  <a:noFill/>
                </a:ln>
                <a:solidFill>
                  <a:srgbClr val="000000"/>
                </a:solidFill>
                <a:effectLst/>
                <a:uLnTx/>
                <a:uFillTx/>
                <a:latin typeface="+mn-ea"/>
                <a:cs typeface="+mn-cs"/>
              </a:rPr>
              <a:t>所有位全为</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cs typeface="+mn-cs"/>
              </a:rPr>
              <a:t>。</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800100" marR="0" lvl="1"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当符号位为</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cs typeface="+mn-cs"/>
              </a:rPr>
              <a:t>是就是正无穷</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800100" marR="0" lvl="1"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当符号位为</a:t>
            </a:r>
            <a:r>
              <a:rPr kumimoji="0" lang="en-US" altLang="zh-CN" sz="2400" b="0" i="0" u="none" strike="noStrike" kern="1200" cap="none" spc="0" normalizeH="0" baseline="0" noProof="0" dirty="0">
                <a:ln>
                  <a:noFill/>
                </a:ln>
                <a:solidFill>
                  <a:srgbClr val="000000"/>
                </a:solidFill>
                <a:effectLst/>
                <a:uLnTx/>
                <a:uFillTx/>
                <a:latin typeface="+mn-ea"/>
                <a:cs typeface="+mn-cs"/>
              </a:rPr>
              <a:t>1</a:t>
            </a:r>
            <a:r>
              <a:rPr kumimoji="0" lang="zh-CN" altLang="en-US" sz="2400" b="0" i="0" u="none" strike="noStrike" kern="1200" cap="none" spc="0" normalizeH="0" baseline="0" noProof="0" dirty="0">
                <a:ln>
                  <a:noFill/>
                </a:ln>
                <a:solidFill>
                  <a:srgbClr val="000000"/>
                </a:solidFill>
                <a:effectLst/>
                <a:uLnTx/>
                <a:uFillTx/>
                <a:latin typeface="+mn-ea"/>
                <a:cs typeface="+mn-cs"/>
              </a:rPr>
              <a:t>时就表示负无穷</a:t>
            </a:r>
            <a:endParaRPr lang="en-US" altLang="zh-CN" sz="2400" dirty="0">
              <a:solidFill>
                <a:srgbClr val="000000"/>
              </a:solidFill>
              <a:latin typeface="+mn-ea"/>
            </a:endParaRPr>
          </a:p>
          <a:p>
            <a:pPr marR="0" lvl="1" algn="just"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当我们把两个特别大的数相乘或者除</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cs typeface="+mn-cs"/>
              </a:rPr>
              <a:t>的时候无穷能表示溢出的结果。</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 altLang="zh-CN" sz="2400" b="0" i="0" u="none" strike="noStrike" kern="1200" cap="none" spc="0" normalizeH="0" baseline="0" noProof="0" dirty="0" err="1">
                <a:ln>
                  <a:noFill/>
                </a:ln>
                <a:solidFill>
                  <a:srgbClr val="000000"/>
                </a:solidFill>
                <a:effectLst/>
                <a:uLnTx/>
                <a:uFillTx/>
                <a:latin typeface="+mn-ea"/>
                <a:cs typeface="+mn-cs"/>
              </a:rPr>
              <a:t>NaN</a:t>
            </a:r>
            <a:r>
              <a:rPr kumimoji="0" lang="zh-CN" altLang="en" sz="2400" b="0" i="0" u="none" strike="noStrike" kern="1200" cap="none" spc="0" normalizeH="0" baseline="0" noProof="0" dirty="0">
                <a:ln>
                  <a:noFill/>
                </a:ln>
                <a:solidFill>
                  <a:srgbClr val="000000"/>
                </a:solidFill>
                <a:effectLst/>
                <a:uLnTx/>
                <a:uFillTx/>
                <a:latin typeface="+mn-ea"/>
                <a:cs typeface="+mn-cs"/>
              </a:rPr>
              <a:t>（</a:t>
            </a:r>
            <a:r>
              <a:rPr kumimoji="0" lang="en" altLang="zh-CN" sz="2400" b="0" i="0" u="none" strike="noStrike" kern="1200" cap="none" spc="0" normalizeH="0" baseline="0" noProof="0" dirty="0">
                <a:ln>
                  <a:noFill/>
                </a:ln>
                <a:solidFill>
                  <a:srgbClr val="000000"/>
                </a:solidFill>
                <a:effectLst/>
                <a:uLnTx/>
                <a:uFillTx/>
                <a:latin typeface="+mn-ea"/>
                <a:cs typeface="+mn-cs"/>
              </a:rPr>
              <a:t>Not a Number</a:t>
            </a:r>
            <a:r>
              <a:rPr kumimoji="0" lang="zh-CN" altLang="en" sz="2400" b="0" i="0" u="none" strike="noStrike" kern="1200" cap="none" spc="0" normalizeH="0" baseline="0" noProof="0" dirty="0">
                <a:ln>
                  <a:noFill/>
                </a:ln>
                <a:solidFill>
                  <a:srgbClr val="000000"/>
                </a:solidFill>
                <a:effectLst/>
                <a:uLnTx/>
                <a:uFillTx/>
                <a:latin typeface="+mn-ea"/>
                <a:cs typeface="+mn-cs"/>
              </a:rPr>
              <a:t>）：</a:t>
            </a:r>
            <a:r>
              <a:rPr kumimoji="0" lang="en" altLang="zh-CN" sz="2400" b="0" i="0" u="none" strike="noStrike" kern="1200" cap="none" spc="0" normalizeH="0" baseline="0" noProof="0" dirty="0">
                <a:ln>
                  <a:noFill/>
                </a:ln>
                <a:solidFill>
                  <a:srgbClr val="000000"/>
                </a:solidFill>
                <a:effectLst/>
                <a:uLnTx/>
                <a:uFillTx/>
                <a:latin typeface="+mn-ea"/>
                <a:cs typeface="+mn-cs"/>
              </a:rPr>
              <a:t>M</a:t>
            </a:r>
            <a:r>
              <a:rPr kumimoji="0" lang="zh-CN" altLang="en-US" sz="2400" b="0" i="0" u="none" strike="noStrike" kern="1200" cap="none" spc="0" normalizeH="0" baseline="0" noProof="0" dirty="0">
                <a:ln>
                  <a:noFill/>
                </a:ln>
                <a:solidFill>
                  <a:srgbClr val="000000"/>
                </a:solidFill>
                <a:effectLst/>
                <a:uLnTx/>
                <a:uFillTx/>
                <a:latin typeface="+mn-ea"/>
                <a:cs typeface="+mn-cs"/>
              </a:rPr>
              <a:t>不全为</a:t>
            </a:r>
            <a:r>
              <a:rPr kumimoji="0" lang="en-US" altLang="zh-CN" sz="2400" b="0" i="0" u="none" strike="noStrike" kern="1200" cap="none" spc="0" normalizeH="0" baseline="0" noProof="0" dirty="0">
                <a:ln>
                  <a:noFill/>
                </a:ln>
                <a:solidFill>
                  <a:srgbClr val="000000"/>
                </a:solidFill>
                <a:effectLst/>
                <a:uLnTx/>
                <a:uFillTx/>
                <a:latin typeface="+mn-ea"/>
                <a:cs typeface="+mn-cs"/>
              </a:rPr>
              <a:t>0</a:t>
            </a:r>
            <a:r>
              <a:rPr kumimoji="0" lang="zh-CN" altLang="en-US" sz="2400" b="0" i="0" u="none" strike="noStrike" kern="1200" cap="none" spc="0" normalizeH="0" baseline="0" noProof="0" dirty="0">
                <a:ln>
                  <a:noFill/>
                </a:ln>
                <a:solidFill>
                  <a:srgbClr val="000000"/>
                </a:solidFill>
                <a:effectLst/>
                <a:uLnTx/>
                <a:uFillTx/>
                <a:latin typeface="+mn-ea"/>
                <a:cs typeface="+mn-cs"/>
              </a:rPr>
              <a:t>，如果一些运算的结果不能是实数或者无穷，比如对</a:t>
            </a:r>
            <a:r>
              <a:rPr kumimoji="0" lang="en-US" altLang="zh-CN" sz="2400" b="0" i="0" u="none" strike="noStrike" kern="1200" cap="none" spc="0" normalizeH="0" baseline="0" noProof="0" dirty="0">
                <a:ln>
                  <a:noFill/>
                </a:ln>
                <a:solidFill>
                  <a:srgbClr val="000000"/>
                </a:solidFill>
                <a:effectLst/>
                <a:uLnTx/>
                <a:uFillTx/>
                <a:latin typeface="+mn-ea"/>
                <a:cs typeface="+mn-cs"/>
              </a:rPr>
              <a:t>-1</a:t>
            </a:r>
            <a:r>
              <a:rPr kumimoji="0" lang="zh-CN" altLang="en-US" sz="2400" b="0" i="0" u="none" strike="noStrike" kern="1200" cap="none" spc="0" normalizeH="0" baseline="0" noProof="0" dirty="0">
                <a:ln>
                  <a:noFill/>
                </a:ln>
                <a:solidFill>
                  <a:srgbClr val="000000"/>
                </a:solidFill>
                <a:effectLst/>
                <a:uLnTx/>
                <a:uFillTx/>
                <a:latin typeface="+mn-ea"/>
                <a:cs typeface="+mn-cs"/>
              </a:rPr>
              <a:t>开平方根时就会返回</a:t>
            </a:r>
            <a:r>
              <a:rPr kumimoji="0" lang="en" altLang="zh-CN" sz="2400" b="0" i="0" u="none" strike="noStrike" kern="1200" cap="none" spc="0" normalizeH="0" baseline="0" noProof="0" dirty="0" err="1">
                <a:ln>
                  <a:noFill/>
                </a:ln>
                <a:solidFill>
                  <a:srgbClr val="000000"/>
                </a:solidFill>
                <a:effectLst/>
                <a:uLnTx/>
                <a:uFillTx/>
                <a:latin typeface="+mn-ea"/>
                <a:cs typeface="+mn-cs"/>
              </a:rPr>
              <a:t>NaN</a:t>
            </a:r>
            <a:r>
              <a:rPr kumimoji="0" lang="zh-CN" altLang="en" sz="2400" b="0" i="0" u="none" strike="noStrike" kern="1200" cap="none" spc="0" normalizeH="0" baseline="0" noProof="0" dirty="0">
                <a:ln>
                  <a:noFill/>
                </a:ln>
                <a:solidFill>
                  <a:srgbClr val="000000"/>
                </a:solidFill>
                <a:effectLst/>
                <a:uLnTx/>
                <a:uFillTx/>
                <a:latin typeface="+mn-ea"/>
                <a:cs typeface="+mn-cs"/>
              </a:rPr>
              <a:t>。</a:t>
            </a:r>
          </a:p>
        </p:txBody>
      </p:sp>
    </p:spTree>
    <p:extLst>
      <p:ext uri="{BB962C8B-B14F-4D97-AF65-F5344CB8AC3E}">
        <p14:creationId xmlns:p14="http://schemas.microsoft.com/office/powerpoint/2010/main" val="314765594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长行拆分</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规则</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代码行最大长度宜控制在</a:t>
            </a:r>
            <a:r>
              <a:rPr lang="en-US" altLang="zh-CN" sz="2800" dirty="0">
                <a:solidFill>
                  <a:srgbClr val="000000"/>
                </a:solidFill>
                <a:latin typeface="Arial"/>
                <a:ea typeface="微软雅黑"/>
              </a:rPr>
              <a:t>70</a:t>
            </a:r>
            <a:r>
              <a:rPr lang="zh-CN" altLang="en-US" sz="2800" dirty="0">
                <a:solidFill>
                  <a:srgbClr val="000000"/>
                </a:solidFill>
                <a:latin typeface="Arial"/>
                <a:ea typeface="微软雅黑"/>
              </a:rPr>
              <a:t>至</a:t>
            </a:r>
            <a:r>
              <a:rPr lang="en-US" altLang="zh-CN" sz="2800" dirty="0">
                <a:solidFill>
                  <a:srgbClr val="000000"/>
                </a:solidFill>
                <a:latin typeface="Arial"/>
                <a:ea typeface="微软雅黑"/>
              </a:rPr>
              <a:t>80</a:t>
            </a:r>
            <a:r>
              <a:rPr lang="zh-CN" altLang="en-US" sz="2800" dirty="0">
                <a:solidFill>
                  <a:srgbClr val="000000"/>
                </a:solidFill>
                <a:latin typeface="Arial"/>
                <a:ea typeface="微软雅黑"/>
              </a:rPr>
              <a:t>个字符以内。代码行不要过长，否则眼睛看不过来，也不便于打印。</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长表达式要在低优先级操作符处拆分成新行，操作符放在新行之首（以便突出操作符）。拆分出的新行要进行适当的缩进，使排版整齐，语句可读。</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309038447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长行拆分</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F4EABFEB-4F75-8FBD-5D4C-5C6D4CD3B3B9}"/>
              </a:ext>
            </a:extLst>
          </p:cNvPr>
          <p:cNvPicPr>
            <a:picLocks noChangeAspect="1"/>
          </p:cNvPicPr>
          <p:nvPr/>
        </p:nvPicPr>
        <p:blipFill>
          <a:blip r:embed="rId4"/>
          <a:stretch>
            <a:fillRect/>
          </a:stretch>
        </p:blipFill>
        <p:spPr>
          <a:xfrm>
            <a:off x="669924" y="2039466"/>
            <a:ext cx="7447381" cy="4617259"/>
          </a:xfrm>
          <a:prstGeom prst="rect">
            <a:avLst/>
          </a:prstGeom>
        </p:spPr>
      </p:pic>
    </p:spTree>
    <p:extLst>
      <p:ext uri="{BB962C8B-B14F-4D97-AF65-F5344CB8AC3E}">
        <p14:creationId xmlns:p14="http://schemas.microsoft.com/office/powerpoint/2010/main" val="37895132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048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注释</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注释通常用于：</a:t>
            </a:r>
            <a:endParaRPr lang="en-US" altLang="zh-CN" sz="2800" dirty="0">
              <a:solidFill>
                <a:srgbClr val="000000"/>
              </a:solidFill>
              <a:latin typeface="Arial"/>
              <a:ea typeface="微软雅黑"/>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800" dirty="0">
                <a:solidFill>
                  <a:srgbClr val="000000"/>
                </a:solidFill>
                <a:latin typeface="Arial"/>
                <a:ea typeface="微软雅黑"/>
              </a:rPr>
              <a:t>版本、版权声明</a:t>
            </a:r>
            <a:endParaRPr lang="en-US" altLang="zh-CN" sz="2800" dirty="0">
              <a:solidFill>
                <a:srgbClr val="000000"/>
              </a:solidFill>
              <a:latin typeface="Arial"/>
              <a:ea typeface="微软雅黑"/>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800" dirty="0">
                <a:solidFill>
                  <a:srgbClr val="000000"/>
                </a:solidFill>
                <a:latin typeface="Arial"/>
                <a:ea typeface="微软雅黑"/>
              </a:rPr>
              <a:t>函数接口说明</a:t>
            </a:r>
            <a:endParaRPr lang="en-US" altLang="zh-CN" sz="2800" dirty="0">
              <a:solidFill>
                <a:srgbClr val="000000"/>
              </a:solidFill>
              <a:latin typeface="Arial"/>
              <a:ea typeface="微软雅黑"/>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800" dirty="0">
                <a:solidFill>
                  <a:srgbClr val="000000"/>
                </a:solidFill>
                <a:latin typeface="Arial"/>
                <a:ea typeface="微软雅黑"/>
              </a:rPr>
              <a:t>重要的代码行或段落提示</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虽然注释有助于理解代码，但注意不可过多地使用注释。</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12952990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为什么要使用注释？</a:t>
            </a: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如果我们在代码上写注释，那么将来我们会更容易理解代码。而且，协作其他开发人员将更容易理解项目代码。</a:t>
            </a: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注意：注释不应该用来解释写得不好的代码。我们应该总是编写结构良好和自解释的代码。</a:t>
            </a: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作为一般的经验法则，请使用注释来解释</a:t>
            </a:r>
            <a:r>
              <a:rPr lang="zh-CN" altLang="en-US" sz="2800" b="1" dirty="0">
                <a:solidFill>
                  <a:srgbClr val="FF0000"/>
                </a:solidFill>
                <a:latin typeface="Arial"/>
                <a:ea typeface="微软雅黑"/>
              </a:rPr>
              <a:t>为什么</a:t>
            </a:r>
            <a:r>
              <a:rPr lang="zh-CN" altLang="en-US" sz="2800" dirty="0">
                <a:solidFill>
                  <a:srgbClr val="000000"/>
                </a:solidFill>
                <a:latin typeface="Arial"/>
                <a:ea typeface="微软雅黑"/>
              </a:rPr>
              <a:t>您做了某件事，而不是您</a:t>
            </a:r>
            <a:r>
              <a:rPr lang="zh-CN" altLang="en-US" sz="2800" b="1" dirty="0">
                <a:solidFill>
                  <a:srgbClr val="FF0000"/>
                </a:solidFill>
                <a:latin typeface="Arial"/>
                <a:ea typeface="微软雅黑"/>
              </a:rPr>
              <a:t>如何</a:t>
            </a:r>
            <a:r>
              <a:rPr lang="zh-CN" altLang="en-US" sz="2800" dirty="0">
                <a:solidFill>
                  <a:srgbClr val="000000"/>
                </a:solidFill>
                <a:latin typeface="Arial"/>
                <a:ea typeface="微软雅黑"/>
              </a:rPr>
              <a:t>做某件事。</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14465054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注释</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规则</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注释是对代码的“提示”，而不是文档。程序中的注释不可喧宾夺主，注释太多了会让人眼花缭乱。注释的花样要少。</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如果代码本来就是清楚的，则不必加注释。否则多此一举，令人厌烦。</a:t>
            </a:r>
            <a:r>
              <a:rPr lang="en-US" altLang="zh-CN" sz="2800" dirty="0" err="1">
                <a:solidFill>
                  <a:srgbClr val="000000"/>
                </a:solidFill>
                <a:latin typeface="Arial"/>
                <a:ea typeface="微软雅黑"/>
              </a:rPr>
              <a:t>i</a:t>
            </a:r>
            <a:r>
              <a:rPr lang="en-US" altLang="zh-CN" sz="2800" dirty="0">
                <a:solidFill>
                  <a:srgbClr val="000000"/>
                </a:solidFill>
                <a:latin typeface="Arial"/>
                <a:ea typeface="微软雅黑"/>
              </a:rPr>
              <a:t>++; </a:t>
            </a:r>
            <a:r>
              <a:rPr lang="en-US" altLang="zh-CN" sz="2800" dirty="0">
                <a:solidFill>
                  <a:srgbClr val="00B050"/>
                </a:solidFill>
                <a:latin typeface="Arial"/>
                <a:ea typeface="微软雅黑"/>
              </a:rPr>
              <a:t>// </a:t>
            </a:r>
            <a:r>
              <a:rPr lang="en-US" altLang="zh-CN" sz="2800" dirty="0" err="1">
                <a:solidFill>
                  <a:srgbClr val="00B050"/>
                </a:solidFill>
                <a:latin typeface="Arial"/>
                <a:ea typeface="微软雅黑"/>
              </a:rPr>
              <a:t>i</a:t>
            </a:r>
            <a:r>
              <a:rPr lang="en-US" altLang="zh-CN" sz="2800" dirty="0">
                <a:solidFill>
                  <a:srgbClr val="00B050"/>
                </a:solidFill>
                <a:latin typeface="Arial"/>
                <a:ea typeface="微软雅黑"/>
              </a:rPr>
              <a:t> </a:t>
            </a:r>
            <a:r>
              <a:rPr lang="zh-CN" altLang="en-US" sz="2800" dirty="0">
                <a:solidFill>
                  <a:srgbClr val="00B050"/>
                </a:solidFill>
                <a:latin typeface="Arial"/>
                <a:ea typeface="微软雅黑"/>
              </a:rPr>
              <a:t>的值加 </a:t>
            </a:r>
            <a:r>
              <a:rPr lang="en-US" altLang="zh-CN" sz="2800" dirty="0">
                <a:solidFill>
                  <a:srgbClr val="00B050"/>
                </a:solidFill>
                <a:latin typeface="Arial"/>
                <a:ea typeface="微软雅黑"/>
              </a:rPr>
              <a:t>1</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边写代码边注释，修改代码同时修改相应的注释，以保证注释与代码的一致性。不再有用的注释要删除。</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8396841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注释</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4. </a:t>
            </a:r>
            <a:r>
              <a:rPr lang="zh-CN" altLang="en-US" sz="2800" dirty="0">
                <a:solidFill>
                  <a:srgbClr val="000000"/>
                </a:solidFill>
                <a:latin typeface="Arial"/>
                <a:ea typeface="微软雅黑"/>
              </a:rPr>
              <a:t>注释应当准确、易懂，防止注释有二义性。错误的注释不但无益反而有害。</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5.  </a:t>
            </a:r>
            <a:r>
              <a:rPr lang="zh-CN" altLang="en-US" sz="2800" dirty="0">
                <a:solidFill>
                  <a:srgbClr val="000000"/>
                </a:solidFill>
                <a:latin typeface="Arial"/>
                <a:ea typeface="微软雅黑"/>
              </a:rPr>
              <a:t>尽量避免在注释中使用缩写，特别是不常用缩写。</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6.  </a:t>
            </a:r>
            <a:r>
              <a:rPr lang="zh-CN" altLang="en-US" sz="2800" dirty="0">
                <a:solidFill>
                  <a:srgbClr val="000000"/>
                </a:solidFill>
                <a:latin typeface="Arial"/>
                <a:ea typeface="微软雅黑"/>
              </a:rPr>
              <a:t>注释的位置应与被描述的代码相邻，不可放在下方。</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7. </a:t>
            </a:r>
            <a:r>
              <a:rPr lang="zh-CN" altLang="en-US" sz="2800" dirty="0">
                <a:solidFill>
                  <a:srgbClr val="000000"/>
                </a:solidFill>
                <a:latin typeface="Arial"/>
                <a:ea typeface="微软雅黑"/>
              </a:rPr>
              <a:t>当代码比较长，特别是有多重嵌套时，应当在一些段落的结束处加注释，便于阅读。</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4699510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TODO</a:t>
            </a:r>
            <a:r>
              <a:rPr lang="zh-CN" altLang="en-US" sz="2800" b="1" dirty="0">
                <a:solidFill>
                  <a:srgbClr val="000000"/>
                </a:solidFill>
                <a:latin typeface="Arial"/>
                <a:ea typeface="微软雅黑"/>
              </a:rPr>
              <a:t>注释</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C2C80271-C523-11B3-AB06-BD2826D69815}"/>
              </a:ext>
            </a:extLst>
          </p:cNvPr>
          <p:cNvPicPr>
            <a:picLocks noChangeAspect="1"/>
          </p:cNvPicPr>
          <p:nvPr/>
        </p:nvPicPr>
        <p:blipFill>
          <a:blip r:embed="rId4"/>
          <a:stretch>
            <a:fillRect/>
          </a:stretch>
        </p:blipFill>
        <p:spPr>
          <a:xfrm>
            <a:off x="669923" y="2039466"/>
            <a:ext cx="10850562" cy="3943209"/>
          </a:xfrm>
          <a:prstGeom prst="rect">
            <a:avLst/>
          </a:prstGeom>
        </p:spPr>
      </p:pic>
    </p:spTree>
    <p:extLst>
      <p:ext uri="{BB962C8B-B14F-4D97-AF65-F5344CB8AC3E}">
        <p14:creationId xmlns:p14="http://schemas.microsoft.com/office/powerpoint/2010/main" val="33144624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30042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Google C++ </a:t>
            </a:r>
            <a:r>
              <a:rPr lang="en-US" altLang="zh-CN" sz="2800" b="1" dirty="0" err="1">
                <a:solidFill>
                  <a:srgbClr val="000000"/>
                </a:solidFill>
                <a:latin typeface="Arial"/>
                <a:ea typeface="微软雅黑"/>
              </a:rPr>
              <a:t>Styleguide</a:t>
            </a:r>
            <a:r>
              <a:rPr lang="en-US" altLang="zh-CN" sz="2800" b="1" dirty="0">
                <a:solidFill>
                  <a:srgbClr val="000000"/>
                </a:solidFill>
                <a:latin typeface="Arial"/>
                <a:ea typeface="微软雅黑"/>
              </a:rPr>
              <a:t> </a:t>
            </a:r>
            <a:r>
              <a:rPr lang="zh-CN" altLang="en-US" sz="2800" b="1" dirty="0">
                <a:solidFill>
                  <a:srgbClr val="000000"/>
                </a:solidFill>
                <a:latin typeface="Arial"/>
                <a:ea typeface="微软雅黑"/>
              </a:rPr>
              <a:t>译者 </a:t>
            </a:r>
            <a:r>
              <a:rPr lang="en-US" altLang="zh-CN" sz="2800" b="1" dirty="0">
                <a:solidFill>
                  <a:srgbClr val="000000"/>
                </a:solidFill>
                <a:latin typeface="Arial"/>
                <a:ea typeface="微软雅黑"/>
              </a:rPr>
              <a:t>(</a:t>
            </a:r>
            <a:r>
              <a:rPr lang="en-US" altLang="zh-CN" sz="2800" b="1" dirty="0" err="1">
                <a:solidFill>
                  <a:srgbClr val="000000"/>
                </a:solidFill>
                <a:latin typeface="Arial"/>
                <a:ea typeface="微软雅黑"/>
              </a:rPr>
              <a:t>YuleFox</a:t>
            </a:r>
            <a:r>
              <a:rPr lang="en-US" altLang="zh-CN" sz="2800" b="1" dirty="0">
                <a:solidFill>
                  <a:srgbClr val="000000"/>
                </a:solidFill>
                <a:latin typeface="Arial"/>
                <a:ea typeface="微软雅黑"/>
              </a:rPr>
              <a:t>) </a:t>
            </a:r>
            <a:r>
              <a:rPr lang="zh-CN" altLang="en-US" sz="2800" b="1" dirty="0">
                <a:solidFill>
                  <a:srgbClr val="000000"/>
                </a:solidFill>
                <a:latin typeface="Arial"/>
                <a:ea typeface="微软雅黑"/>
              </a:rPr>
              <a:t>笔记</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000" dirty="0">
                <a:solidFill>
                  <a:srgbClr val="000000"/>
                </a:solidFill>
                <a:latin typeface="Arial"/>
                <a:ea typeface="微软雅黑"/>
              </a:rPr>
              <a:t>关于注释风格，很多</a:t>
            </a:r>
            <a:r>
              <a:rPr lang="en-US" altLang="zh-CN" sz="2000" dirty="0">
                <a:solidFill>
                  <a:srgbClr val="000000"/>
                </a:solidFill>
                <a:latin typeface="Arial"/>
                <a:ea typeface="微软雅黑"/>
              </a:rPr>
              <a:t>C++</a:t>
            </a:r>
            <a:r>
              <a:rPr lang="zh-CN" altLang="en-US" sz="2000" dirty="0">
                <a:solidFill>
                  <a:srgbClr val="000000"/>
                </a:solidFill>
                <a:latin typeface="Arial"/>
                <a:ea typeface="微软雅黑"/>
              </a:rPr>
              <a:t>的</a:t>
            </a:r>
            <a:r>
              <a:rPr lang="en-US" altLang="zh-CN" sz="2000" dirty="0">
                <a:solidFill>
                  <a:srgbClr val="000000"/>
                </a:solidFill>
                <a:latin typeface="Arial"/>
                <a:ea typeface="微软雅黑"/>
              </a:rPr>
              <a:t>coders</a:t>
            </a:r>
            <a:r>
              <a:rPr lang="zh-CN" altLang="en-US" sz="2000" dirty="0">
                <a:solidFill>
                  <a:srgbClr val="000000"/>
                </a:solidFill>
                <a:latin typeface="Arial"/>
                <a:ea typeface="微软雅黑"/>
              </a:rPr>
              <a:t>更喜欢行注释</a:t>
            </a:r>
            <a:r>
              <a:rPr lang="en-US" altLang="zh-CN" sz="2000" dirty="0">
                <a:solidFill>
                  <a:srgbClr val="000000"/>
                </a:solidFill>
                <a:latin typeface="Arial"/>
                <a:ea typeface="微软雅黑"/>
              </a:rPr>
              <a:t>, C coders</a:t>
            </a:r>
            <a:r>
              <a:rPr lang="zh-CN" altLang="en-US" sz="2000" dirty="0">
                <a:solidFill>
                  <a:srgbClr val="000000"/>
                </a:solidFill>
                <a:latin typeface="Arial"/>
                <a:ea typeface="微软雅黑"/>
              </a:rPr>
              <a:t>或许对块注释依然情有独钟，或者在文件头大段大段的注释时使用块注释。</a:t>
            </a:r>
            <a:endParaRPr lang="en-US" altLang="zh-CN" sz="20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000" dirty="0">
                <a:solidFill>
                  <a:srgbClr val="000000"/>
                </a:solidFill>
                <a:latin typeface="Arial"/>
                <a:ea typeface="微软雅黑"/>
              </a:rPr>
              <a:t>文件注释可以炫耀你的成就，也是为了捅了篓子别人可以找你。</a:t>
            </a:r>
            <a:endParaRPr lang="en-US" altLang="zh-CN" sz="20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000" dirty="0">
                <a:solidFill>
                  <a:srgbClr val="000000"/>
                </a:solidFill>
                <a:latin typeface="Arial"/>
                <a:ea typeface="微软雅黑"/>
              </a:rPr>
              <a:t>注释要言简意赅，不要拖沓冗余，复杂的东西简单化和简单的东西复杂化都是要被鄙视的。</a:t>
            </a:r>
            <a:endParaRPr lang="en-US" altLang="zh-CN" sz="20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000" dirty="0">
                <a:solidFill>
                  <a:srgbClr val="000000"/>
                </a:solidFill>
                <a:latin typeface="Arial"/>
                <a:ea typeface="微软雅黑"/>
              </a:rPr>
              <a:t>对于</a:t>
            </a:r>
            <a:r>
              <a:rPr lang="en-US" altLang="zh-CN" sz="2000" dirty="0">
                <a:solidFill>
                  <a:srgbClr val="000000"/>
                </a:solidFill>
                <a:latin typeface="Arial"/>
                <a:ea typeface="微软雅黑"/>
              </a:rPr>
              <a:t>Chinese coders</a:t>
            </a:r>
            <a:r>
              <a:rPr lang="zh-CN" altLang="en-US" sz="2000" dirty="0">
                <a:solidFill>
                  <a:srgbClr val="000000"/>
                </a:solidFill>
                <a:latin typeface="Arial"/>
                <a:ea typeface="微软雅黑"/>
              </a:rPr>
              <a:t>来说，用英文注释还是用中文注释，</a:t>
            </a:r>
            <a:r>
              <a:rPr lang="en-US" altLang="zh-CN" sz="2000" dirty="0">
                <a:solidFill>
                  <a:srgbClr val="000000"/>
                </a:solidFill>
                <a:latin typeface="Arial"/>
                <a:ea typeface="微软雅黑"/>
              </a:rPr>
              <a:t>it is a problem</a:t>
            </a:r>
            <a:r>
              <a:rPr lang="zh-CN" altLang="en-US" sz="2000" dirty="0">
                <a:solidFill>
                  <a:srgbClr val="000000"/>
                </a:solidFill>
                <a:latin typeface="Arial"/>
                <a:ea typeface="微软雅黑"/>
              </a:rPr>
              <a:t>，但不管怎样，注释是为了让别人看懂，难道是为了炫耀编程语言之外的你的母语或外语水平吗。</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000" dirty="0">
                <a:solidFill>
                  <a:srgbClr val="000000"/>
                </a:solidFill>
                <a:latin typeface="Arial"/>
                <a:ea typeface="微软雅黑"/>
              </a:rPr>
              <a:t>注释不要太乱，适当的缩进才会让人乐意看。但也没有必要规定注释从第几列开始，</a:t>
            </a:r>
            <a:r>
              <a:rPr lang="en-US" altLang="zh-CN" sz="2000" dirty="0">
                <a:solidFill>
                  <a:srgbClr val="000000"/>
                </a:solidFill>
                <a:latin typeface="Arial"/>
                <a:ea typeface="微软雅黑"/>
              </a:rPr>
              <a:t>UNIX/LINUX</a:t>
            </a:r>
            <a:r>
              <a:rPr lang="zh-CN" altLang="en-US" sz="2000" dirty="0">
                <a:solidFill>
                  <a:srgbClr val="000000"/>
                </a:solidFill>
                <a:latin typeface="Arial"/>
                <a:ea typeface="微软雅黑"/>
              </a:rPr>
              <a:t>下还可以约定是使用</a:t>
            </a:r>
            <a:r>
              <a:rPr lang="en-US" altLang="zh-CN" sz="2000" dirty="0">
                <a:solidFill>
                  <a:srgbClr val="000000"/>
                </a:solidFill>
                <a:latin typeface="Arial"/>
                <a:ea typeface="微软雅黑"/>
              </a:rPr>
              <a:t>tab</a:t>
            </a:r>
            <a:r>
              <a:rPr lang="zh-CN" altLang="en-US" sz="2000" dirty="0">
                <a:solidFill>
                  <a:srgbClr val="000000"/>
                </a:solidFill>
                <a:latin typeface="Arial"/>
                <a:ea typeface="微软雅黑"/>
              </a:rPr>
              <a:t>还是</a:t>
            </a:r>
            <a:r>
              <a:rPr lang="en-US" altLang="zh-CN" sz="2000" dirty="0">
                <a:solidFill>
                  <a:srgbClr val="000000"/>
                </a:solidFill>
                <a:latin typeface="Arial"/>
                <a:ea typeface="微软雅黑"/>
              </a:rPr>
              <a:t>space</a:t>
            </a:r>
            <a:r>
              <a:rPr lang="zh-CN" altLang="en-US" sz="2000" dirty="0">
                <a:solidFill>
                  <a:srgbClr val="000000"/>
                </a:solidFill>
                <a:latin typeface="Arial"/>
                <a:ea typeface="微软雅黑"/>
              </a:rPr>
              <a:t>，个人倾向于</a:t>
            </a:r>
            <a:r>
              <a:rPr lang="en-US" altLang="zh-CN" sz="2000" dirty="0">
                <a:solidFill>
                  <a:srgbClr val="000000"/>
                </a:solidFill>
                <a:latin typeface="Arial"/>
                <a:ea typeface="微软雅黑"/>
              </a:rPr>
              <a:t>space</a:t>
            </a:r>
            <a:r>
              <a:rPr lang="zh-CN" altLang="en-US" sz="2000" dirty="0">
                <a:solidFill>
                  <a:srgbClr val="000000"/>
                </a:solidFill>
                <a:latin typeface="Arial"/>
                <a:ea typeface="微软雅黑"/>
              </a:rPr>
              <a:t>。</a:t>
            </a:r>
            <a:endParaRPr lang="en-US" altLang="zh-CN" sz="20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en-US" altLang="zh-CN" sz="2000" dirty="0">
                <a:solidFill>
                  <a:srgbClr val="000000"/>
                </a:solidFill>
                <a:latin typeface="Arial"/>
                <a:ea typeface="微软雅黑"/>
              </a:rPr>
              <a:t>TODO</a:t>
            </a:r>
            <a:r>
              <a:rPr lang="zh-CN" altLang="en-US" sz="2000" dirty="0">
                <a:solidFill>
                  <a:srgbClr val="000000"/>
                </a:solidFill>
                <a:latin typeface="Arial"/>
                <a:ea typeface="微软雅黑"/>
              </a:rPr>
              <a:t>很不错，有时候，注释确实是为了标记一些未完成的或完成的不尽如人意的地方，这样一搜索，就知道还有哪些活要干，日志都省了。</a:t>
            </a:r>
            <a:endParaRPr lang="en-US" altLang="zh-CN" sz="2000" dirty="0">
              <a:solidFill>
                <a:srgbClr val="000000"/>
              </a:solidFill>
              <a:latin typeface="Arial"/>
              <a:ea typeface="微软雅黑"/>
            </a:endParaRPr>
          </a:p>
        </p:txBody>
      </p:sp>
    </p:spTree>
    <p:extLst>
      <p:ext uri="{BB962C8B-B14F-4D97-AF65-F5344CB8AC3E}">
        <p14:creationId xmlns:p14="http://schemas.microsoft.com/office/powerpoint/2010/main" val="28730728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24717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据考察，没有一种命名规则可以让所有的程序员赞同，程序设计教科书一般都不指定命名规则。命名规则对软件产品而言并不是“成败悠关”的事，我们不要化太多精力试图发明世界上最好的命名规则，而应当制定一种令大多数项目成员满意的命名规则，并在项目中贯彻实施。</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9118946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9833"/>
          </a:xfrm>
          <a:prstGeom prst="rect">
            <a:avLst/>
          </a:prstGeom>
          <a:noFill/>
        </p:spPr>
        <p:txBody>
          <a:bodyPr wrap="square" rtlCol="0">
            <a:spAutoFit/>
          </a:bodyPr>
          <a:lstStyle/>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望文知意</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en-US" altLang="zh-CN" sz="2800" dirty="0" err="1">
                <a:solidFill>
                  <a:srgbClr val="000000"/>
                </a:solidFill>
                <a:latin typeface="Arial"/>
                <a:ea typeface="微软雅黑"/>
              </a:rPr>
              <a:t>MinLength</a:t>
            </a:r>
            <a:r>
              <a:rPr lang="en-US" altLang="zh-CN" sz="2800" dirty="0">
                <a:solidFill>
                  <a:srgbClr val="000000"/>
                </a:solidFill>
                <a:latin typeface="Arial"/>
                <a:ea typeface="微软雅黑"/>
              </a:rPr>
              <a:t> &amp;&amp; </a:t>
            </a:r>
            <a:r>
              <a:rPr lang="en-US" altLang="zh-CN" sz="2800" dirty="0" err="1">
                <a:solidFill>
                  <a:srgbClr val="000000"/>
                </a:solidFill>
                <a:latin typeface="Arial"/>
                <a:ea typeface="微软雅黑"/>
              </a:rPr>
              <a:t>MaxInformation</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原则</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命名规则尽量与所采用的操作系统或开发工具的风格保持一致。</a:t>
            </a:r>
            <a:r>
              <a:rPr lang="zh-CN" altLang="en-US" sz="2800" b="1" dirty="0">
                <a:solidFill>
                  <a:srgbClr val="FF0000"/>
                </a:solidFill>
                <a:latin typeface="Arial"/>
                <a:ea typeface="微软雅黑"/>
              </a:rPr>
              <a:t>驼峰命名法</a:t>
            </a:r>
            <a:r>
              <a:rPr lang="zh-CN" altLang="en-US" sz="2800" dirty="0">
                <a:solidFill>
                  <a:srgbClr val="000000"/>
                </a:solidFill>
                <a:latin typeface="Arial"/>
                <a:ea typeface="微软雅黑"/>
              </a:rPr>
              <a:t>（</a:t>
            </a:r>
            <a:r>
              <a:rPr lang="en-US" altLang="zh-CN" sz="2800" dirty="0">
                <a:solidFill>
                  <a:srgbClr val="000000"/>
                </a:solidFill>
                <a:latin typeface="Arial"/>
                <a:ea typeface="微软雅黑"/>
              </a:rPr>
              <a:t>Windows</a:t>
            </a:r>
            <a:r>
              <a:rPr lang="zh-CN" altLang="en-US" sz="2800" dirty="0">
                <a:solidFill>
                  <a:srgbClr val="000000"/>
                </a:solidFill>
                <a:latin typeface="Arial"/>
                <a:ea typeface="微软雅黑"/>
              </a:rPr>
              <a:t>）下划线命名法（</a:t>
            </a:r>
            <a:r>
              <a:rPr lang="en-US" altLang="zh-CN" sz="2800" dirty="0">
                <a:solidFill>
                  <a:srgbClr val="000000"/>
                </a:solidFill>
                <a:latin typeface="Arial"/>
                <a:ea typeface="微软雅黑"/>
              </a:rPr>
              <a:t>Unix</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程序中不要出现仅靠大小写区分的相似的标识符。</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程序中不要出现标识符完全相同的局部变量和全局变量，尽管两者的作用域不同而不会发生语法错误，但会使人误解。</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1804620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浮点数舍入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5D37A9A-428B-FDF5-F74C-E88E445222CF}"/>
              </a:ext>
            </a:extLst>
          </p:cNvPr>
          <p:cNvSpPr txBox="1"/>
          <p:nvPr/>
        </p:nvSpPr>
        <p:spPr>
          <a:xfrm>
            <a:off x="669924" y="1203159"/>
            <a:ext cx="10850563" cy="511082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effectLst/>
                <a:uLnTx/>
                <a:uFillTx/>
                <a:latin typeface="+mn-ea"/>
                <a:cs typeface="+mn-cs"/>
              </a:rPr>
              <a:t>浮点数并不能表示所有的实数，只能近似的表示一些实数，为了尽量精确的表示这个实数就只能尽量增加二进制的位数，但是数据类型的位数是有限的。</a:t>
            </a:r>
            <a:endParaRPr kumimoji="0" lang="en-US" altLang="zh-CN" sz="2200" b="0" i="0" u="none" strike="noStrike" kern="1200" cap="none" spc="0" normalizeH="0" baseline="0" noProof="0" dirty="0">
              <a:ln>
                <a:noFill/>
              </a:ln>
              <a:effectLst/>
              <a:uLnTx/>
              <a:uFillTx/>
              <a:latin typeface="+mn-ea"/>
              <a:cs typeface="+mn-cs"/>
            </a:endParaRPr>
          </a:p>
          <a:p>
            <a:pPr algn="just">
              <a:lnSpc>
                <a:spcPct val="150000"/>
              </a:lnSpc>
            </a:pPr>
            <a:r>
              <a:rPr kumimoji="1" lang="zh-CN" altLang="en-US" sz="2200" b="1" i="0" u="none" strike="noStrike" kern="1200" cap="none" spc="0" normalizeH="0" baseline="0" noProof="0" dirty="0">
                <a:ln>
                  <a:noFill/>
                </a:ln>
                <a:effectLst/>
                <a:uLnTx/>
                <a:uFillTx/>
                <a:latin typeface="+mn-ea"/>
                <a:cs typeface="+mn-cs"/>
              </a:rPr>
              <a:t>以</a:t>
            </a:r>
            <a:r>
              <a:rPr kumimoji="1" lang="en-US" altLang="zh-CN" sz="2200" b="1" i="0" u="none" strike="noStrike" kern="1200" cap="none" spc="0" normalizeH="0" baseline="0" noProof="0" dirty="0">
                <a:ln>
                  <a:noFill/>
                </a:ln>
                <a:effectLst/>
                <a:uLnTx/>
                <a:uFillTx/>
                <a:latin typeface="+mn-ea"/>
                <a:cs typeface="+mn-cs"/>
              </a:rPr>
              <a:t>2.1</a:t>
            </a:r>
            <a:r>
              <a:rPr kumimoji="1" lang="zh-CN" altLang="en-US" sz="2200" b="1" i="0" u="none" strike="noStrike" kern="1200" cap="none" spc="0" normalizeH="0" baseline="0" noProof="0" dirty="0">
                <a:ln>
                  <a:noFill/>
                </a:ln>
                <a:effectLst/>
                <a:uLnTx/>
                <a:uFillTx/>
                <a:latin typeface="+mn-ea"/>
                <a:cs typeface="+mn-cs"/>
              </a:rPr>
              <a:t>举例：</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effectLst/>
                <a:uLnTx/>
                <a:uFillTx/>
                <a:latin typeface="+mn-ea"/>
                <a:cs typeface="+mn-cs"/>
              </a:rPr>
              <a:t>小数点前的</a:t>
            </a:r>
            <a:r>
              <a:rPr kumimoji="0" lang="en-US" altLang="zh-CN" sz="2200" b="0" i="0" u="none" strike="noStrike" kern="1200" cap="none" spc="0" normalizeH="0" baseline="0" noProof="0" dirty="0">
                <a:ln>
                  <a:noFill/>
                </a:ln>
                <a:effectLst/>
                <a:uLnTx/>
                <a:uFillTx/>
                <a:latin typeface="+mn-ea"/>
                <a:cs typeface="+mn-cs"/>
              </a:rPr>
              <a:t>2</a:t>
            </a:r>
            <a:r>
              <a:rPr kumimoji="0" lang="zh-CN" altLang="en-US" sz="2200" b="0" i="0" u="none" strike="noStrike" kern="1200" cap="none" spc="0" normalizeH="0" baseline="0" noProof="0" dirty="0">
                <a:ln>
                  <a:noFill/>
                </a:ln>
                <a:effectLst/>
                <a:uLnTx/>
                <a:uFillTx/>
                <a:latin typeface="+mn-ea"/>
                <a:cs typeface="+mn-cs"/>
              </a:rPr>
              <a:t>转为</a:t>
            </a:r>
            <a:r>
              <a:rPr kumimoji="0" lang="en-US" altLang="zh-CN" sz="2200" b="0" i="0" u="none" strike="noStrike" kern="1200" cap="none" spc="0" normalizeH="0" baseline="0" noProof="0" dirty="0">
                <a:ln>
                  <a:noFill/>
                </a:ln>
                <a:effectLst/>
                <a:uLnTx/>
                <a:uFillTx/>
                <a:latin typeface="+mn-ea"/>
                <a:cs typeface="+mn-cs"/>
              </a:rPr>
              <a:t>2</a:t>
            </a:r>
            <a:r>
              <a:rPr kumimoji="0" lang="zh-CN" altLang="en-US" sz="2200" b="0" i="0" u="none" strike="noStrike" kern="1200" cap="none" spc="0" normalizeH="0" baseline="0" noProof="0" dirty="0">
                <a:ln>
                  <a:noFill/>
                </a:ln>
                <a:effectLst/>
                <a:uLnTx/>
                <a:uFillTx/>
                <a:latin typeface="+mn-ea"/>
                <a:cs typeface="+mn-cs"/>
              </a:rPr>
              <a:t>进制：</a:t>
            </a:r>
            <a:r>
              <a:rPr kumimoji="0" lang="en-US" altLang="zh-CN" sz="2200" b="0" i="0" u="none" strike="noStrike" kern="1200" cap="none" spc="0" normalizeH="0" baseline="0" noProof="0" dirty="0">
                <a:ln>
                  <a:noFill/>
                </a:ln>
                <a:effectLst/>
                <a:uLnTx/>
                <a:uFillTx/>
                <a:latin typeface="+mn-ea"/>
                <a:cs typeface="+mn-cs"/>
              </a:rPr>
              <a:t>10</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effectLst/>
                <a:uLnTx/>
                <a:uFillTx/>
                <a:latin typeface="+mn-ea"/>
                <a:cs typeface="+mn-cs"/>
              </a:rPr>
              <a:t>小数点后的</a:t>
            </a:r>
            <a:r>
              <a:rPr kumimoji="0" lang="en-US" altLang="zh-CN" sz="2200" b="0" i="0" u="none" strike="noStrike" kern="1200" cap="none" spc="0" normalizeH="0" baseline="0" noProof="0" dirty="0">
                <a:ln>
                  <a:noFill/>
                </a:ln>
                <a:effectLst/>
                <a:uLnTx/>
                <a:uFillTx/>
                <a:latin typeface="+mn-ea"/>
                <a:cs typeface="+mn-cs"/>
              </a:rPr>
              <a:t>0.1</a:t>
            </a:r>
            <a:r>
              <a:rPr kumimoji="0" lang="zh-CN" altLang="en-US" sz="2200" b="0" i="0" u="none" strike="noStrike" kern="1200" cap="none" spc="0" normalizeH="0" baseline="0" noProof="0" dirty="0">
                <a:ln>
                  <a:noFill/>
                </a:ln>
                <a:effectLst/>
                <a:uLnTx/>
                <a:uFillTx/>
                <a:latin typeface="+mn-ea"/>
                <a:cs typeface="+mn-cs"/>
              </a:rPr>
              <a:t>转为</a:t>
            </a:r>
            <a:r>
              <a:rPr kumimoji="0" lang="en-US" altLang="zh-CN" sz="2200" b="0" i="0" u="none" strike="noStrike" kern="1200" cap="none" spc="0" normalizeH="0" baseline="0" noProof="0" dirty="0">
                <a:ln>
                  <a:noFill/>
                </a:ln>
                <a:effectLst/>
                <a:uLnTx/>
                <a:uFillTx/>
                <a:latin typeface="+mn-ea"/>
                <a:cs typeface="+mn-cs"/>
              </a:rPr>
              <a:t>2</a:t>
            </a:r>
            <a:r>
              <a:rPr kumimoji="0" lang="zh-CN" altLang="en-US" sz="2200" b="0" i="0" u="none" strike="noStrike" kern="1200" cap="none" spc="0" normalizeH="0" baseline="0" noProof="0" dirty="0">
                <a:ln>
                  <a:noFill/>
                </a:ln>
                <a:effectLst/>
                <a:uLnTx/>
                <a:uFillTx/>
                <a:latin typeface="+mn-ea"/>
                <a:cs typeface="+mn-cs"/>
              </a:rPr>
              <a:t>进制：</a:t>
            </a:r>
            <a:r>
              <a:rPr kumimoji="0" lang="en-US" altLang="zh-CN" sz="2200" b="0" i="0" u="none" strike="noStrike" kern="1200" cap="none" spc="0" normalizeH="0" baseline="0" noProof="0" dirty="0">
                <a:ln>
                  <a:noFill/>
                </a:ln>
                <a:effectLst/>
                <a:uLnTx/>
                <a:uFillTx/>
                <a:latin typeface="+mn-ea"/>
                <a:cs typeface="+mn-cs"/>
              </a:rPr>
              <a:t>0.00011001100110011…</a:t>
            </a:r>
            <a:r>
              <a:rPr kumimoji="0" lang="zh-CN" altLang="en-US" sz="2200" b="0" i="0" u="none" strike="noStrike" kern="1200" cap="none" spc="0" normalizeH="0" baseline="0" noProof="0" dirty="0">
                <a:ln>
                  <a:noFill/>
                </a:ln>
                <a:effectLst/>
                <a:uLnTx/>
                <a:uFillTx/>
                <a:latin typeface="+mn-ea"/>
                <a:cs typeface="+mn-cs"/>
              </a:rPr>
              <a:t>（后面</a:t>
            </a:r>
            <a:r>
              <a:rPr kumimoji="0" lang="en-US" altLang="zh-CN" sz="2200" b="0" i="0" u="none" strike="noStrike" kern="1200" cap="none" spc="0" normalizeH="0" baseline="0" noProof="0" dirty="0">
                <a:ln>
                  <a:noFill/>
                </a:ln>
                <a:effectLst/>
                <a:uLnTx/>
                <a:uFillTx/>
                <a:latin typeface="+mn-ea"/>
                <a:cs typeface="+mn-cs"/>
              </a:rPr>
              <a:t>0011</a:t>
            </a:r>
            <a:r>
              <a:rPr kumimoji="0" lang="zh-CN" altLang="en-US" sz="2200" b="0" i="0" u="none" strike="noStrike" kern="1200" cap="none" spc="0" normalizeH="0" baseline="0" noProof="0" dirty="0">
                <a:ln>
                  <a:noFill/>
                </a:ln>
                <a:effectLst/>
                <a:uLnTx/>
                <a:uFillTx/>
                <a:latin typeface="+mn-ea"/>
                <a:cs typeface="+mn-cs"/>
              </a:rPr>
              <a:t>循环）</a:t>
            </a:r>
            <a:endParaRPr kumimoji="0" lang="en-US" altLang="zh-CN" sz="2200" b="0" i="0" u="none" strike="noStrike" kern="1200" cap="none" spc="0" normalizeH="0" baseline="0" noProof="0" dirty="0">
              <a:ln>
                <a:noFill/>
              </a:ln>
              <a:effectLst/>
              <a:uLnTx/>
              <a:uFillTx/>
              <a:latin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effectLst/>
                <a:uLnTx/>
                <a:uFillTx/>
                <a:latin typeface="+mn-ea"/>
                <a:cs typeface="+mn-cs"/>
              </a:rPr>
              <a:t>2.1</a:t>
            </a:r>
            <a:r>
              <a:rPr kumimoji="0" lang="zh-CN" altLang="en-US" sz="2200" b="0" i="0" u="none" strike="noStrike" kern="1200" cap="none" spc="0" normalizeH="0" baseline="0" noProof="0" dirty="0">
                <a:ln>
                  <a:noFill/>
                </a:ln>
                <a:effectLst/>
                <a:uLnTx/>
                <a:uFillTx/>
                <a:latin typeface="+mn-ea"/>
                <a:cs typeface="+mn-cs"/>
              </a:rPr>
              <a:t>转为二进制就是：</a:t>
            </a:r>
            <a:r>
              <a:rPr kumimoji="0" lang="en-US" altLang="zh-CN" sz="2200" b="0" i="0" u="none" strike="noStrike" kern="1200" cap="none" spc="0" normalizeH="0" baseline="0" noProof="0" dirty="0">
                <a:ln>
                  <a:noFill/>
                </a:ln>
                <a:effectLst/>
                <a:uLnTx/>
                <a:uFillTx/>
                <a:latin typeface="+mn-ea"/>
                <a:cs typeface="+mn-cs"/>
              </a:rPr>
              <a:t>10.00011001100110011...</a:t>
            </a:r>
            <a:endParaRPr kumimoji="0" lang="zh-CN" altLang="en-US" sz="2200" b="0" i="0" u="none" strike="noStrike" kern="1200" cap="none" spc="0" normalizeH="0" baseline="0" noProof="0" dirty="0">
              <a:ln>
                <a:noFill/>
              </a:ln>
              <a:effectLst/>
              <a:uLnTx/>
              <a:uFillTx/>
              <a:latin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effectLst/>
                <a:uLnTx/>
                <a:uFillTx/>
                <a:latin typeface="+mn-ea"/>
                <a:cs typeface="+mn-cs"/>
              </a:rPr>
              <a:t>转为</a:t>
            </a:r>
            <a:r>
              <a:rPr kumimoji="0" lang="en" altLang="zh-CN" sz="2200" b="0" i="0" u="none" strike="noStrike" kern="1200" cap="none" spc="0" normalizeH="0" baseline="0" noProof="0" dirty="0">
                <a:ln>
                  <a:noFill/>
                </a:ln>
                <a:effectLst/>
                <a:uLnTx/>
                <a:uFillTx/>
                <a:latin typeface="+mn-ea"/>
                <a:cs typeface="+mn-cs"/>
              </a:rPr>
              <a:t>IEEE</a:t>
            </a:r>
            <a:r>
              <a:rPr kumimoji="0" lang="zh-CN" altLang="en-US" sz="2200" b="0" i="0" u="none" strike="noStrike" kern="1200" cap="none" spc="0" normalizeH="0" baseline="0" noProof="0" dirty="0">
                <a:ln>
                  <a:noFill/>
                </a:ln>
                <a:effectLst/>
                <a:uLnTx/>
                <a:uFillTx/>
                <a:latin typeface="+mn-ea"/>
                <a:cs typeface="+mn-cs"/>
              </a:rPr>
              <a:t>标准表达方式就是：</a:t>
            </a:r>
            <a:r>
              <a:rPr kumimoji="0" lang="en-US" altLang="zh-CN" sz="2200" b="0" i="0" u="none" strike="noStrike" kern="1200" cap="none" spc="0" normalizeH="0" baseline="0" noProof="0" dirty="0">
                <a:ln>
                  <a:noFill/>
                </a:ln>
                <a:effectLst/>
                <a:uLnTx/>
                <a:uFillTx/>
                <a:latin typeface="+mn-ea"/>
                <a:cs typeface="+mn-cs"/>
              </a:rPr>
              <a:t>1.00001100110011001100110011... × 2</a:t>
            </a:r>
            <a:r>
              <a:rPr kumimoji="0" lang="en-US" altLang="zh-CN" sz="2200" b="0" i="0" u="none" strike="noStrike" kern="1200" cap="none" spc="0" normalizeH="0" baseline="30000" noProof="0" dirty="0">
                <a:ln>
                  <a:noFill/>
                </a:ln>
                <a:effectLst/>
                <a:uLnTx/>
                <a:uFillTx/>
                <a:latin typeface="+mn-ea"/>
                <a:cs typeface="+mn-cs"/>
              </a:rPr>
              <a:t>1</a:t>
            </a:r>
            <a:endParaRPr lang="en-US" altLang="zh-CN" sz="2200" dirty="0">
              <a:latin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effectLst/>
                <a:uLnTx/>
                <a:uFillTx/>
                <a:latin typeface="+mn-ea"/>
                <a:cs typeface="+mn-cs"/>
              </a:rPr>
              <a:t>即</a:t>
            </a:r>
            <a:r>
              <a:rPr kumimoji="0" lang="en" altLang="zh-CN" sz="2200" b="0" i="0" u="none" strike="noStrike" kern="1200" cap="none" spc="0" normalizeH="0" baseline="0" noProof="0" dirty="0">
                <a:ln>
                  <a:noFill/>
                </a:ln>
                <a:effectLst/>
                <a:uLnTx/>
                <a:uFillTx/>
                <a:latin typeface="+mn-ea"/>
                <a:cs typeface="+mn-cs"/>
              </a:rPr>
              <a:t>M=0.000011001100110011... + 1</a:t>
            </a:r>
            <a:endParaRPr kumimoji="0" lang="en-US" altLang="zh-CN" sz="2200" b="0" i="0" u="none" strike="noStrike" kern="1200" cap="none" spc="0" normalizeH="0" baseline="0" noProof="0" dirty="0">
              <a:ln>
                <a:noFill/>
              </a:ln>
              <a:effectLst/>
              <a:uLnTx/>
              <a:uFillTx/>
              <a:latin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effectLst/>
                <a:uLnTx/>
                <a:uFillTx/>
                <a:latin typeface="+mn-ea"/>
                <a:cs typeface="+mn-cs"/>
              </a:rPr>
              <a:t>但单精度浮点数位数只有</a:t>
            </a:r>
            <a:r>
              <a:rPr kumimoji="0" lang="en-US" altLang="zh-CN" sz="2200" b="0" i="0" u="none" strike="noStrike" kern="1200" cap="none" spc="0" normalizeH="0" baseline="0" noProof="0" dirty="0">
                <a:ln>
                  <a:noFill/>
                </a:ln>
                <a:effectLst/>
                <a:uLnTx/>
                <a:uFillTx/>
                <a:latin typeface="+mn-ea"/>
                <a:cs typeface="+mn-cs"/>
              </a:rPr>
              <a:t>23</a:t>
            </a:r>
            <a:r>
              <a:rPr kumimoji="0" lang="zh-CN" altLang="en-US" sz="2200" b="0" i="0" u="none" strike="noStrike" kern="1200" cap="none" spc="0" normalizeH="0" baseline="0" noProof="0" dirty="0">
                <a:ln>
                  <a:noFill/>
                </a:ln>
                <a:effectLst/>
                <a:uLnTx/>
                <a:uFillTx/>
                <a:latin typeface="+mn-ea"/>
                <a:cs typeface="+mn-cs"/>
              </a:rPr>
              <a:t>位，</a:t>
            </a:r>
            <a:r>
              <a:rPr kumimoji="0" lang="en-US" altLang="zh-CN" sz="2200" b="0" i="0" u="none" strike="noStrike" kern="1200" cap="none" spc="0" normalizeH="0" baseline="0" noProof="0" dirty="0">
                <a:ln>
                  <a:noFill/>
                </a:ln>
                <a:effectLst/>
                <a:uLnTx/>
                <a:uFillTx/>
                <a:latin typeface="+mn-ea"/>
                <a:cs typeface="+mn-cs"/>
              </a:rPr>
              <a:t>00001100110011001100110</a:t>
            </a:r>
            <a:r>
              <a:rPr kumimoji="0" lang="en-US" altLang="zh-CN" sz="2200" b="0" i="0" u="none" strike="noStrike" kern="1200" cap="none" spc="0" normalizeH="0" baseline="0" noProof="0" dirty="0">
                <a:ln>
                  <a:noFill/>
                </a:ln>
                <a:solidFill>
                  <a:srgbClr val="FF0000"/>
                </a:solidFill>
                <a:effectLst/>
                <a:uLnTx/>
                <a:uFillTx/>
                <a:latin typeface="+mn-ea"/>
                <a:cs typeface="+mn-cs"/>
              </a:rPr>
              <a:t>01100110011...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effectLst/>
                <a:uLnTx/>
                <a:uFillTx/>
                <a:latin typeface="+mn-ea"/>
                <a:cs typeface="+mn-cs"/>
              </a:rPr>
              <a:t>这样就面临一个问题：这一长串</a:t>
            </a:r>
            <a:r>
              <a:rPr kumimoji="0" lang="en-US" altLang="zh-CN" sz="2200" b="0" i="0" u="none" strike="noStrike" kern="1200" cap="none" spc="0" normalizeH="0" baseline="0" noProof="0" dirty="0">
                <a:ln>
                  <a:noFill/>
                </a:ln>
                <a:effectLst/>
                <a:uLnTx/>
                <a:uFillTx/>
                <a:latin typeface="+mn-ea"/>
                <a:cs typeface="+mn-cs"/>
              </a:rPr>
              <a:t>23</a:t>
            </a:r>
            <a:r>
              <a:rPr kumimoji="0" lang="zh-CN" altLang="en-US" sz="2200" b="0" i="0" u="none" strike="noStrike" kern="1200" cap="none" spc="0" normalizeH="0" baseline="0" noProof="0" dirty="0">
                <a:ln>
                  <a:noFill/>
                </a:ln>
                <a:effectLst/>
                <a:uLnTx/>
                <a:uFillTx/>
                <a:latin typeface="+mn-ea"/>
                <a:cs typeface="+mn-cs"/>
              </a:rPr>
              <a:t>位之后的数字怎么办？</a:t>
            </a:r>
            <a:endParaRPr kumimoji="1" lang="zh-CN" altLang="en-US" sz="2200" b="0" i="0" u="none" strike="noStrike" kern="1200" cap="none" spc="0" normalizeH="0" baseline="0" noProof="0" dirty="0">
              <a:ln>
                <a:noFill/>
              </a:ln>
              <a:effectLst/>
              <a:uLnTx/>
              <a:uFillTx/>
              <a:latin typeface="+mn-ea"/>
              <a:cs typeface="+mn-cs"/>
            </a:endParaRPr>
          </a:p>
        </p:txBody>
      </p:sp>
    </p:spTree>
    <p:extLst>
      <p:ext uri="{BB962C8B-B14F-4D97-AF65-F5344CB8AC3E}">
        <p14:creationId xmlns:p14="http://schemas.microsoft.com/office/powerpoint/2010/main" val="20958153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5883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6.  </a:t>
            </a:r>
            <a:r>
              <a:rPr lang="zh-CN" altLang="en-US" sz="2800" dirty="0">
                <a:solidFill>
                  <a:srgbClr val="000000"/>
                </a:solidFill>
                <a:latin typeface="Arial"/>
                <a:ea typeface="微软雅黑"/>
              </a:rPr>
              <a:t>变量名：名词 </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偏正短语</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FEB3075A-DDC3-D2E8-1E1F-021E6048B11F}"/>
              </a:ext>
            </a:extLst>
          </p:cNvPr>
          <p:cNvPicPr>
            <a:picLocks noChangeAspect="1"/>
          </p:cNvPicPr>
          <p:nvPr/>
        </p:nvPicPr>
        <p:blipFill>
          <a:blip r:embed="rId4"/>
          <a:stretch>
            <a:fillRect/>
          </a:stretch>
        </p:blipFill>
        <p:spPr>
          <a:xfrm>
            <a:off x="1174701" y="2036453"/>
            <a:ext cx="3140625" cy="1792376"/>
          </a:xfrm>
          <a:prstGeom prst="rect">
            <a:avLst/>
          </a:prstGeom>
        </p:spPr>
      </p:pic>
      <p:sp>
        <p:nvSpPr>
          <p:cNvPr id="4" name="文本框 3">
            <a:extLst>
              <a:ext uri="{FF2B5EF4-FFF2-40B4-BE49-F238E27FC236}">
                <a16:creationId xmlns:a16="http://schemas.microsoft.com/office/drawing/2014/main" id="{339F8EB0-85BD-C072-82FD-9ECC96BDAB8C}"/>
              </a:ext>
            </a:extLst>
          </p:cNvPr>
          <p:cNvSpPr txBox="1"/>
          <p:nvPr/>
        </p:nvSpPr>
        <p:spPr>
          <a:xfrm>
            <a:off x="669925" y="3967095"/>
            <a:ext cx="10850562" cy="1308179"/>
          </a:xfrm>
          <a:prstGeom prst="rect">
            <a:avLst/>
          </a:prstGeom>
          <a:noFill/>
        </p:spPr>
        <p:txBody>
          <a:bodyPr wrap="square" rtlCol="0">
            <a:spAutoFit/>
          </a:bodyPr>
          <a:lstStyle/>
          <a:p>
            <a:pPr marL="514350" marR="0" lvl="0" indent="-514350" algn="just" defTabSz="914400" rtl="0" eaLnBrk="1" fontAlgn="auto" latinLnBrk="0" hangingPunct="1">
              <a:lnSpc>
                <a:spcPct val="150000"/>
              </a:lnSpc>
              <a:spcBef>
                <a:spcPts val="0"/>
              </a:spcBef>
              <a:spcAft>
                <a:spcPts val="0"/>
              </a:spcAft>
              <a:buClrTx/>
              <a:buSzTx/>
              <a:buAutoNum type="arabicPeriod" startAt="7"/>
              <a:tabLst/>
              <a:defRPr/>
            </a:pPr>
            <a:r>
              <a:rPr lang="zh-CN" altLang="en-US" sz="2800" dirty="0">
                <a:solidFill>
                  <a:srgbClr val="000000"/>
                </a:solidFill>
                <a:latin typeface="Arial"/>
                <a:ea typeface="微软雅黑"/>
              </a:rPr>
              <a:t>函数名：动词 </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动宾短语</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     类的成员函数应当只使用动词，被省略掉的名词就是对象本身。</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B4710C59-34A1-270F-591E-875A5FDECBAE}"/>
              </a:ext>
            </a:extLst>
          </p:cNvPr>
          <p:cNvPicPr>
            <a:picLocks noChangeAspect="1"/>
          </p:cNvPicPr>
          <p:nvPr/>
        </p:nvPicPr>
        <p:blipFill>
          <a:blip r:embed="rId5"/>
          <a:stretch>
            <a:fillRect/>
          </a:stretch>
        </p:blipFill>
        <p:spPr>
          <a:xfrm>
            <a:off x="1174701" y="5413541"/>
            <a:ext cx="2627278" cy="1233048"/>
          </a:xfrm>
          <a:prstGeom prst="rect">
            <a:avLst/>
          </a:prstGeom>
        </p:spPr>
      </p:pic>
    </p:spTree>
    <p:extLst>
      <p:ext uri="{BB962C8B-B14F-4D97-AF65-F5344CB8AC3E}">
        <p14:creationId xmlns:p14="http://schemas.microsoft.com/office/powerpoint/2010/main" val="26354752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5883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8. </a:t>
            </a:r>
            <a:r>
              <a:rPr lang="zh-CN" altLang="en-US" sz="2800" dirty="0">
                <a:solidFill>
                  <a:srgbClr val="000000"/>
                </a:solidFill>
                <a:latin typeface="Arial"/>
                <a:ea typeface="微软雅黑"/>
              </a:rPr>
              <a:t>用正确的反义词组命名具有互斥意义的变量或相反动作的函数等。</a:t>
            </a:r>
            <a:endParaRPr lang="en-US" altLang="zh-CN" sz="2800" dirty="0">
              <a:solidFill>
                <a:srgbClr val="000000"/>
              </a:solidFill>
              <a:latin typeface="Arial"/>
              <a:ea typeface="微软雅黑"/>
            </a:endParaRPr>
          </a:p>
        </p:txBody>
      </p:sp>
      <p:pic>
        <p:nvPicPr>
          <p:cNvPr id="10" name="图片 9">
            <a:extLst>
              <a:ext uri="{FF2B5EF4-FFF2-40B4-BE49-F238E27FC236}">
                <a16:creationId xmlns:a16="http://schemas.microsoft.com/office/drawing/2014/main" id="{2D57A8DB-59D6-1660-C071-5C1C6D5BA605}"/>
              </a:ext>
            </a:extLst>
          </p:cNvPr>
          <p:cNvPicPr>
            <a:picLocks noChangeAspect="1"/>
          </p:cNvPicPr>
          <p:nvPr/>
        </p:nvPicPr>
        <p:blipFill>
          <a:blip r:embed="rId4"/>
          <a:stretch>
            <a:fillRect/>
          </a:stretch>
        </p:blipFill>
        <p:spPr>
          <a:xfrm>
            <a:off x="1360764" y="1962955"/>
            <a:ext cx="3002689" cy="1390134"/>
          </a:xfrm>
          <a:prstGeom prst="rect">
            <a:avLst/>
          </a:prstGeom>
        </p:spPr>
      </p:pic>
      <p:pic>
        <p:nvPicPr>
          <p:cNvPr id="11" name="图片 10">
            <a:extLst>
              <a:ext uri="{FF2B5EF4-FFF2-40B4-BE49-F238E27FC236}">
                <a16:creationId xmlns:a16="http://schemas.microsoft.com/office/drawing/2014/main" id="{CBA4CD80-FA21-0843-EB0D-DEBD95EB2012}"/>
              </a:ext>
            </a:extLst>
          </p:cNvPr>
          <p:cNvPicPr>
            <a:picLocks noChangeAspect="1"/>
          </p:cNvPicPr>
          <p:nvPr/>
        </p:nvPicPr>
        <p:blipFill>
          <a:blip r:embed="rId5"/>
          <a:stretch>
            <a:fillRect/>
          </a:stretch>
        </p:blipFill>
        <p:spPr>
          <a:xfrm>
            <a:off x="4734914" y="2028494"/>
            <a:ext cx="3703271" cy="1324596"/>
          </a:xfrm>
          <a:prstGeom prst="rect">
            <a:avLst/>
          </a:prstGeom>
        </p:spPr>
      </p:pic>
      <p:sp>
        <p:nvSpPr>
          <p:cNvPr id="12" name="文本框 11">
            <a:extLst>
              <a:ext uri="{FF2B5EF4-FFF2-40B4-BE49-F238E27FC236}">
                <a16:creationId xmlns:a16="http://schemas.microsoft.com/office/drawing/2014/main" id="{793E56AC-ED55-E92F-B77A-A66A20AEF0E3}"/>
              </a:ext>
            </a:extLst>
          </p:cNvPr>
          <p:cNvSpPr txBox="1"/>
          <p:nvPr/>
        </p:nvSpPr>
        <p:spPr>
          <a:xfrm>
            <a:off x="669925" y="3353089"/>
            <a:ext cx="10850562" cy="1305165"/>
          </a:xfrm>
          <a:prstGeom prst="rect">
            <a:avLst/>
          </a:prstGeom>
          <a:noFill/>
        </p:spPr>
        <p:txBody>
          <a:bodyPr wrap="square" rtlCol="0">
            <a:spAutoFit/>
          </a:bodyPr>
          <a:lstStyle/>
          <a:p>
            <a:pPr marL="514350" marR="0" lvl="0" indent="-514350" algn="just" defTabSz="914400" rtl="0" eaLnBrk="1" fontAlgn="auto" latinLnBrk="0" hangingPunct="1">
              <a:lnSpc>
                <a:spcPct val="150000"/>
              </a:lnSpc>
              <a:spcBef>
                <a:spcPts val="0"/>
              </a:spcBef>
              <a:spcAft>
                <a:spcPts val="0"/>
              </a:spcAft>
              <a:buClrTx/>
              <a:buSzTx/>
              <a:buAutoNum type="arabicPeriod" startAt="9"/>
              <a:tabLst/>
              <a:defRPr/>
            </a:pPr>
            <a:r>
              <a:rPr lang="zh-CN" altLang="en-US" sz="2800" dirty="0">
                <a:solidFill>
                  <a:srgbClr val="000000"/>
                </a:solidFill>
                <a:latin typeface="Arial"/>
                <a:ea typeface="微软雅黑"/>
              </a:rPr>
              <a:t>尽量避免名字中出现数字编号，除非逻辑上的确需要编号。</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AutoNum type="arabicPeriod" startAt="9"/>
              <a:tabLst/>
              <a:defRPr/>
            </a:pPr>
            <a:r>
              <a:rPr lang="zh-CN" altLang="en-US" sz="2800" dirty="0">
                <a:latin typeface="Arial"/>
                <a:ea typeface="微软雅黑"/>
              </a:rPr>
              <a:t>禁止使用拼音命名。</a:t>
            </a:r>
            <a:endParaRPr lang="en-US" altLang="zh-CN" sz="2800" dirty="0">
              <a:latin typeface="Arial"/>
              <a:ea typeface="微软雅黑"/>
            </a:endParaRPr>
          </a:p>
        </p:txBody>
      </p:sp>
    </p:spTree>
    <p:extLst>
      <p:ext uri="{BB962C8B-B14F-4D97-AF65-F5344CB8AC3E}">
        <p14:creationId xmlns:p14="http://schemas.microsoft.com/office/powerpoint/2010/main" val="30065349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130516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简单的 </a:t>
            </a:r>
            <a:r>
              <a:rPr lang="en-US" altLang="zh-CN" sz="2800" b="1" dirty="0">
                <a:solidFill>
                  <a:srgbClr val="000000"/>
                </a:solidFill>
                <a:latin typeface="Arial"/>
                <a:ea typeface="微软雅黑"/>
              </a:rPr>
              <a:t>Windows </a:t>
            </a:r>
            <a:r>
              <a:rPr lang="zh-CN" altLang="en-US" sz="2800" b="1" dirty="0">
                <a:solidFill>
                  <a:srgbClr val="000000"/>
                </a:solidFill>
                <a:latin typeface="Arial"/>
                <a:ea typeface="微软雅黑"/>
              </a:rPr>
              <a:t>应用程序命名规则</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类名和函数名用大写字母开头的单词组合而成。</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BA3BAF0B-9208-C907-C6AD-867B6DEC21E1}"/>
              </a:ext>
            </a:extLst>
          </p:cNvPr>
          <p:cNvPicPr>
            <a:picLocks noChangeAspect="1"/>
          </p:cNvPicPr>
          <p:nvPr/>
        </p:nvPicPr>
        <p:blipFill>
          <a:blip r:embed="rId4"/>
          <a:stretch>
            <a:fillRect/>
          </a:stretch>
        </p:blipFill>
        <p:spPr>
          <a:xfrm>
            <a:off x="1234140" y="2570880"/>
            <a:ext cx="4621228" cy="2139203"/>
          </a:xfrm>
          <a:prstGeom prst="rect">
            <a:avLst/>
          </a:prstGeom>
        </p:spPr>
      </p:pic>
      <p:sp>
        <p:nvSpPr>
          <p:cNvPr id="4" name="文本框 3">
            <a:extLst>
              <a:ext uri="{FF2B5EF4-FFF2-40B4-BE49-F238E27FC236}">
                <a16:creationId xmlns:a16="http://schemas.microsoft.com/office/drawing/2014/main" id="{1F072144-0BD5-407F-BBF7-0DF3718F97C2}"/>
              </a:ext>
            </a:extLst>
          </p:cNvPr>
          <p:cNvSpPr txBox="1"/>
          <p:nvPr/>
        </p:nvSpPr>
        <p:spPr>
          <a:xfrm>
            <a:off x="669924" y="467799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2.  </a:t>
            </a:r>
            <a:r>
              <a:rPr lang="zh-CN" altLang="en-US" sz="2800" dirty="0">
                <a:solidFill>
                  <a:srgbClr val="000000"/>
                </a:solidFill>
                <a:latin typeface="Arial"/>
                <a:ea typeface="微软雅黑"/>
              </a:rPr>
              <a:t>变量和参数用小写字母开头的单词组合而成。</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3A2727B0-8392-ACE8-9998-A8A52176E3AD}"/>
              </a:ext>
            </a:extLst>
          </p:cNvPr>
          <p:cNvPicPr>
            <a:picLocks noChangeAspect="1"/>
          </p:cNvPicPr>
          <p:nvPr/>
        </p:nvPicPr>
        <p:blipFill>
          <a:blip r:embed="rId5"/>
          <a:stretch>
            <a:fillRect/>
          </a:stretch>
        </p:blipFill>
        <p:spPr>
          <a:xfrm>
            <a:off x="1234140" y="5406110"/>
            <a:ext cx="2648049" cy="1075094"/>
          </a:xfrm>
          <a:prstGeom prst="rect">
            <a:avLst/>
          </a:prstGeom>
        </p:spPr>
      </p:pic>
    </p:spTree>
    <p:extLst>
      <p:ext uri="{BB962C8B-B14F-4D97-AF65-F5344CB8AC3E}">
        <p14:creationId xmlns:p14="http://schemas.microsoft.com/office/powerpoint/2010/main" val="1309363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130516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简单的 </a:t>
            </a:r>
            <a:r>
              <a:rPr lang="en-US" altLang="zh-CN" sz="2800" b="1" dirty="0">
                <a:solidFill>
                  <a:srgbClr val="000000"/>
                </a:solidFill>
                <a:latin typeface="Arial"/>
                <a:ea typeface="微软雅黑"/>
              </a:rPr>
              <a:t>Windows </a:t>
            </a:r>
            <a:r>
              <a:rPr lang="zh-CN" altLang="en-US" sz="2800" b="1" dirty="0">
                <a:solidFill>
                  <a:srgbClr val="000000"/>
                </a:solidFill>
                <a:latin typeface="Arial"/>
                <a:ea typeface="微软雅黑"/>
              </a:rPr>
              <a:t>应用程序命名规则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3.  </a:t>
            </a:r>
            <a:r>
              <a:rPr lang="zh-CN" altLang="en-US" sz="2800" dirty="0">
                <a:solidFill>
                  <a:srgbClr val="000000"/>
                </a:solidFill>
                <a:latin typeface="Arial"/>
                <a:ea typeface="微软雅黑"/>
              </a:rPr>
              <a:t>常量全用大写的字母，用下划线分割单词。</a:t>
            </a:r>
            <a:endParaRPr lang="en-US" altLang="zh-CN" sz="2800" dirty="0">
              <a:solidFill>
                <a:srgbClr val="000000"/>
              </a:solidFill>
              <a:latin typeface="Arial"/>
              <a:ea typeface="微软雅黑"/>
            </a:endParaRPr>
          </a:p>
        </p:txBody>
      </p:sp>
      <p:sp>
        <p:nvSpPr>
          <p:cNvPr id="4" name="文本框 3">
            <a:extLst>
              <a:ext uri="{FF2B5EF4-FFF2-40B4-BE49-F238E27FC236}">
                <a16:creationId xmlns:a16="http://schemas.microsoft.com/office/drawing/2014/main" id="{1F072144-0BD5-407F-BBF7-0DF3718F97C2}"/>
              </a:ext>
            </a:extLst>
          </p:cNvPr>
          <p:cNvSpPr txBox="1"/>
          <p:nvPr/>
        </p:nvSpPr>
        <p:spPr>
          <a:xfrm>
            <a:off x="669924" y="3450608"/>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4.  </a:t>
            </a:r>
            <a:r>
              <a:rPr lang="zh-CN" altLang="en-US" sz="2800" dirty="0">
                <a:solidFill>
                  <a:srgbClr val="000000"/>
                </a:solidFill>
                <a:latin typeface="Arial"/>
                <a:ea typeface="微软雅黑"/>
              </a:rPr>
              <a:t>静态变量加前缀 </a:t>
            </a:r>
            <a:r>
              <a:rPr lang="en-US" altLang="zh-CN" sz="2800" dirty="0">
                <a:solidFill>
                  <a:srgbClr val="000000"/>
                </a:solidFill>
                <a:latin typeface="Arial"/>
                <a:ea typeface="微软雅黑"/>
              </a:rPr>
              <a:t>s_</a:t>
            </a:r>
            <a:r>
              <a:rPr lang="zh-CN" altLang="en-US" sz="2800" dirty="0">
                <a:solidFill>
                  <a:srgbClr val="000000"/>
                </a:solidFill>
                <a:latin typeface="Arial"/>
                <a:ea typeface="微软雅黑"/>
              </a:rPr>
              <a:t>（表示</a:t>
            </a:r>
            <a:r>
              <a:rPr lang="en-US" altLang="zh-CN" sz="2800" dirty="0">
                <a:solidFill>
                  <a:srgbClr val="000000"/>
                </a:solidFill>
                <a:latin typeface="Arial"/>
                <a:ea typeface="微软雅黑"/>
              </a:rPr>
              <a:t>static</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pic>
        <p:nvPicPr>
          <p:cNvPr id="10" name="图片 9">
            <a:extLst>
              <a:ext uri="{FF2B5EF4-FFF2-40B4-BE49-F238E27FC236}">
                <a16:creationId xmlns:a16="http://schemas.microsoft.com/office/drawing/2014/main" id="{186750EC-5EDB-7C76-D536-8F5E46A53D44}"/>
              </a:ext>
            </a:extLst>
          </p:cNvPr>
          <p:cNvPicPr>
            <a:picLocks noChangeAspect="1"/>
          </p:cNvPicPr>
          <p:nvPr/>
        </p:nvPicPr>
        <p:blipFill>
          <a:blip r:embed="rId4"/>
          <a:stretch>
            <a:fillRect/>
          </a:stretch>
        </p:blipFill>
        <p:spPr>
          <a:xfrm>
            <a:off x="1234140" y="2508324"/>
            <a:ext cx="4669355" cy="1076790"/>
          </a:xfrm>
          <a:prstGeom prst="rect">
            <a:avLst/>
          </a:prstGeom>
        </p:spPr>
      </p:pic>
      <p:pic>
        <p:nvPicPr>
          <p:cNvPr id="11" name="图片 10">
            <a:extLst>
              <a:ext uri="{FF2B5EF4-FFF2-40B4-BE49-F238E27FC236}">
                <a16:creationId xmlns:a16="http://schemas.microsoft.com/office/drawing/2014/main" id="{FD11A8E3-3B34-0740-4F51-699F779D8D72}"/>
              </a:ext>
            </a:extLst>
          </p:cNvPr>
          <p:cNvPicPr>
            <a:picLocks noChangeAspect="1"/>
          </p:cNvPicPr>
          <p:nvPr/>
        </p:nvPicPr>
        <p:blipFill>
          <a:blip r:embed="rId5"/>
          <a:stretch>
            <a:fillRect/>
          </a:stretch>
        </p:blipFill>
        <p:spPr>
          <a:xfrm>
            <a:off x="1234139" y="4097969"/>
            <a:ext cx="3896512" cy="2760030"/>
          </a:xfrm>
          <a:prstGeom prst="rect">
            <a:avLst/>
          </a:prstGeom>
        </p:spPr>
      </p:pic>
    </p:spTree>
    <p:extLst>
      <p:ext uri="{BB962C8B-B14F-4D97-AF65-F5344CB8AC3E}">
        <p14:creationId xmlns:p14="http://schemas.microsoft.com/office/powerpoint/2010/main" val="29557982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130817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简单的 </a:t>
            </a:r>
            <a:r>
              <a:rPr lang="en-US" altLang="zh-CN" sz="2800" b="1" dirty="0">
                <a:solidFill>
                  <a:srgbClr val="000000"/>
                </a:solidFill>
                <a:latin typeface="Arial"/>
                <a:ea typeface="微软雅黑"/>
              </a:rPr>
              <a:t>Windows </a:t>
            </a:r>
            <a:r>
              <a:rPr lang="zh-CN" altLang="en-US" sz="2800" b="1" dirty="0">
                <a:solidFill>
                  <a:srgbClr val="000000"/>
                </a:solidFill>
                <a:latin typeface="Arial"/>
                <a:ea typeface="微软雅黑"/>
              </a:rPr>
              <a:t>应用程序命名规则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5.  </a:t>
            </a:r>
            <a:r>
              <a:rPr lang="zh-CN" altLang="en-US" sz="2800" dirty="0">
                <a:solidFill>
                  <a:srgbClr val="000000"/>
                </a:solidFill>
                <a:latin typeface="Arial"/>
                <a:ea typeface="微软雅黑"/>
              </a:rPr>
              <a:t>如果必须全局变量，则使全局变量加前缀 </a:t>
            </a:r>
            <a:r>
              <a:rPr lang="en-US" altLang="zh-CN" sz="2800" dirty="0">
                <a:solidFill>
                  <a:srgbClr val="000000"/>
                </a:solidFill>
                <a:latin typeface="Arial"/>
                <a:ea typeface="微软雅黑"/>
              </a:rPr>
              <a:t>g_</a:t>
            </a:r>
            <a:r>
              <a:rPr lang="zh-CN" altLang="en-US" sz="2800" dirty="0">
                <a:solidFill>
                  <a:srgbClr val="000000"/>
                </a:solidFill>
                <a:latin typeface="Arial"/>
                <a:ea typeface="微软雅黑"/>
              </a:rPr>
              <a:t>（表示</a:t>
            </a:r>
            <a:r>
              <a:rPr lang="en-US" altLang="zh-CN" sz="2800" dirty="0">
                <a:solidFill>
                  <a:srgbClr val="000000"/>
                </a:solidFill>
                <a:latin typeface="Arial"/>
                <a:ea typeface="微软雅黑"/>
              </a:rPr>
              <a:t>global</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sp>
        <p:nvSpPr>
          <p:cNvPr id="4" name="文本框 3">
            <a:extLst>
              <a:ext uri="{FF2B5EF4-FFF2-40B4-BE49-F238E27FC236}">
                <a16:creationId xmlns:a16="http://schemas.microsoft.com/office/drawing/2014/main" id="{1F072144-0BD5-407F-BBF7-0DF3718F97C2}"/>
              </a:ext>
            </a:extLst>
          </p:cNvPr>
          <p:cNvSpPr txBox="1"/>
          <p:nvPr/>
        </p:nvSpPr>
        <p:spPr>
          <a:xfrm>
            <a:off x="669924" y="3364832"/>
            <a:ext cx="10850562" cy="1308179"/>
          </a:xfrm>
          <a:prstGeom prst="rect">
            <a:avLst/>
          </a:prstGeom>
          <a:noFill/>
        </p:spPr>
        <p:txBody>
          <a:bodyPr wrap="square" rtlCol="0">
            <a:spAutoFit/>
          </a:bodyPr>
          <a:lstStyle/>
          <a:p>
            <a:pPr marL="514350" marR="0" lvl="0" indent="-514350" algn="just" defTabSz="914400" rtl="0" eaLnBrk="1" fontAlgn="auto" latinLnBrk="0" hangingPunct="1">
              <a:lnSpc>
                <a:spcPct val="150000"/>
              </a:lnSpc>
              <a:spcBef>
                <a:spcPts val="0"/>
              </a:spcBef>
              <a:spcAft>
                <a:spcPts val="0"/>
              </a:spcAft>
              <a:buClrTx/>
              <a:buSzTx/>
              <a:buAutoNum type="arabicPeriod" startAt="6"/>
              <a:tabLst/>
              <a:defRPr/>
            </a:pPr>
            <a:r>
              <a:rPr lang="zh-CN" altLang="en-US" sz="2800" dirty="0">
                <a:solidFill>
                  <a:srgbClr val="000000"/>
                </a:solidFill>
                <a:latin typeface="Arial"/>
                <a:ea typeface="微软雅黑"/>
              </a:rPr>
              <a:t>类的数据成员加前缀 </a:t>
            </a:r>
            <a:r>
              <a:rPr lang="en-US" altLang="zh-CN" sz="2800" dirty="0">
                <a:solidFill>
                  <a:srgbClr val="000000"/>
                </a:solidFill>
                <a:latin typeface="Arial"/>
                <a:ea typeface="微软雅黑"/>
              </a:rPr>
              <a:t>m_</a:t>
            </a:r>
            <a:r>
              <a:rPr lang="zh-CN" altLang="en-US" sz="2800" dirty="0">
                <a:solidFill>
                  <a:srgbClr val="000000"/>
                </a:solidFill>
                <a:latin typeface="Arial"/>
                <a:ea typeface="微软雅黑"/>
              </a:rPr>
              <a:t>（表示</a:t>
            </a:r>
            <a:r>
              <a:rPr lang="en-US" altLang="zh-CN" sz="2800" dirty="0">
                <a:solidFill>
                  <a:srgbClr val="000000"/>
                </a:solidFill>
                <a:latin typeface="Arial"/>
                <a:ea typeface="微软雅黑"/>
              </a:rPr>
              <a:t>member</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     这样可以避免数据成员与成员函数的参数同名。</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4333F63B-554F-855E-0520-463BC6A72C7F}"/>
              </a:ext>
            </a:extLst>
          </p:cNvPr>
          <p:cNvPicPr>
            <a:picLocks noChangeAspect="1"/>
          </p:cNvPicPr>
          <p:nvPr/>
        </p:nvPicPr>
        <p:blipFill>
          <a:blip r:embed="rId4"/>
          <a:stretch>
            <a:fillRect/>
          </a:stretch>
        </p:blipFill>
        <p:spPr>
          <a:xfrm>
            <a:off x="1147220" y="2511338"/>
            <a:ext cx="3537076" cy="1014900"/>
          </a:xfrm>
          <a:prstGeom prst="rect">
            <a:avLst/>
          </a:prstGeom>
        </p:spPr>
      </p:pic>
      <p:pic>
        <p:nvPicPr>
          <p:cNvPr id="9" name="图片 8">
            <a:extLst>
              <a:ext uri="{FF2B5EF4-FFF2-40B4-BE49-F238E27FC236}">
                <a16:creationId xmlns:a16="http://schemas.microsoft.com/office/drawing/2014/main" id="{5894C3E4-A98B-66EE-1847-377D8F71398C}"/>
              </a:ext>
            </a:extLst>
          </p:cNvPr>
          <p:cNvPicPr>
            <a:picLocks noChangeAspect="1"/>
          </p:cNvPicPr>
          <p:nvPr/>
        </p:nvPicPr>
        <p:blipFill>
          <a:blip r:embed="rId5"/>
          <a:stretch>
            <a:fillRect/>
          </a:stretch>
        </p:blipFill>
        <p:spPr>
          <a:xfrm>
            <a:off x="1147220" y="4673011"/>
            <a:ext cx="6381818" cy="2184989"/>
          </a:xfrm>
          <a:prstGeom prst="rect">
            <a:avLst/>
          </a:prstGeom>
        </p:spPr>
      </p:pic>
    </p:spTree>
    <p:extLst>
      <p:ext uri="{BB962C8B-B14F-4D97-AF65-F5344CB8AC3E}">
        <p14:creationId xmlns:p14="http://schemas.microsoft.com/office/powerpoint/2010/main" val="349074804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24717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简单的 </a:t>
            </a:r>
            <a:r>
              <a:rPr lang="en-US" altLang="zh-CN" sz="2800" b="1" dirty="0">
                <a:solidFill>
                  <a:srgbClr val="000000"/>
                </a:solidFill>
                <a:latin typeface="Arial"/>
                <a:ea typeface="微软雅黑"/>
              </a:rPr>
              <a:t>Windows </a:t>
            </a:r>
            <a:r>
              <a:rPr lang="zh-CN" altLang="en-US" sz="2800" b="1" dirty="0">
                <a:solidFill>
                  <a:srgbClr val="000000"/>
                </a:solidFill>
                <a:latin typeface="Arial"/>
                <a:ea typeface="微软雅黑"/>
              </a:rPr>
              <a:t>应用程序命名规则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7.  </a:t>
            </a:r>
            <a:r>
              <a:rPr lang="zh-CN" altLang="en-US" sz="2800" dirty="0">
                <a:solidFill>
                  <a:srgbClr val="000000"/>
                </a:solidFill>
                <a:latin typeface="Arial"/>
                <a:ea typeface="微软雅黑"/>
              </a:rPr>
              <a:t>为了防止某一软件库中的一些标识符和其它软件库中的冲突，可</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以为各种标识符加上能反映软件性质的前缀。例如三维图形标准</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     OpenGL </a:t>
            </a:r>
            <a:r>
              <a:rPr lang="zh-CN" altLang="en-US" sz="2800" dirty="0">
                <a:solidFill>
                  <a:srgbClr val="000000"/>
                </a:solidFill>
                <a:latin typeface="Arial"/>
                <a:ea typeface="微软雅黑"/>
              </a:rPr>
              <a:t>的所有库函数均以 </a:t>
            </a:r>
            <a:r>
              <a:rPr lang="en-US" altLang="zh-CN" sz="2800" dirty="0" err="1">
                <a:solidFill>
                  <a:srgbClr val="000000"/>
                </a:solidFill>
                <a:latin typeface="Arial"/>
                <a:ea typeface="微软雅黑"/>
              </a:rPr>
              <a:t>gl</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开头，所有常量（或宏定义）均以</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     GL </a:t>
            </a:r>
            <a:r>
              <a:rPr lang="zh-CN" altLang="en-US" sz="2800" dirty="0">
                <a:solidFill>
                  <a:srgbClr val="000000"/>
                </a:solidFill>
                <a:latin typeface="Arial"/>
                <a:ea typeface="微软雅黑"/>
              </a:rPr>
              <a:t>开头。</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61056787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布尔变量与零值比较</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58AF49A6-20E7-C015-1CD0-32B689BC1620}"/>
              </a:ext>
            </a:extLst>
          </p:cNvPr>
          <p:cNvPicPr>
            <a:picLocks noChangeAspect="1"/>
          </p:cNvPicPr>
          <p:nvPr/>
        </p:nvPicPr>
        <p:blipFill>
          <a:blip r:embed="rId4"/>
          <a:stretch>
            <a:fillRect/>
          </a:stretch>
        </p:blipFill>
        <p:spPr>
          <a:xfrm>
            <a:off x="669924" y="2086982"/>
            <a:ext cx="10850562" cy="2586275"/>
          </a:xfrm>
          <a:prstGeom prst="rect">
            <a:avLst/>
          </a:prstGeom>
        </p:spPr>
      </p:pic>
      <p:pic>
        <p:nvPicPr>
          <p:cNvPr id="4" name="图片 3">
            <a:extLst>
              <a:ext uri="{FF2B5EF4-FFF2-40B4-BE49-F238E27FC236}">
                <a16:creationId xmlns:a16="http://schemas.microsoft.com/office/drawing/2014/main" id="{C2F10462-73F0-ADA4-6C2A-5C406E179F45}"/>
              </a:ext>
            </a:extLst>
          </p:cNvPr>
          <p:cNvPicPr>
            <a:picLocks noChangeAspect="1"/>
          </p:cNvPicPr>
          <p:nvPr/>
        </p:nvPicPr>
        <p:blipFill rotWithShape="1">
          <a:blip r:embed="rId5"/>
          <a:srcRect b="31098"/>
          <a:stretch/>
        </p:blipFill>
        <p:spPr>
          <a:xfrm>
            <a:off x="1278169" y="4673257"/>
            <a:ext cx="4288441" cy="1733863"/>
          </a:xfrm>
          <a:prstGeom prst="rect">
            <a:avLst/>
          </a:prstGeom>
        </p:spPr>
      </p:pic>
      <p:pic>
        <p:nvPicPr>
          <p:cNvPr id="7" name="图片 6">
            <a:extLst>
              <a:ext uri="{FF2B5EF4-FFF2-40B4-BE49-F238E27FC236}">
                <a16:creationId xmlns:a16="http://schemas.microsoft.com/office/drawing/2014/main" id="{0BFC8725-DD4F-51D6-2D80-A4E7B4D3F369}"/>
              </a:ext>
            </a:extLst>
          </p:cNvPr>
          <p:cNvPicPr>
            <a:picLocks noChangeAspect="1"/>
          </p:cNvPicPr>
          <p:nvPr/>
        </p:nvPicPr>
        <p:blipFill rotWithShape="1">
          <a:blip r:embed="rId5"/>
          <a:srcRect t="66376"/>
          <a:stretch/>
        </p:blipFill>
        <p:spPr>
          <a:xfrm>
            <a:off x="4389770" y="5540188"/>
            <a:ext cx="4153778" cy="819543"/>
          </a:xfrm>
          <a:prstGeom prst="rect">
            <a:avLst/>
          </a:prstGeom>
        </p:spPr>
      </p:pic>
    </p:spTree>
    <p:extLst>
      <p:ext uri="{BB962C8B-B14F-4D97-AF65-F5344CB8AC3E}">
        <p14:creationId xmlns:p14="http://schemas.microsoft.com/office/powerpoint/2010/main" val="36657571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整型变量与零值比较</a:t>
            </a:r>
            <a:endParaRPr lang="en-US" altLang="zh-CN" sz="2800" dirty="0">
              <a:solidFill>
                <a:srgbClr val="000000"/>
              </a:solidFill>
              <a:latin typeface="Arial"/>
              <a:ea typeface="微软雅黑"/>
            </a:endParaRPr>
          </a:p>
        </p:txBody>
      </p:sp>
      <p:pic>
        <p:nvPicPr>
          <p:cNvPr id="9" name="图片 8">
            <a:extLst>
              <a:ext uri="{FF2B5EF4-FFF2-40B4-BE49-F238E27FC236}">
                <a16:creationId xmlns:a16="http://schemas.microsoft.com/office/drawing/2014/main" id="{556A3031-80DE-4438-D149-6F8F4170962F}"/>
              </a:ext>
            </a:extLst>
          </p:cNvPr>
          <p:cNvPicPr>
            <a:picLocks noChangeAspect="1"/>
          </p:cNvPicPr>
          <p:nvPr/>
        </p:nvPicPr>
        <p:blipFill>
          <a:blip r:embed="rId4"/>
          <a:stretch>
            <a:fillRect/>
          </a:stretch>
        </p:blipFill>
        <p:spPr>
          <a:xfrm>
            <a:off x="669923" y="2039466"/>
            <a:ext cx="10850561" cy="4002554"/>
          </a:xfrm>
          <a:prstGeom prst="rect">
            <a:avLst/>
          </a:prstGeom>
        </p:spPr>
      </p:pic>
    </p:spTree>
    <p:extLst>
      <p:ext uri="{BB962C8B-B14F-4D97-AF65-F5344CB8AC3E}">
        <p14:creationId xmlns:p14="http://schemas.microsoft.com/office/powerpoint/2010/main" val="15290785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浮点变量与零值比较</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4BBDD531-90A1-921D-4DC4-9C086BA52D92}"/>
              </a:ext>
            </a:extLst>
          </p:cNvPr>
          <p:cNvPicPr>
            <a:picLocks noChangeAspect="1"/>
          </p:cNvPicPr>
          <p:nvPr/>
        </p:nvPicPr>
        <p:blipFill>
          <a:blip r:embed="rId4"/>
          <a:stretch>
            <a:fillRect/>
          </a:stretch>
        </p:blipFill>
        <p:spPr>
          <a:xfrm>
            <a:off x="669924" y="2039465"/>
            <a:ext cx="10850562" cy="3493105"/>
          </a:xfrm>
          <a:prstGeom prst="rect">
            <a:avLst/>
          </a:prstGeom>
        </p:spPr>
      </p:pic>
    </p:spTree>
    <p:extLst>
      <p:ext uri="{BB962C8B-B14F-4D97-AF65-F5344CB8AC3E}">
        <p14:creationId xmlns:p14="http://schemas.microsoft.com/office/powerpoint/2010/main" val="19007572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指针变量与零值比较</a:t>
            </a:r>
            <a:endParaRPr lang="en-US" altLang="zh-CN" sz="2800" dirty="0">
              <a:solidFill>
                <a:srgbClr val="000000"/>
              </a:solidFill>
              <a:latin typeface="Arial"/>
              <a:ea typeface="微软雅黑"/>
            </a:endParaRPr>
          </a:p>
        </p:txBody>
      </p:sp>
      <p:pic>
        <p:nvPicPr>
          <p:cNvPr id="4" name="图片 3">
            <a:extLst>
              <a:ext uri="{FF2B5EF4-FFF2-40B4-BE49-F238E27FC236}">
                <a16:creationId xmlns:a16="http://schemas.microsoft.com/office/drawing/2014/main" id="{64226DE3-B8CF-70AA-893F-A9EDD568EC25}"/>
              </a:ext>
            </a:extLst>
          </p:cNvPr>
          <p:cNvPicPr>
            <a:picLocks noChangeAspect="1"/>
          </p:cNvPicPr>
          <p:nvPr/>
        </p:nvPicPr>
        <p:blipFill>
          <a:blip r:embed="rId4"/>
          <a:stretch>
            <a:fillRect/>
          </a:stretch>
        </p:blipFill>
        <p:spPr>
          <a:xfrm>
            <a:off x="669924" y="1944216"/>
            <a:ext cx="10850562" cy="4866671"/>
          </a:xfrm>
          <a:prstGeom prst="rect">
            <a:avLst/>
          </a:prstGeom>
        </p:spPr>
      </p:pic>
    </p:spTree>
    <p:extLst>
      <p:ext uri="{BB962C8B-B14F-4D97-AF65-F5344CB8AC3E}">
        <p14:creationId xmlns:p14="http://schemas.microsoft.com/office/powerpoint/2010/main" val="1896886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浮点数舍入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94D556B-8F21-D3C8-5104-8D1E77069A99}"/>
              </a:ext>
            </a:extLst>
          </p:cNvPr>
          <p:cNvSpPr txBox="1"/>
          <p:nvPr/>
        </p:nvSpPr>
        <p:spPr>
          <a:xfrm>
            <a:off x="669924" y="1203159"/>
            <a:ext cx="10850562" cy="5013039"/>
          </a:xfrm>
          <a:prstGeom prst="rect">
            <a:avLst/>
          </a:prstGeom>
          <a:noFill/>
        </p:spPr>
        <p:txBody>
          <a:bodyPr wrap="square" rtlCol="0">
            <a:spAutoFit/>
          </a:bodyPr>
          <a:lstStyle/>
          <a:p>
            <a:pPr algn="just">
              <a:lnSpc>
                <a:spcPct val="150000"/>
              </a:lnSpc>
            </a:pPr>
            <a:r>
              <a:rPr kumimoji="1" lang="zh-CN" altLang="en-US" sz="2400" b="1" i="0" u="none" strike="noStrike" kern="1200" cap="none" spc="0" normalizeH="0" baseline="0" noProof="0" dirty="0">
                <a:ln>
                  <a:noFill/>
                </a:ln>
                <a:effectLst/>
                <a:uLnTx/>
                <a:uFillTx/>
                <a:latin typeface="+mn-ea"/>
                <a:cs typeface="+mn-cs"/>
              </a:rPr>
              <a:t>以</a:t>
            </a:r>
            <a:r>
              <a:rPr kumimoji="1" lang="en-US" altLang="zh-CN" sz="2400" b="1" i="0" u="none" strike="noStrike" kern="1200" cap="none" spc="0" normalizeH="0" baseline="0" noProof="0" dirty="0">
                <a:ln>
                  <a:noFill/>
                </a:ln>
                <a:effectLst/>
                <a:uLnTx/>
                <a:uFillTx/>
                <a:latin typeface="+mn-ea"/>
                <a:cs typeface="+mn-cs"/>
              </a:rPr>
              <a:t>2.1</a:t>
            </a:r>
            <a:r>
              <a:rPr kumimoji="1" lang="zh-CN" altLang="en-US" sz="2400" b="1" i="0" u="none" strike="noStrike" kern="1200" cap="none" spc="0" normalizeH="0" baseline="0" noProof="0" dirty="0">
                <a:ln>
                  <a:noFill/>
                </a:ln>
                <a:effectLst/>
                <a:uLnTx/>
                <a:uFillTx/>
                <a:latin typeface="+mn-ea"/>
                <a:cs typeface="+mn-cs"/>
              </a:rPr>
              <a:t>举例：</a:t>
            </a:r>
            <a:r>
              <a:rPr kumimoji="0" lang="en-US" altLang="zh-CN" sz="2400" b="0" i="0" u="none" strike="noStrike" kern="1200" cap="none" spc="0" normalizeH="0" baseline="0" noProof="0" dirty="0">
                <a:ln>
                  <a:noFill/>
                </a:ln>
                <a:effectLst/>
                <a:uLnTx/>
                <a:uFillTx/>
                <a:latin typeface="+mn-ea"/>
                <a:cs typeface="+mn-cs"/>
              </a:rPr>
              <a:t>00001100110011001100110</a:t>
            </a:r>
            <a:r>
              <a:rPr kumimoji="0" lang="en-US" altLang="zh-CN" sz="2400" b="0" i="0" u="none" strike="noStrike" kern="1200" cap="none" spc="0" normalizeH="0" baseline="0" noProof="0" dirty="0">
                <a:ln>
                  <a:noFill/>
                </a:ln>
                <a:solidFill>
                  <a:srgbClr val="FF0000"/>
                </a:solidFill>
                <a:effectLst/>
                <a:uLnTx/>
                <a:uFillTx/>
                <a:latin typeface="+mn-ea"/>
                <a:cs typeface="+mn-cs"/>
              </a:rPr>
              <a:t>01100110011...</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R="0" lvl="0" algn="just" defTabSz="914400" rtl="0" eaLnBrk="1" fontAlgn="auto" latinLnBrk="0" hangingPunct="1">
              <a:lnSpc>
                <a:spcPct val="150000"/>
              </a:lnSpc>
              <a:spcBef>
                <a:spcPts val="0"/>
              </a:spcBef>
              <a:spcAft>
                <a:spcPts val="0"/>
              </a:spcAft>
              <a:buClrTx/>
              <a:buSzTx/>
              <a:tabLst/>
              <a:defRPr/>
            </a:pPr>
            <a:r>
              <a:rPr kumimoji="1" lang="en-US" altLang="zh-CN" sz="2400" b="0" i="0" u="none" strike="noStrike" kern="1200" cap="none" spc="0" normalizeH="0" baseline="0" noProof="0" dirty="0">
                <a:ln>
                  <a:noFill/>
                </a:ln>
                <a:solidFill>
                  <a:srgbClr val="000000"/>
                </a:solidFill>
                <a:effectLst/>
                <a:uLnTx/>
                <a:uFillTx/>
                <a:latin typeface="+mn-ea"/>
                <a:cs typeface="+mn-cs"/>
              </a:rPr>
              <a:t>1. </a:t>
            </a:r>
            <a:r>
              <a:rPr kumimoji="1" lang="zh-CN" altLang="en-US" sz="2400" b="0" i="0" u="none" strike="noStrike" kern="1200" cap="none" spc="0" normalizeH="0" baseline="0" noProof="0" dirty="0">
                <a:ln>
                  <a:noFill/>
                </a:ln>
                <a:solidFill>
                  <a:srgbClr val="000000"/>
                </a:solidFill>
                <a:effectLst/>
                <a:uLnTx/>
                <a:uFillTx/>
                <a:latin typeface="+mn-ea"/>
                <a:cs typeface="+mn-cs"/>
              </a:rPr>
              <a:t>直接舍去？</a:t>
            </a:r>
            <a:endParaRPr kumimoji="1" lang="en-US" altLang="zh-CN" sz="2400" noProof="0" dirty="0">
              <a:solidFill>
                <a:srgbClr val="000000"/>
              </a:solidFill>
              <a:latin typeface="+mn-ea"/>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直接舍去后面的位意味着计算机中所有小数都小于等于它的实际值。</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R="0" lvl="0" algn="just" defTabSz="914400" rtl="0" eaLnBrk="1" fontAlgn="auto" latinLnBrk="0" hangingPunct="1">
              <a:lnSpc>
                <a:spcPct val="150000"/>
              </a:lnSpc>
              <a:spcBef>
                <a:spcPts val="0"/>
              </a:spcBef>
              <a:spcAft>
                <a:spcPts val="0"/>
              </a:spcAft>
              <a:buClrTx/>
              <a:buSzTx/>
              <a:tabLst/>
              <a:defRPr/>
            </a:pPr>
            <a:r>
              <a:rPr kumimoji="1" lang="en-US" altLang="zh-CN" sz="2400" b="0" i="0" u="none" strike="noStrike" kern="1200" cap="none" spc="0" normalizeH="0" baseline="0" noProof="0" dirty="0">
                <a:ln>
                  <a:noFill/>
                </a:ln>
                <a:solidFill>
                  <a:srgbClr val="000000"/>
                </a:solidFill>
                <a:effectLst/>
                <a:uLnTx/>
                <a:uFillTx/>
                <a:latin typeface="+mn-ea"/>
                <a:cs typeface="+mn-cs"/>
              </a:rPr>
              <a:t>2. </a:t>
            </a:r>
            <a:r>
              <a:rPr kumimoji="1" lang="zh-CN" altLang="en-US" sz="2400" b="0" i="0" u="none" strike="noStrike" kern="1200" cap="none" spc="0" normalizeH="0" baseline="0" noProof="0" dirty="0">
                <a:ln>
                  <a:noFill/>
                </a:ln>
                <a:solidFill>
                  <a:srgbClr val="000000"/>
                </a:solidFill>
                <a:effectLst/>
                <a:uLnTx/>
                <a:uFillTx/>
                <a:latin typeface="+mn-ea"/>
                <a:cs typeface="+mn-cs"/>
              </a:rPr>
              <a:t>直接进一？</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直接进一意味着计算机中所有小数都大于等于它的实际值。</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R="0" lvl="0" algn="just" defTabSz="914400" rtl="0" eaLnBrk="1" fontAlgn="auto" latinLnBrk="0" hangingPunct="1">
              <a:lnSpc>
                <a:spcPct val="150000"/>
              </a:lnSpc>
              <a:spcBef>
                <a:spcPts val="0"/>
              </a:spcBef>
              <a:spcAft>
                <a:spcPts val="0"/>
              </a:spcAft>
              <a:buClrTx/>
              <a:buSzTx/>
              <a:tabLst/>
              <a:defRPr/>
            </a:pPr>
            <a:r>
              <a:rPr kumimoji="1" lang="en-US" altLang="zh-CN" sz="2400" b="0" i="0" u="none" strike="noStrike" kern="1200" cap="none" spc="0" normalizeH="0" baseline="0" noProof="0" dirty="0">
                <a:ln>
                  <a:noFill/>
                </a:ln>
                <a:solidFill>
                  <a:srgbClr val="000000"/>
                </a:solidFill>
                <a:effectLst/>
                <a:uLnTx/>
                <a:uFillTx/>
                <a:latin typeface="+mn-ea"/>
                <a:cs typeface="+mn-cs"/>
              </a:rPr>
              <a:t>3. </a:t>
            </a:r>
            <a:r>
              <a:rPr kumimoji="1" lang="zh-CN" altLang="en-US" sz="2400" b="0" i="0" u="none" strike="noStrike" kern="1200" cap="none" spc="0" normalizeH="0" baseline="0" noProof="0" dirty="0">
                <a:ln>
                  <a:noFill/>
                </a:ln>
                <a:solidFill>
                  <a:srgbClr val="000000"/>
                </a:solidFill>
                <a:effectLst/>
                <a:uLnTx/>
                <a:uFillTx/>
                <a:latin typeface="+mn-ea"/>
                <a:cs typeface="+mn-cs"/>
              </a:rPr>
              <a:t>四舍五入？</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看起来不错，但是由于中间的</a:t>
            </a:r>
            <a:r>
              <a:rPr kumimoji="0" lang="en-US" altLang="zh-CN" sz="2400" b="0" i="0" u="none" strike="noStrike" kern="1200" cap="none" spc="0" normalizeH="0" baseline="0" noProof="0" dirty="0">
                <a:ln>
                  <a:noFill/>
                </a:ln>
                <a:solidFill>
                  <a:srgbClr val="000000"/>
                </a:solidFill>
                <a:effectLst/>
                <a:uLnTx/>
                <a:uFillTx/>
                <a:latin typeface="+mn-ea"/>
                <a:cs typeface="+mn-cs"/>
              </a:rPr>
              <a:t>5</a:t>
            </a:r>
            <a:r>
              <a:rPr kumimoji="0" lang="zh-CN" altLang="en-US" sz="2400" b="0" i="0" u="none" strike="noStrike" kern="1200" cap="none" spc="0" normalizeH="0" baseline="0" noProof="0" dirty="0">
                <a:ln>
                  <a:noFill/>
                </a:ln>
                <a:solidFill>
                  <a:srgbClr val="000000"/>
                </a:solidFill>
                <a:effectLst/>
                <a:uLnTx/>
                <a:uFillTx/>
                <a:latin typeface="+mn-ea"/>
                <a:cs typeface="+mn-cs"/>
              </a:rPr>
              <a:t>会进位，所以仍然会使计算中的小数整体偏大。</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algn="just">
              <a:lnSpc>
                <a:spcPct val="150000"/>
              </a:lnSpc>
            </a:pP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algn="just">
              <a:lnSpc>
                <a:spcPct val="150000"/>
              </a:lnSpc>
            </a:pPr>
            <a:r>
              <a:rPr kumimoji="0" lang="zh-CN" altLang="en-US" sz="2400" b="0" i="0" u="none" strike="noStrike" kern="1200" cap="none" spc="0" normalizeH="0" baseline="0" noProof="0" dirty="0">
                <a:ln>
                  <a:noFill/>
                </a:ln>
                <a:solidFill>
                  <a:srgbClr val="000000"/>
                </a:solidFill>
                <a:effectLst/>
                <a:uLnTx/>
                <a:uFillTx/>
                <a:latin typeface="+mn-ea"/>
                <a:cs typeface="+mn-cs"/>
              </a:rPr>
              <a:t>在进行一些大量数据的统计时，这三种方式都会累计一个相当大的误差。</a:t>
            </a:r>
            <a:endParaRPr kumimoji="1" lang="zh-CN" altLang="en-US" sz="2400" b="0" i="0" u="none" strike="noStrike" kern="1200" cap="none" spc="0" normalizeH="0" baseline="0" noProof="0" dirty="0">
              <a:ln>
                <a:noFill/>
              </a:ln>
              <a:solidFill>
                <a:srgbClr val="000000"/>
              </a:solidFill>
              <a:effectLst/>
              <a:uLnTx/>
              <a:uFillTx/>
              <a:latin typeface="+mn-ea"/>
              <a:cs typeface="+mn-cs"/>
            </a:endParaRPr>
          </a:p>
        </p:txBody>
      </p:sp>
    </p:spTree>
    <p:extLst>
      <p:ext uri="{BB962C8B-B14F-4D97-AF65-F5344CB8AC3E}">
        <p14:creationId xmlns:p14="http://schemas.microsoft.com/office/powerpoint/2010/main" val="15560673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 </a:t>
            </a:r>
            <a:r>
              <a:rPr lang="en-US" altLang="zh-CN" sz="2800" b="1" dirty="0">
                <a:solidFill>
                  <a:srgbClr val="000000"/>
                </a:solidFill>
                <a:latin typeface="Arial"/>
                <a:ea typeface="微软雅黑"/>
              </a:rPr>
              <a:t>if </a:t>
            </a:r>
            <a:r>
              <a:rPr lang="zh-CN" altLang="en-US" sz="2800" b="1" dirty="0">
                <a:solidFill>
                  <a:srgbClr val="000000"/>
                </a:solidFill>
                <a:latin typeface="Arial"/>
                <a:ea typeface="微软雅黑"/>
              </a:rPr>
              <a:t>语句的补充说明</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21E86DB0-96E4-BA3D-581E-DD103EB851A0}"/>
              </a:ext>
            </a:extLst>
          </p:cNvPr>
          <p:cNvPicPr>
            <a:picLocks noChangeAspect="1"/>
          </p:cNvPicPr>
          <p:nvPr/>
        </p:nvPicPr>
        <p:blipFill rotWithShape="1">
          <a:blip r:embed="rId4"/>
          <a:srcRect b="47288"/>
          <a:stretch/>
        </p:blipFill>
        <p:spPr>
          <a:xfrm>
            <a:off x="669923" y="2039466"/>
            <a:ext cx="10850561" cy="3928197"/>
          </a:xfrm>
          <a:prstGeom prst="rect">
            <a:avLst/>
          </a:prstGeom>
        </p:spPr>
      </p:pic>
      <p:pic>
        <p:nvPicPr>
          <p:cNvPr id="4" name="图片 3">
            <a:extLst>
              <a:ext uri="{FF2B5EF4-FFF2-40B4-BE49-F238E27FC236}">
                <a16:creationId xmlns:a16="http://schemas.microsoft.com/office/drawing/2014/main" id="{1CC34A7B-AEF6-2F7A-E374-82BDB229697D}"/>
              </a:ext>
            </a:extLst>
          </p:cNvPr>
          <p:cNvPicPr>
            <a:picLocks noChangeAspect="1"/>
          </p:cNvPicPr>
          <p:nvPr/>
        </p:nvPicPr>
        <p:blipFill>
          <a:blip r:embed="rId5"/>
          <a:stretch>
            <a:fillRect/>
          </a:stretch>
        </p:blipFill>
        <p:spPr>
          <a:xfrm>
            <a:off x="4845370" y="4251158"/>
            <a:ext cx="1500340" cy="2606842"/>
          </a:xfrm>
          <a:prstGeom prst="rect">
            <a:avLst/>
          </a:prstGeom>
        </p:spPr>
      </p:pic>
      <p:pic>
        <p:nvPicPr>
          <p:cNvPr id="7" name="图片 6">
            <a:extLst>
              <a:ext uri="{FF2B5EF4-FFF2-40B4-BE49-F238E27FC236}">
                <a16:creationId xmlns:a16="http://schemas.microsoft.com/office/drawing/2014/main" id="{77EABC9B-1F50-8503-AF83-DBD7D7C32A4A}"/>
              </a:ext>
            </a:extLst>
          </p:cNvPr>
          <p:cNvPicPr>
            <a:picLocks noChangeAspect="1"/>
          </p:cNvPicPr>
          <p:nvPr/>
        </p:nvPicPr>
        <p:blipFill>
          <a:blip r:embed="rId6"/>
          <a:stretch>
            <a:fillRect/>
          </a:stretch>
        </p:blipFill>
        <p:spPr>
          <a:xfrm>
            <a:off x="7346631" y="5514622"/>
            <a:ext cx="4382934" cy="898210"/>
          </a:xfrm>
          <a:prstGeom prst="rect">
            <a:avLst/>
          </a:prstGeom>
        </p:spPr>
      </p:pic>
    </p:spTree>
    <p:extLst>
      <p:ext uri="{BB962C8B-B14F-4D97-AF65-F5344CB8AC3E}">
        <p14:creationId xmlns:p14="http://schemas.microsoft.com/office/powerpoint/2010/main" val="620726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循环语句的效率</a:t>
            </a:r>
            <a:endParaRPr lang="en-US" altLang="zh-CN" sz="2800" dirty="0">
              <a:solidFill>
                <a:srgbClr val="000000"/>
              </a:solidFill>
              <a:latin typeface="Arial"/>
              <a:ea typeface="微软雅黑"/>
            </a:endParaRPr>
          </a:p>
        </p:txBody>
      </p:sp>
      <p:pic>
        <p:nvPicPr>
          <p:cNvPr id="9" name="图片 8">
            <a:extLst>
              <a:ext uri="{FF2B5EF4-FFF2-40B4-BE49-F238E27FC236}">
                <a16:creationId xmlns:a16="http://schemas.microsoft.com/office/drawing/2014/main" id="{4B1C07B5-31C5-6B76-0788-07B74A3112F0}"/>
              </a:ext>
            </a:extLst>
          </p:cNvPr>
          <p:cNvPicPr>
            <a:picLocks noChangeAspect="1"/>
          </p:cNvPicPr>
          <p:nvPr/>
        </p:nvPicPr>
        <p:blipFill rotWithShape="1">
          <a:blip r:embed="rId4"/>
          <a:srcRect b="75077"/>
          <a:stretch/>
        </p:blipFill>
        <p:spPr>
          <a:xfrm>
            <a:off x="669924" y="1846963"/>
            <a:ext cx="10850562" cy="1324686"/>
          </a:xfrm>
          <a:prstGeom prst="rect">
            <a:avLst/>
          </a:prstGeom>
        </p:spPr>
      </p:pic>
      <p:pic>
        <p:nvPicPr>
          <p:cNvPr id="10" name="图片 9">
            <a:extLst>
              <a:ext uri="{FF2B5EF4-FFF2-40B4-BE49-F238E27FC236}">
                <a16:creationId xmlns:a16="http://schemas.microsoft.com/office/drawing/2014/main" id="{E378F113-469A-9E2F-8A75-BA1EB3511FAB}"/>
              </a:ext>
            </a:extLst>
          </p:cNvPr>
          <p:cNvPicPr>
            <a:picLocks noChangeAspect="1"/>
          </p:cNvPicPr>
          <p:nvPr/>
        </p:nvPicPr>
        <p:blipFill rotWithShape="1">
          <a:blip r:embed="rId4"/>
          <a:srcRect t="32645"/>
          <a:stretch/>
        </p:blipFill>
        <p:spPr>
          <a:xfrm>
            <a:off x="669924" y="3203013"/>
            <a:ext cx="10850562" cy="3579961"/>
          </a:xfrm>
          <a:prstGeom prst="rect">
            <a:avLst/>
          </a:prstGeom>
        </p:spPr>
      </p:pic>
    </p:spTree>
    <p:extLst>
      <p:ext uri="{BB962C8B-B14F-4D97-AF65-F5344CB8AC3E}">
        <p14:creationId xmlns:p14="http://schemas.microsoft.com/office/powerpoint/2010/main" val="35126496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2600840"/>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switch </a:t>
            </a:r>
            <a:r>
              <a:rPr lang="zh-CN" altLang="en-US" sz="2800" b="1" dirty="0">
                <a:solidFill>
                  <a:srgbClr val="000000"/>
                </a:solidFill>
                <a:latin typeface="Arial"/>
                <a:ea typeface="微软雅黑"/>
              </a:rPr>
              <a:t>语句</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不要忘记最后那个 </a:t>
            </a:r>
            <a:r>
              <a:rPr lang="en-US" altLang="zh-CN" sz="2800" dirty="0">
                <a:solidFill>
                  <a:srgbClr val="000000"/>
                </a:solidFill>
                <a:latin typeface="Arial"/>
                <a:ea typeface="微软雅黑"/>
              </a:rPr>
              <a:t>default </a:t>
            </a:r>
            <a:r>
              <a:rPr lang="zh-CN" altLang="en-US" sz="2800" dirty="0">
                <a:solidFill>
                  <a:srgbClr val="000000"/>
                </a:solidFill>
                <a:latin typeface="Arial"/>
                <a:ea typeface="微软雅黑"/>
              </a:rPr>
              <a:t>分支。即使程序真的不需要 </a:t>
            </a:r>
            <a:r>
              <a:rPr lang="en-US" altLang="zh-CN" sz="2800" dirty="0">
                <a:solidFill>
                  <a:srgbClr val="000000"/>
                </a:solidFill>
                <a:latin typeface="Arial"/>
                <a:ea typeface="微软雅黑"/>
              </a:rPr>
              <a:t>default </a:t>
            </a:r>
            <a:r>
              <a:rPr lang="zh-CN" altLang="en-US" sz="2800" dirty="0">
                <a:solidFill>
                  <a:srgbClr val="000000"/>
                </a:solidFill>
                <a:latin typeface="Arial"/>
                <a:ea typeface="微软雅黑"/>
              </a:rPr>
              <a:t>处理，</a:t>
            </a: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也应该保留语句 </a:t>
            </a:r>
            <a:r>
              <a:rPr lang="en-US" altLang="zh-CN" sz="2800" dirty="0">
                <a:solidFill>
                  <a:srgbClr val="000000"/>
                </a:solidFill>
                <a:latin typeface="Arial"/>
                <a:ea typeface="微软雅黑"/>
              </a:rPr>
              <a:t>default: break; </a:t>
            </a:r>
            <a:r>
              <a:rPr lang="zh-CN" altLang="en-US" sz="2800" dirty="0">
                <a:solidFill>
                  <a:srgbClr val="000000"/>
                </a:solidFill>
                <a:latin typeface="Arial"/>
                <a:ea typeface="微软雅黑"/>
              </a:rPr>
              <a:t>这样做并非多此一举，而是为了防止别人误以为你忘了 </a:t>
            </a:r>
            <a:r>
              <a:rPr lang="en-US" altLang="zh-CN" sz="2800" dirty="0">
                <a:solidFill>
                  <a:srgbClr val="000000"/>
                </a:solidFill>
                <a:latin typeface="Arial"/>
                <a:ea typeface="微软雅黑"/>
              </a:rPr>
              <a:t>default </a:t>
            </a:r>
            <a:r>
              <a:rPr lang="zh-CN" altLang="en-US" sz="2800" dirty="0">
                <a:solidFill>
                  <a:srgbClr val="000000"/>
                </a:solidFill>
                <a:latin typeface="Arial"/>
                <a:ea typeface="微软雅黑"/>
              </a:rPr>
              <a:t>处理。</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4647266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err="1">
                <a:solidFill>
                  <a:srgbClr val="000000"/>
                </a:solidFill>
                <a:latin typeface="Arial"/>
                <a:ea typeface="微软雅黑"/>
              </a:rPr>
              <a:t>goto</a:t>
            </a:r>
            <a:r>
              <a:rPr lang="en-US" altLang="zh-CN" sz="2800" b="1" dirty="0">
                <a:solidFill>
                  <a:srgbClr val="000000"/>
                </a:solidFill>
                <a:latin typeface="Arial"/>
                <a:ea typeface="微软雅黑"/>
              </a:rPr>
              <a:t> </a:t>
            </a:r>
            <a:r>
              <a:rPr lang="zh-CN" altLang="en-US" sz="2800" b="1" dirty="0">
                <a:solidFill>
                  <a:srgbClr val="000000"/>
                </a:solidFill>
                <a:latin typeface="Arial"/>
                <a:ea typeface="微软雅黑"/>
              </a:rPr>
              <a:t>语句</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68D5D044-4F4B-817F-CF3B-99F0C2171837}"/>
              </a:ext>
            </a:extLst>
          </p:cNvPr>
          <p:cNvPicPr>
            <a:picLocks noChangeAspect="1"/>
          </p:cNvPicPr>
          <p:nvPr/>
        </p:nvPicPr>
        <p:blipFill>
          <a:blip r:embed="rId4"/>
          <a:stretch>
            <a:fillRect/>
          </a:stretch>
        </p:blipFill>
        <p:spPr>
          <a:xfrm>
            <a:off x="669924" y="2039467"/>
            <a:ext cx="10850563" cy="4396348"/>
          </a:xfrm>
          <a:prstGeom prst="rect">
            <a:avLst/>
          </a:prstGeom>
        </p:spPr>
      </p:pic>
    </p:spTree>
    <p:extLst>
      <p:ext uri="{BB962C8B-B14F-4D97-AF65-F5344CB8AC3E}">
        <p14:creationId xmlns:p14="http://schemas.microsoft.com/office/powerpoint/2010/main" val="371583112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err="1">
                <a:solidFill>
                  <a:srgbClr val="000000"/>
                </a:solidFill>
                <a:latin typeface="Arial"/>
                <a:ea typeface="微软雅黑"/>
              </a:rPr>
              <a:t>goto</a:t>
            </a:r>
            <a:r>
              <a:rPr lang="en-US" altLang="zh-CN" sz="2800" b="1" dirty="0">
                <a:solidFill>
                  <a:srgbClr val="000000"/>
                </a:solidFill>
                <a:latin typeface="Arial"/>
                <a:ea typeface="微软雅黑"/>
              </a:rPr>
              <a:t> </a:t>
            </a:r>
            <a:r>
              <a:rPr lang="zh-CN" altLang="en-US" sz="2800" b="1" dirty="0">
                <a:solidFill>
                  <a:srgbClr val="000000"/>
                </a:solidFill>
                <a:latin typeface="Arial"/>
                <a:ea typeface="微软雅黑"/>
              </a:rPr>
              <a:t>语句</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EF2256CE-9ED1-E5FA-2019-42527C1CCD5A}"/>
              </a:ext>
            </a:extLst>
          </p:cNvPr>
          <p:cNvPicPr>
            <a:picLocks noChangeAspect="1"/>
          </p:cNvPicPr>
          <p:nvPr/>
        </p:nvPicPr>
        <p:blipFill>
          <a:blip r:embed="rId4"/>
          <a:stretch>
            <a:fillRect/>
          </a:stretch>
        </p:blipFill>
        <p:spPr>
          <a:xfrm>
            <a:off x="669925" y="2039466"/>
            <a:ext cx="10850562" cy="3066093"/>
          </a:xfrm>
          <a:prstGeom prst="rect">
            <a:avLst/>
          </a:prstGeom>
        </p:spPr>
      </p:pic>
      <p:pic>
        <p:nvPicPr>
          <p:cNvPr id="7" name="图片 6">
            <a:extLst>
              <a:ext uri="{FF2B5EF4-FFF2-40B4-BE49-F238E27FC236}">
                <a16:creationId xmlns:a16="http://schemas.microsoft.com/office/drawing/2014/main" id="{F0BF682F-3F9D-33D6-6602-BD90700433DB}"/>
              </a:ext>
            </a:extLst>
          </p:cNvPr>
          <p:cNvPicPr>
            <a:picLocks noChangeAspect="1"/>
          </p:cNvPicPr>
          <p:nvPr/>
        </p:nvPicPr>
        <p:blipFill rotWithShape="1">
          <a:blip r:embed="rId5"/>
          <a:srcRect b="42229"/>
          <a:stretch/>
        </p:blipFill>
        <p:spPr>
          <a:xfrm>
            <a:off x="669924" y="5105559"/>
            <a:ext cx="10850563" cy="1752441"/>
          </a:xfrm>
          <a:prstGeom prst="rect">
            <a:avLst/>
          </a:prstGeom>
        </p:spPr>
      </p:pic>
      <p:pic>
        <p:nvPicPr>
          <p:cNvPr id="9" name="图片 8">
            <a:extLst>
              <a:ext uri="{FF2B5EF4-FFF2-40B4-BE49-F238E27FC236}">
                <a16:creationId xmlns:a16="http://schemas.microsoft.com/office/drawing/2014/main" id="{983A47E3-6761-D523-2814-CB745EDB7A40}"/>
              </a:ext>
            </a:extLst>
          </p:cNvPr>
          <p:cNvPicPr>
            <a:picLocks noChangeAspect="1"/>
          </p:cNvPicPr>
          <p:nvPr/>
        </p:nvPicPr>
        <p:blipFill>
          <a:blip r:embed="rId6"/>
          <a:stretch>
            <a:fillRect/>
          </a:stretch>
        </p:blipFill>
        <p:spPr>
          <a:xfrm>
            <a:off x="2646947" y="5733644"/>
            <a:ext cx="8873540" cy="706875"/>
          </a:xfrm>
          <a:prstGeom prst="rect">
            <a:avLst/>
          </a:prstGeom>
          <a:ln>
            <a:solidFill>
              <a:schemeClr val="tx1"/>
            </a:solidFill>
          </a:ln>
        </p:spPr>
      </p:pic>
    </p:spTree>
    <p:extLst>
      <p:ext uri="{BB962C8B-B14F-4D97-AF65-F5344CB8AC3E}">
        <p14:creationId xmlns:p14="http://schemas.microsoft.com/office/powerpoint/2010/main" val="8609789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571E5738-C242-8D31-727D-3453B9CD003F}"/>
              </a:ext>
            </a:extLst>
          </p:cNvPr>
          <p:cNvPicPr>
            <a:picLocks noChangeAspect="1"/>
          </p:cNvPicPr>
          <p:nvPr/>
        </p:nvPicPr>
        <p:blipFill>
          <a:blip r:embed="rId4"/>
          <a:stretch>
            <a:fillRect/>
          </a:stretch>
        </p:blipFill>
        <p:spPr>
          <a:xfrm>
            <a:off x="669924" y="1129000"/>
            <a:ext cx="7529202" cy="5560558"/>
          </a:xfrm>
          <a:prstGeom prst="rect">
            <a:avLst/>
          </a:prstGeom>
        </p:spPr>
      </p:pic>
    </p:spTree>
    <p:extLst>
      <p:ext uri="{BB962C8B-B14F-4D97-AF65-F5344CB8AC3E}">
        <p14:creationId xmlns:p14="http://schemas.microsoft.com/office/powerpoint/2010/main" val="19275020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ADBCB12-0F6E-A69A-47C0-14DB807C62B6}"/>
              </a:ext>
            </a:extLst>
          </p:cNvPr>
          <p:cNvPicPr>
            <a:picLocks noChangeAspect="1"/>
          </p:cNvPicPr>
          <p:nvPr/>
        </p:nvPicPr>
        <p:blipFill>
          <a:blip r:embed="rId4"/>
          <a:stretch>
            <a:fillRect/>
          </a:stretch>
        </p:blipFill>
        <p:spPr>
          <a:xfrm>
            <a:off x="669924" y="1166080"/>
            <a:ext cx="8008416" cy="5571604"/>
          </a:xfrm>
          <a:prstGeom prst="rect">
            <a:avLst/>
          </a:prstGeom>
        </p:spPr>
      </p:pic>
    </p:spTree>
    <p:extLst>
      <p:ext uri="{BB962C8B-B14F-4D97-AF65-F5344CB8AC3E}">
        <p14:creationId xmlns:p14="http://schemas.microsoft.com/office/powerpoint/2010/main" val="302511380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为什么需要常量</a:t>
            </a:r>
            <a:r>
              <a:rPr lang="zh-CN" altLang="en-US" sz="2800" dirty="0">
                <a:solidFill>
                  <a:srgbClr val="000000"/>
                </a:solidFill>
                <a:latin typeface="Arial"/>
                <a:ea typeface="微软雅黑"/>
              </a:rPr>
              <a:t>：避免魔法数字（</a:t>
            </a:r>
            <a:r>
              <a:rPr lang="en-US" altLang="zh-CN" sz="2800" dirty="0">
                <a:solidFill>
                  <a:srgbClr val="000000"/>
                </a:solidFill>
                <a:latin typeface="Arial"/>
                <a:ea typeface="微软雅黑"/>
              </a:rPr>
              <a:t>magic numbers</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8A4F32FD-B973-08A5-DAC1-7B9D5DD9246B}"/>
              </a:ext>
            </a:extLst>
          </p:cNvPr>
          <p:cNvPicPr>
            <a:picLocks noChangeAspect="1"/>
          </p:cNvPicPr>
          <p:nvPr/>
        </p:nvPicPr>
        <p:blipFill>
          <a:blip r:embed="rId4"/>
          <a:stretch>
            <a:fillRect/>
          </a:stretch>
        </p:blipFill>
        <p:spPr>
          <a:xfrm>
            <a:off x="669926" y="2039466"/>
            <a:ext cx="10850561" cy="4446453"/>
          </a:xfrm>
          <a:prstGeom prst="rect">
            <a:avLst/>
          </a:prstGeom>
        </p:spPr>
      </p:pic>
    </p:spTree>
    <p:extLst>
      <p:ext uri="{BB962C8B-B14F-4D97-AF65-F5344CB8AC3E}">
        <p14:creationId xmlns:p14="http://schemas.microsoft.com/office/powerpoint/2010/main" val="279788424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E9B4900-06FB-36B0-130E-AEDEFE2326A6}"/>
              </a:ext>
            </a:extLst>
          </p:cNvPr>
          <p:cNvPicPr>
            <a:picLocks noChangeAspect="1"/>
          </p:cNvPicPr>
          <p:nvPr/>
        </p:nvPicPr>
        <p:blipFill>
          <a:blip r:embed="rId4"/>
          <a:stretch>
            <a:fillRect/>
          </a:stretch>
        </p:blipFill>
        <p:spPr>
          <a:xfrm>
            <a:off x="669924" y="2039466"/>
            <a:ext cx="10850563" cy="4328320"/>
          </a:xfrm>
          <a:prstGeom prst="rect">
            <a:avLst/>
          </a:prstGeom>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const </a:t>
            </a:r>
            <a:r>
              <a:rPr lang="zh-CN" altLang="en-US" sz="2800" b="1" dirty="0">
                <a:solidFill>
                  <a:srgbClr val="000000"/>
                </a:solidFill>
                <a:latin typeface="Arial"/>
                <a:ea typeface="微软雅黑"/>
              </a:rPr>
              <a:t>常量完全取代宏常量</a:t>
            </a:r>
            <a:endParaRPr lang="en-US" altLang="zh-CN" sz="2800" b="1" dirty="0">
              <a:solidFill>
                <a:srgbClr val="000000"/>
              </a:solidFill>
              <a:latin typeface="Arial"/>
              <a:ea typeface="微软雅黑"/>
            </a:endParaRPr>
          </a:p>
        </p:txBody>
      </p:sp>
    </p:spTree>
    <p:extLst>
      <p:ext uri="{BB962C8B-B14F-4D97-AF65-F5344CB8AC3E}">
        <p14:creationId xmlns:p14="http://schemas.microsoft.com/office/powerpoint/2010/main" val="29635899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37A1508-E825-9FD6-AF92-893F68931771}"/>
              </a:ext>
            </a:extLst>
          </p:cNvPr>
          <p:cNvSpPr txBox="1"/>
          <p:nvPr/>
        </p:nvSpPr>
        <p:spPr>
          <a:xfrm>
            <a:off x="669925" y="1203159"/>
            <a:ext cx="10850562" cy="454739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const </a:t>
            </a:r>
            <a:r>
              <a:rPr lang="zh-CN" altLang="en-US" sz="2800" b="1" dirty="0">
                <a:solidFill>
                  <a:srgbClr val="000000"/>
                </a:solidFill>
                <a:latin typeface="Arial"/>
                <a:ea typeface="微软雅黑"/>
              </a:rPr>
              <a:t>常量完全取代宏常量</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1. </a:t>
            </a:r>
            <a:r>
              <a:rPr lang="zh-CN" altLang="en-US" sz="2800" b="1" dirty="0">
                <a:solidFill>
                  <a:srgbClr val="000000"/>
                </a:solidFill>
                <a:latin typeface="Arial"/>
                <a:ea typeface="微软雅黑"/>
              </a:rPr>
              <a:t>重复计算问题</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Consolas" panose="020B0609020204030204" pitchFamily="49" charset="0"/>
                <a:ea typeface="微软雅黑"/>
              </a:rPr>
              <a:t>#define pi </a:t>
            </a:r>
            <a:r>
              <a:rPr lang="en-US" altLang="zh-CN" sz="2800" dirty="0" err="1">
                <a:solidFill>
                  <a:srgbClr val="000000"/>
                </a:solidFill>
                <a:latin typeface="Consolas" panose="020B0609020204030204" pitchFamily="49" charset="0"/>
                <a:ea typeface="微软雅黑"/>
              </a:rPr>
              <a:t>acos</a:t>
            </a:r>
            <a:r>
              <a:rPr lang="en-US" altLang="zh-CN" sz="2800" dirty="0">
                <a:solidFill>
                  <a:srgbClr val="000000"/>
                </a:solidFill>
                <a:latin typeface="Consolas" panose="020B0609020204030204" pitchFamily="49" charset="0"/>
                <a:ea typeface="微软雅黑"/>
              </a:rPr>
              <a:t>(-1.0)</a:t>
            </a:r>
          </a:p>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2. </a:t>
            </a:r>
            <a:r>
              <a:rPr lang="zh-CN" altLang="en-US" sz="2800" b="1" dirty="0">
                <a:solidFill>
                  <a:srgbClr val="000000"/>
                </a:solidFill>
                <a:latin typeface="Arial"/>
                <a:ea typeface="微软雅黑"/>
              </a:rPr>
              <a:t>边际效应（无参宏）</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Consolas" panose="020B0609020204030204" pitchFamily="49" charset="0"/>
                <a:ea typeface="微软雅黑"/>
              </a:rPr>
              <a:t>#define t 1 + 3.1415926</a:t>
            </a: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Consolas" panose="020B0609020204030204" pitchFamily="49" charset="0"/>
                <a:ea typeface="微软雅黑"/>
              </a:rPr>
              <a:t>t * 2</a:t>
            </a:r>
            <a:r>
              <a:rPr lang="zh-CN" altLang="en-US" sz="2800" dirty="0">
                <a:solidFill>
                  <a:srgbClr val="000000"/>
                </a:solidFill>
                <a:latin typeface="Consolas" panose="020B0609020204030204" pitchFamily="49" charset="0"/>
                <a:ea typeface="微软雅黑"/>
              </a:rPr>
              <a:t> → </a:t>
            </a:r>
            <a:r>
              <a:rPr lang="en-US" altLang="zh-CN" sz="2800" dirty="0">
                <a:solidFill>
                  <a:srgbClr val="000000"/>
                </a:solidFill>
                <a:latin typeface="Consolas" panose="020B0609020204030204" pitchFamily="49" charset="0"/>
                <a:ea typeface="微软雅黑"/>
              </a:rPr>
              <a:t>1 + 3.1415926 * 2</a:t>
            </a:r>
          </a:p>
        </p:txBody>
      </p:sp>
    </p:spTree>
    <p:extLst>
      <p:ext uri="{BB962C8B-B14F-4D97-AF65-F5344CB8AC3E}">
        <p14:creationId xmlns:p14="http://schemas.microsoft.com/office/powerpoint/2010/main" val="2741040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浮点数舍入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E0165F8-6F9A-CA81-9C17-DBCA44111731}"/>
              </a:ext>
            </a:extLst>
          </p:cNvPr>
          <p:cNvSpPr txBox="1"/>
          <p:nvPr/>
        </p:nvSpPr>
        <p:spPr>
          <a:xfrm>
            <a:off x="669924" y="1273630"/>
            <a:ext cx="10850564" cy="113505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1" lang="zh-CN" altLang="en-US" sz="2400" b="0" i="0" u="none" strike="noStrike" kern="1200" cap="none" spc="0" normalizeH="0" baseline="0" noProof="0" dirty="0">
                <a:ln>
                  <a:noFill/>
                </a:ln>
                <a:effectLst/>
                <a:uLnTx/>
                <a:uFillTx/>
                <a:latin typeface="+mn-ea"/>
                <a:cs typeface="+mn-cs"/>
              </a:rPr>
              <a:t>为了统一浮点数舍入并且尽量减少误差对程序造成的影响，</a:t>
            </a:r>
            <a:r>
              <a:rPr kumimoji="1" lang="en-US" altLang="zh-CN" sz="2400" b="0" i="0" u="none" strike="noStrike" kern="1200" cap="none" spc="0" normalizeH="0" baseline="0" noProof="0" dirty="0">
                <a:ln>
                  <a:noFill/>
                </a:ln>
                <a:effectLst/>
                <a:uLnTx/>
                <a:uFillTx/>
                <a:latin typeface="+mn-ea"/>
                <a:cs typeface="+mn-cs"/>
              </a:rPr>
              <a:t>IEEE</a:t>
            </a:r>
            <a:r>
              <a:rPr kumimoji="1" lang="zh-CN" altLang="en-US" sz="2400" b="0" i="0" u="none" strike="noStrike" kern="1200" cap="none" spc="0" normalizeH="0" baseline="0" noProof="0" dirty="0">
                <a:ln>
                  <a:noFill/>
                </a:ln>
                <a:effectLst/>
                <a:uLnTx/>
                <a:uFillTx/>
                <a:latin typeface="+mn-ea"/>
                <a:cs typeface="+mn-cs"/>
              </a:rPr>
              <a:t>规定了以下四种舍入方法：（保留小数点后</a:t>
            </a:r>
            <a:r>
              <a:rPr kumimoji="1" lang="en-US" altLang="zh-CN" sz="2400" b="0" i="0" u="none" strike="noStrike" kern="1200" cap="none" spc="0" normalizeH="0" baseline="0" noProof="0" dirty="0">
                <a:ln>
                  <a:noFill/>
                </a:ln>
                <a:effectLst/>
                <a:uLnTx/>
                <a:uFillTx/>
                <a:latin typeface="+mn-ea"/>
                <a:cs typeface="+mn-cs"/>
              </a:rPr>
              <a:t>0</a:t>
            </a:r>
            <a:r>
              <a:rPr kumimoji="1" lang="zh-CN" altLang="en-US" sz="2400" b="0" i="0" u="none" strike="noStrike" kern="1200" cap="none" spc="0" normalizeH="0" baseline="0" noProof="0" dirty="0">
                <a:ln>
                  <a:noFill/>
                </a:ln>
                <a:effectLst/>
                <a:uLnTx/>
                <a:uFillTx/>
                <a:latin typeface="+mn-ea"/>
                <a:cs typeface="+mn-cs"/>
              </a:rPr>
              <a:t>位）</a:t>
            </a:r>
          </a:p>
        </p:txBody>
      </p:sp>
      <p:pic>
        <p:nvPicPr>
          <p:cNvPr id="9" name="图片 8">
            <a:extLst>
              <a:ext uri="{FF2B5EF4-FFF2-40B4-BE49-F238E27FC236}">
                <a16:creationId xmlns:a16="http://schemas.microsoft.com/office/drawing/2014/main" id="{8BD220B5-CB94-CB53-E41C-181F61CEE205}"/>
              </a:ext>
            </a:extLst>
          </p:cNvPr>
          <p:cNvPicPr>
            <a:picLocks noChangeAspect="1"/>
          </p:cNvPicPr>
          <p:nvPr/>
        </p:nvPicPr>
        <p:blipFill rotWithShape="1">
          <a:blip r:embed="rId4">
            <a:extLst>
              <a:ext uri="{28A0092B-C50C-407E-A947-70E740481C1C}">
                <a14:useLocalDpi xmlns:a14="http://schemas.microsoft.com/office/drawing/2010/main" val="0"/>
              </a:ext>
            </a:extLst>
          </a:blip>
          <a:srcRect l="4404" t="3947" r="3782" b="3512"/>
          <a:stretch/>
        </p:blipFill>
        <p:spPr>
          <a:xfrm>
            <a:off x="1396204" y="2752724"/>
            <a:ext cx="9398001" cy="3788919"/>
          </a:xfrm>
          <a:prstGeom prst="rect">
            <a:avLst/>
          </a:prstGeom>
        </p:spPr>
      </p:pic>
    </p:spTree>
    <p:extLst>
      <p:ext uri="{BB962C8B-B14F-4D97-AF65-F5344CB8AC3E}">
        <p14:creationId xmlns:p14="http://schemas.microsoft.com/office/powerpoint/2010/main" val="407916796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3. </a:t>
            </a:r>
            <a:r>
              <a:rPr lang="zh-CN" altLang="en-US" sz="2800" b="1" dirty="0">
                <a:solidFill>
                  <a:srgbClr val="000000"/>
                </a:solidFill>
                <a:latin typeface="Arial"/>
                <a:ea typeface="微软雅黑"/>
              </a:rPr>
              <a:t>边际效应（带参宏）</a:t>
            </a:r>
            <a:endParaRPr lang="en-US" altLang="zh-CN" sz="2800" b="1" dirty="0">
              <a:solidFill>
                <a:srgbClr val="000000"/>
              </a:solidFill>
              <a:latin typeface="Arial"/>
              <a:ea typeface="微软雅黑"/>
            </a:endParaRPr>
          </a:p>
        </p:txBody>
      </p:sp>
      <p:pic>
        <p:nvPicPr>
          <p:cNvPr id="7" name="图片 6">
            <a:extLst>
              <a:ext uri="{FF2B5EF4-FFF2-40B4-BE49-F238E27FC236}">
                <a16:creationId xmlns:a16="http://schemas.microsoft.com/office/drawing/2014/main" id="{7FDF4327-AD37-D1C6-99FF-9C5C66A2A72E}"/>
              </a:ext>
            </a:extLst>
          </p:cNvPr>
          <p:cNvPicPr>
            <a:picLocks noChangeAspect="1"/>
          </p:cNvPicPr>
          <p:nvPr/>
        </p:nvPicPr>
        <p:blipFill>
          <a:blip r:embed="rId4"/>
          <a:stretch>
            <a:fillRect/>
          </a:stretch>
        </p:blipFill>
        <p:spPr>
          <a:xfrm>
            <a:off x="669924" y="2039467"/>
            <a:ext cx="10850562" cy="3052302"/>
          </a:xfrm>
          <a:prstGeom prst="rect">
            <a:avLst/>
          </a:prstGeom>
        </p:spPr>
      </p:pic>
      <p:pic>
        <p:nvPicPr>
          <p:cNvPr id="3" name="图片 2">
            <a:extLst>
              <a:ext uri="{FF2B5EF4-FFF2-40B4-BE49-F238E27FC236}">
                <a16:creationId xmlns:a16="http://schemas.microsoft.com/office/drawing/2014/main" id="{BADC5D4F-3470-DCF9-C0B1-21A6A7A8E9D8}"/>
              </a:ext>
            </a:extLst>
          </p:cNvPr>
          <p:cNvPicPr>
            <a:picLocks noChangeAspect="1"/>
          </p:cNvPicPr>
          <p:nvPr/>
        </p:nvPicPr>
        <p:blipFill>
          <a:blip r:embed="rId5"/>
          <a:stretch>
            <a:fillRect/>
          </a:stretch>
        </p:blipFill>
        <p:spPr>
          <a:xfrm>
            <a:off x="6037863" y="1534083"/>
            <a:ext cx="5482623" cy="1473366"/>
          </a:xfrm>
          <a:prstGeom prst="rect">
            <a:avLst/>
          </a:prstGeom>
        </p:spPr>
      </p:pic>
      <p:sp>
        <p:nvSpPr>
          <p:cNvPr id="8" name="矩形 7">
            <a:extLst>
              <a:ext uri="{FF2B5EF4-FFF2-40B4-BE49-F238E27FC236}">
                <a16:creationId xmlns:a16="http://schemas.microsoft.com/office/drawing/2014/main" id="{DAC5F9C3-6EDE-6CB7-BBE8-5EC98C30DBC8}"/>
              </a:ext>
            </a:extLst>
          </p:cNvPr>
          <p:cNvSpPr/>
          <p:nvPr/>
        </p:nvSpPr>
        <p:spPr>
          <a:xfrm>
            <a:off x="7115175" y="2524126"/>
            <a:ext cx="1162050" cy="3897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B687715A-6EFF-11A8-9D8B-7BA4CFBAB8BB}"/>
              </a:ext>
            </a:extLst>
          </p:cNvPr>
          <p:cNvCxnSpPr>
            <a:cxnSpLocks/>
          </p:cNvCxnSpPr>
          <p:nvPr/>
        </p:nvCxnSpPr>
        <p:spPr>
          <a:xfrm flipV="1">
            <a:off x="5095876" y="3007449"/>
            <a:ext cx="866774" cy="3309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02D03979-DAF7-E2CA-E41B-4ECE4F940C9B}"/>
              </a:ext>
            </a:extLst>
          </p:cNvPr>
          <p:cNvPicPr>
            <a:picLocks noChangeAspect="1"/>
          </p:cNvPicPr>
          <p:nvPr/>
        </p:nvPicPr>
        <p:blipFill>
          <a:blip r:embed="rId6"/>
          <a:stretch>
            <a:fillRect/>
          </a:stretch>
        </p:blipFill>
        <p:spPr>
          <a:xfrm>
            <a:off x="6283936" y="4862366"/>
            <a:ext cx="4990476" cy="552381"/>
          </a:xfrm>
          <a:prstGeom prst="rect">
            <a:avLst/>
          </a:prstGeom>
          <a:ln w="28575">
            <a:solidFill>
              <a:srgbClr val="FF0000"/>
            </a:solidFill>
          </a:ln>
        </p:spPr>
      </p:pic>
    </p:spTree>
    <p:extLst>
      <p:ext uri="{BB962C8B-B14F-4D97-AF65-F5344CB8AC3E}">
        <p14:creationId xmlns:p14="http://schemas.microsoft.com/office/powerpoint/2010/main" val="13192625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函数设计（第</a:t>
            </a:r>
            <a:r>
              <a:rPr lang="en-US" altLang="zh-CN" sz="3600" dirty="0"/>
              <a:t>04</a:t>
            </a:r>
            <a:r>
              <a:rPr lang="zh-CN" altLang="en-US" sz="3600" dirty="0"/>
              <a:t>模块 函数）</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071217"/>
            <a:ext cx="10850562" cy="6001643"/>
          </a:xfrm>
          <a:prstGeom prst="rect">
            <a:avLst/>
          </a:prstGeom>
          <a:noFill/>
        </p:spPr>
        <p:txBody>
          <a:bodyPr wrap="square" rtlCol="0">
            <a:spAutoFit/>
          </a:bodyPr>
          <a:lstStyle/>
          <a:p>
            <a:pPr marL="0" marR="0" lvl="0" indent="0" algn="just" defTabSz="914400" rtl="0" eaLnBrk="1" fontAlgn="auto" latinLnBrk="0" hangingPunct="1">
              <a:spcBef>
                <a:spcPts val="0"/>
              </a:spcBef>
              <a:spcAft>
                <a:spcPts val="0"/>
              </a:spcAft>
              <a:buClrTx/>
              <a:buSzTx/>
              <a:buFontTx/>
              <a:buNone/>
              <a:tabLst/>
              <a:defRPr/>
            </a:pPr>
            <a:r>
              <a:rPr kumimoji="0" lang="zh-CN" altLang="en-US" sz="1550" b="1" i="0" u="none" strike="noStrike" kern="1200" cap="none" spc="0" normalizeH="0" baseline="0" noProof="0" dirty="0">
                <a:ln>
                  <a:noFill/>
                </a:ln>
                <a:solidFill>
                  <a:srgbClr val="000000"/>
                </a:solidFill>
                <a:effectLst/>
                <a:uLnTx/>
                <a:uFillTx/>
                <a:latin typeface="Arial"/>
                <a:ea typeface="微软雅黑"/>
                <a:cs typeface="+mn-cs"/>
              </a:rPr>
              <a:t>参数的规则</a:t>
            </a:r>
            <a:endParaRPr kumimoji="0" lang="en-US" altLang="zh-CN" sz="1550" b="1"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参数的书写要完整，不要贪图省事只写参数的类型而省略参数名字。</a:t>
            </a: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如果函数没有参数，则用 </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void </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填充。</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indent="-342900" algn="just">
              <a:buFont typeface="+mj-lt"/>
              <a:buAutoNum type="arabicPeriod"/>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参数命名要恰当，顺序要合理。</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indent="-342900" algn="just">
              <a:buFont typeface="+mj-lt"/>
              <a:buAutoNum type="arabicPeriod"/>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如果参数是指针，且仅作输入用，则应在类型前加</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const</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，以防止该指针在函数体内被意外修改。</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如果输入参数以值传递的方式传递对象，则宜改用“</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const&amp;</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”方式来传递，这样可以省去临时对象的构造和析构过程，从而提高效率。</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避免函数有太多的参数，参数个数尽量控制在 </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5 </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个以内。如果参数太多，在使用时容易将参数类型或顺序搞错。</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indent="-342900" algn="just">
              <a:buFont typeface="+mj-lt"/>
              <a:buAutoNum type="arabicPeriod"/>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尽量不要使用类型和数目不确定的参数。</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spcBef>
                <a:spcPts val="0"/>
              </a:spcBef>
              <a:spcAft>
                <a:spcPts val="0"/>
              </a:spcAft>
              <a:buClrTx/>
              <a:buSzTx/>
              <a:buFontTx/>
              <a:buNone/>
              <a:tabLst/>
              <a:defRPr/>
            </a:pPr>
            <a:r>
              <a:rPr kumimoji="0" lang="zh-CN" altLang="en-US" sz="1550" b="1" i="0" u="none" strike="noStrike" kern="1200" cap="none" spc="0" normalizeH="0" baseline="0" noProof="0" dirty="0">
                <a:ln>
                  <a:noFill/>
                </a:ln>
                <a:solidFill>
                  <a:srgbClr val="000000"/>
                </a:solidFill>
                <a:effectLst/>
                <a:uLnTx/>
                <a:uFillTx/>
                <a:latin typeface="Arial"/>
                <a:ea typeface="微软雅黑"/>
                <a:cs typeface="+mn-cs"/>
              </a:rPr>
              <a:t>返回值的规则</a:t>
            </a:r>
            <a:endParaRPr kumimoji="0" lang="en-US" altLang="zh-CN" sz="1550" b="1"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函数名字与返回值类型在语义上不可冲突。</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indent="-342900" algn="just">
              <a:buFont typeface="+mj-lt"/>
              <a:buAutoNum type="arabicPeriod"/>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不要将正常值和错误标志混在一起返回。正常值用输出参数获得，而错误标志用 </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return </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语句返回。</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indent="-342900" algn="just">
              <a:buFont typeface="+mj-lt"/>
              <a:buAutoNum type="arabicPeriod"/>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有时候函数原本不需要返回值，但为了增加灵活性如支持链式表达，可以附加返回值。</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spcBef>
                <a:spcPts val="0"/>
              </a:spcBef>
              <a:spcAft>
                <a:spcPts val="0"/>
              </a:spcAft>
              <a:buClrTx/>
              <a:buSzTx/>
              <a:buFontTx/>
              <a:buNone/>
              <a:tabLst/>
              <a:defRPr/>
            </a:pPr>
            <a:r>
              <a:rPr kumimoji="0" lang="zh-CN" altLang="en-US" sz="1550" b="1" i="0" u="none" strike="noStrike" kern="1200" cap="none" spc="0" normalizeH="0" baseline="0" noProof="0" dirty="0">
                <a:ln>
                  <a:noFill/>
                </a:ln>
                <a:solidFill>
                  <a:srgbClr val="000000"/>
                </a:solidFill>
                <a:effectLst/>
                <a:uLnTx/>
                <a:uFillTx/>
                <a:latin typeface="Arial"/>
                <a:ea typeface="微软雅黑"/>
                <a:cs typeface="+mn-cs"/>
              </a:rPr>
              <a:t>函数内部实现的规则</a:t>
            </a:r>
            <a:endParaRPr kumimoji="0" lang="en-US" altLang="zh-CN" sz="1550" b="1"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在函数体的“入口处”，对参数的有效性进行检查。</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在函数体的“出口处”，对 </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return </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语句的正确性和效率进行检查。</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just" defTabSz="914400" rtl="0" eaLnBrk="1" fontAlgn="auto" latinLnBrk="0" hangingPunct="1">
              <a:spcBef>
                <a:spcPts val="0"/>
              </a:spcBef>
              <a:spcAft>
                <a:spcPts val="0"/>
              </a:spcAft>
              <a:buClrTx/>
              <a:buSzTx/>
              <a:buFontTx/>
              <a:buNone/>
              <a:tabLst/>
              <a:defRPr/>
            </a:pPr>
            <a:r>
              <a:rPr kumimoji="0" lang="zh-CN" altLang="en-US" sz="1550" b="1" i="0" u="none" strike="noStrike" kern="1200" cap="none" spc="0" normalizeH="0" baseline="0" noProof="0" dirty="0">
                <a:ln>
                  <a:noFill/>
                </a:ln>
                <a:solidFill>
                  <a:srgbClr val="000000"/>
                </a:solidFill>
                <a:effectLst/>
                <a:uLnTx/>
                <a:uFillTx/>
                <a:latin typeface="Arial"/>
                <a:ea typeface="微软雅黑"/>
                <a:cs typeface="+mn-cs"/>
              </a:rPr>
              <a:t>函数内部实现的建议</a:t>
            </a:r>
            <a:endParaRPr kumimoji="0" lang="en-US" altLang="zh-CN" sz="1550" b="1"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函数的功能要单一，不要设计多用途的函数。</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函数体的规模要小，尽量控制在 </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50 </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行代码之内。在函数体的“出口处”，对  </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return </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语句的正确性和效率进行检查。</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尽量避免函数带有“记忆”功能。相同的输入应当产生相同的输出。带有“记忆”功能的函数，其行为可能是不可预测的，因为它的行为可能取决于某种“记忆状态”。这样的函数既不易理解又不利于测试和维护。</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在 </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C/C++ </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语言中，函数的 </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static </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局部变量是函数的“记忆”存储器。建议尽量少用 </a:t>
            </a:r>
            <a:r>
              <a:rPr kumimoji="0" lang="en-US" altLang="zh-CN" sz="1550" b="0" i="0" u="none" strike="noStrike" kern="1200" cap="none" spc="0" normalizeH="0" baseline="0" noProof="0" dirty="0">
                <a:ln>
                  <a:noFill/>
                </a:ln>
                <a:solidFill>
                  <a:srgbClr val="000000"/>
                </a:solidFill>
                <a:effectLst/>
                <a:uLnTx/>
                <a:uFillTx/>
                <a:latin typeface="Arial"/>
                <a:ea typeface="微软雅黑"/>
                <a:cs typeface="+mn-cs"/>
              </a:rPr>
              <a:t>static </a:t>
            </a: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局部变量，除非必需。</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不仅要检查输入参数的有效性，还要检查通过其它途径进入函数体内的变量的有效性，例如全局变量、文件句柄等。</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a:p>
            <a:pPr marL="342900" marR="0" lvl="0" indent="-342900" algn="just" defTabSz="914400" rtl="0" eaLnBrk="1" fontAlgn="auto" latinLnBrk="0" hangingPunct="1">
              <a:spcBef>
                <a:spcPts val="0"/>
              </a:spcBef>
              <a:spcAft>
                <a:spcPts val="0"/>
              </a:spcAft>
              <a:buClrTx/>
              <a:buSzTx/>
              <a:buFont typeface="+mj-lt"/>
              <a:buAutoNum type="arabicPeriod"/>
              <a:tabLst/>
              <a:defRPr/>
            </a:pPr>
            <a:r>
              <a:rPr kumimoji="0" lang="zh-CN" altLang="en-US" sz="1550" b="0" i="0" u="none" strike="noStrike" kern="1200" cap="none" spc="0" normalizeH="0" baseline="0" noProof="0" dirty="0">
                <a:ln>
                  <a:noFill/>
                </a:ln>
                <a:solidFill>
                  <a:srgbClr val="000000"/>
                </a:solidFill>
                <a:effectLst/>
                <a:uLnTx/>
                <a:uFillTx/>
                <a:latin typeface="Arial"/>
                <a:ea typeface="微软雅黑"/>
                <a:cs typeface="+mn-cs"/>
              </a:rPr>
              <a:t>用于出错处理的返回值一定要清楚，让使用者不容易忽视或误解错误情况。</a:t>
            </a:r>
            <a:endParaRPr kumimoji="0" lang="en-US" altLang="zh-CN" sz="155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08297574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4618682" y="2828835"/>
            <a:ext cx="2954655"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srgbClr val="002060"/>
                </a:solidFill>
                <a:effectLst/>
                <a:uLnTx/>
                <a:uFillTx/>
                <a:latin typeface="钉钉进步体" panose="00020600040101010101" pitchFamily="18" charset="-122"/>
                <a:ea typeface="钉钉进步体" panose="00020600040101010101" pitchFamily="18" charset="-122"/>
                <a:cs typeface="+mn-cs"/>
              </a:rPr>
              <a:t>一些杂谈</a:t>
            </a: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541B456C-59B9-10BD-5863-CBEC2DC4CCDA}"/>
              </a:ext>
            </a:extLst>
          </p:cNvPr>
          <p:cNvGrpSpPr/>
          <p:nvPr/>
        </p:nvGrpSpPr>
        <p:grpSpPr>
          <a:xfrm>
            <a:off x="117963" y="57219"/>
            <a:ext cx="934460" cy="934460"/>
            <a:chOff x="113733" y="108980"/>
            <a:chExt cx="863612" cy="863612"/>
          </a:xfrm>
        </p:grpSpPr>
        <p:sp>
          <p:nvSpPr>
            <p:cNvPr id="5" name="椭圆 4">
              <a:extLst>
                <a:ext uri="{FF2B5EF4-FFF2-40B4-BE49-F238E27FC236}">
                  <a16:creationId xmlns:a16="http://schemas.microsoft.com/office/drawing/2014/main" id="{EA0E5D61-E06B-C463-76CE-43CFF07B8349}"/>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6" name="图片 5">
              <a:extLst>
                <a:ext uri="{FF2B5EF4-FFF2-40B4-BE49-F238E27FC236}">
                  <a16:creationId xmlns:a16="http://schemas.microsoft.com/office/drawing/2014/main" id="{A1C24259-45C7-7B99-C1D4-35B29A3FFB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Tree>
    <p:extLst>
      <p:ext uri="{BB962C8B-B14F-4D97-AF65-F5344CB8AC3E}">
        <p14:creationId xmlns:p14="http://schemas.microsoft.com/office/powerpoint/2010/main" val="367940447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课程总体框架</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D2DCC1A2-F581-35FB-07DD-B229307F529A}"/>
              </a:ext>
            </a:extLst>
          </p:cNvPr>
          <p:cNvPicPr>
            <a:picLocks noChangeAspect="1"/>
          </p:cNvPicPr>
          <p:nvPr/>
        </p:nvPicPr>
        <p:blipFill>
          <a:blip r:embed="rId4"/>
          <a:stretch>
            <a:fillRect/>
          </a:stretch>
        </p:blipFill>
        <p:spPr>
          <a:xfrm>
            <a:off x="1375278" y="1250263"/>
            <a:ext cx="9439854" cy="5343756"/>
          </a:xfrm>
          <a:prstGeom prst="rect">
            <a:avLst/>
          </a:prstGeom>
        </p:spPr>
      </p:pic>
    </p:spTree>
    <p:extLst>
      <p:ext uri="{BB962C8B-B14F-4D97-AF65-F5344CB8AC3E}">
        <p14:creationId xmlns:p14="http://schemas.microsoft.com/office/powerpoint/2010/main" val="103446260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高级语言程序设计 </a:t>
            </a:r>
            <a:r>
              <a:rPr lang="en-US" altLang="zh-CN" sz="3600" dirty="0"/>
              <a:t>– </a:t>
            </a:r>
            <a:r>
              <a:rPr lang="zh-CN" altLang="en-US" sz="3600" dirty="0"/>
              <a:t>期中大作业</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183524F-D57B-B689-D266-DD0864DB1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4" y="1220450"/>
            <a:ext cx="7007143" cy="5400000"/>
          </a:xfrm>
          <a:prstGeom prst="rect">
            <a:avLst/>
          </a:prstGeom>
        </p:spPr>
      </p:pic>
    </p:spTree>
    <p:extLst>
      <p:ext uri="{BB962C8B-B14F-4D97-AF65-F5344CB8AC3E}">
        <p14:creationId xmlns:p14="http://schemas.microsoft.com/office/powerpoint/2010/main" val="223959262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高级语言程序设计 </a:t>
            </a:r>
            <a:r>
              <a:rPr lang="en-US" altLang="zh-CN" sz="3600" dirty="0"/>
              <a:t>– </a:t>
            </a:r>
            <a:r>
              <a:rPr lang="zh-CN" altLang="en-US" sz="3600" dirty="0"/>
              <a:t>期末大作业</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0D71255-C20F-BB12-3178-FB2DCD296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015" y="1240115"/>
            <a:ext cx="3776472" cy="5400000"/>
          </a:xfrm>
          <a:prstGeom prst="rect">
            <a:avLst/>
          </a:prstGeom>
        </p:spPr>
      </p:pic>
      <p:pic>
        <p:nvPicPr>
          <p:cNvPr id="4" name="图片 3">
            <a:extLst>
              <a:ext uri="{FF2B5EF4-FFF2-40B4-BE49-F238E27FC236}">
                <a16:creationId xmlns:a16="http://schemas.microsoft.com/office/drawing/2014/main" id="{378A62C4-A242-0306-4714-B716054E69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24" y="1240115"/>
            <a:ext cx="6702438" cy="5400000"/>
          </a:xfrm>
          <a:prstGeom prst="rect">
            <a:avLst/>
          </a:prstGeom>
        </p:spPr>
      </p:pic>
    </p:spTree>
    <p:extLst>
      <p:ext uri="{BB962C8B-B14F-4D97-AF65-F5344CB8AC3E}">
        <p14:creationId xmlns:p14="http://schemas.microsoft.com/office/powerpoint/2010/main" val="28754562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高级语言程序设计 </a:t>
            </a:r>
            <a:r>
              <a:rPr lang="en-US" altLang="zh-CN" sz="3600" dirty="0"/>
              <a:t>– </a:t>
            </a:r>
            <a:r>
              <a:rPr lang="zh-CN" altLang="en-US" sz="3600" dirty="0"/>
              <a:t>期末大作业</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33087201-F12E-BA32-0ABC-33EEA6D7C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2734" y="1262724"/>
            <a:ext cx="4187753" cy="5400000"/>
          </a:xfrm>
          <a:prstGeom prst="rect">
            <a:avLst/>
          </a:prstGeom>
        </p:spPr>
      </p:pic>
      <p:pic>
        <p:nvPicPr>
          <p:cNvPr id="11" name="图片 10">
            <a:extLst>
              <a:ext uri="{FF2B5EF4-FFF2-40B4-BE49-F238E27FC236}">
                <a16:creationId xmlns:a16="http://schemas.microsoft.com/office/drawing/2014/main" id="{E28CDE81-6E47-080F-200D-6196C09DC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24" y="1262724"/>
            <a:ext cx="6234783" cy="5400000"/>
          </a:xfrm>
          <a:prstGeom prst="rect">
            <a:avLst/>
          </a:prstGeom>
        </p:spPr>
      </p:pic>
    </p:spTree>
    <p:extLst>
      <p:ext uri="{BB962C8B-B14F-4D97-AF65-F5344CB8AC3E}">
        <p14:creationId xmlns:p14="http://schemas.microsoft.com/office/powerpoint/2010/main" val="28754757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面向对象程序设计（</a:t>
            </a:r>
            <a:r>
              <a:rPr lang="en-US" altLang="zh-CN" sz="3600" dirty="0"/>
              <a:t>OOP</a:t>
            </a:r>
            <a:r>
              <a:rPr lang="zh-CN" altLang="en-US" sz="3600" dirty="0"/>
              <a:t>）</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7F0AE1E-A5F2-AED5-B69F-C4DA0E7508CB}"/>
              </a:ext>
            </a:extLst>
          </p:cNvPr>
          <p:cNvPicPr>
            <a:picLocks noChangeAspect="1"/>
          </p:cNvPicPr>
          <p:nvPr/>
        </p:nvPicPr>
        <p:blipFill>
          <a:blip r:embed="rId4"/>
          <a:stretch>
            <a:fillRect/>
          </a:stretch>
        </p:blipFill>
        <p:spPr>
          <a:xfrm>
            <a:off x="669924" y="1203159"/>
            <a:ext cx="1800000" cy="1800000"/>
          </a:xfrm>
          <a:prstGeom prst="rect">
            <a:avLst/>
          </a:prstGeom>
        </p:spPr>
      </p:pic>
      <p:pic>
        <p:nvPicPr>
          <p:cNvPr id="4" name="图片 3">
            <a:extLst>
              <a:ext uri="{FF2B5EF4-FFF2-40B4-BE49-F238E27FC236}">
                <a16:creationId xmlns:a16="http://schemas.microsoft.com/office/drawing/2014/main" id="{4F2E55B2-F201-DF3B-B685-3CB41A156FDC}"/>
              </a:ext>
            </a:extLst>
          </p:cNvPr>
          <p:cNvPicPr>
            <a:picLocks noChangeAspect="1"/>
          </p:cNvPicPr>
          <p:nvPr/>
        </p:nvPicPr>
        <p:blipFill>
          <a:blip r:embed="rId5"/>
          <a:stretch>
            <a:fillRect/>
          </a:stretch>
        </p:blipFill>
        <p:spPr>
          <a:xfrm>
            <a:off x="2469341" y="1203159"/>
            <a:ext cx="1800000" cy="1800000"/>
          </a:xfrm>
          <a:prstGeom prst="rect">
            <a:avLst/>
          </a:prstGeom>
        </p:spPr>
      </p:pic>
      <p:pic>
        <p:nvPicPr>
          <p:cNvPr id="7" name="图片 6">
            <a:extLst>
              <a:ext uri="{FF2B5EF4-FFF2-40B4-BE49-F238E27FC236}">
                <a16:creationId xmlns:a16="http://schemas.microsoft.com/office/drawing/2014/main" id="{B4B5561B-6C15-D70F-FCC1-37F3523FD29C}"/>
              </a:ext>
            </a:extLst>
          </p:cNvPr>
          <p:cNvPicPr>
            <a:picLocks noChangeAspect="1"/>
          </p:cNvPicPr>
          <p:nvPr/>
        </p:nvPicPr>
        <p:blipFill>
          <a:blip r:embed="rId6"/>
          <a:stretch>
            <a:fillRect/>
          </a:stretch>
        </p:blipFill>
        <p:spPr>
          <a:xfrm>
            <a:off x="4268758" y="1203159"/>
            <a:ext cx="1800000" cy="1800000"/>
          </a:xfrm>
          <a:prstGeom prst="rect">
            <a:avLst/>
          </a:prstGeom>
        </p:spPr>
      </p:pic>
      <p:pic>
        <p:nvPicPr>
          <p:cNvPr id="8" name="图片 7">
            <a:extLst>
              <a:ext uri="{FF2B5EF4-FFF2-40B4-BE49-F238E27FC236}">
                <a16:creationId xmlns:a16="http://schemas.microsoft.com/office/drawing/2014/main" id="{5A06DA19-FB50-1643-330C-E153C923B00F}"/>
              </a:ext>
            </a:extLst>
          </p:cNvPr>
          <p:cNvPicPr>
            <a:picLocks noChangeAspect="1"/>
          </p:cNvPicPr>
          <p:nvPr/>
        </p:nvPicPr>
        <p:blipFill>
          <a:blip r:embed="rId7"/>
          <a:stretch>
            <a:fillRect/>
          </a:stretch>
        </p:blipFill>
        <p:spPr>
          <a:xfrm>
            <a:off x="669924" y="3003159"/>
            <a:ext cx="1800000" cy="1800000"/>
          </a:xfrm>
          <a:prstGeom prst="rect">
            <a:avLst/>
          </a:prstGeom>
        </p:spPr>
      </p:pic>
      <p:pic>
        <p:nvPicPr>
          <p:cNvPr id="9" name="图片 8">
            <a:extLst>
              <a:ext uri="{FF2B5EF4-FFF2-40B4-BE49-F238E27FC236}">
                <a16:creationId xmlns:a16="http://schemas.microsoft.com/office/drawing/2014/main" id="{8DBEAFF3-0D94-11DB-4096-50DE7E2DE4F3}"/>
              </a:ext>
            </a:extLst>
          </p:cNvPr>
          <p:cNvPicPr>
            <a:picLocks noChangeAspect="1"/>
          </p:cNvPicPr>
          <p:nvPr/>
        </p:nvPicPr>
        <p:blipFill>
          <a:blip r:embed="rId8"/>
          <a:stretch>
            <a:fillRect/>
          </a:stretch>
        </p:blipFill>
        <p:spPr>
          <a:xfrm>
            <a:off x="2469341" y="3003159"/>
            <a:ext cx="1800000" cy="1800000"/>
          </a:xfrm>
          <a:prstGeom prst="rect">
            <a:avLst/>
          </a:prstGeom>
        </p:spPr>
      </p:pic>
      <p:pic>
        <p:nvPicPr>
          <p:cNvPr id="10" name="图片 9">
            <a:extLst>
              <a:ext uri="{FF2B5EF4-FFF2-40B4-BE49-F238E27FC236}">
                <a16:creationId xmlns:a16="http://schemas.microsoft.com/office/drawing/2014/main" id="{0C4A005B-ABB1-51B8-C68D-EA0CB179DA89}"/>
              </a:ext>
            </a:extLst>
          </p:cNvPr>
          <p:cNvPicPr>
            <a:picLocks noChangeAspect="1"/>
          </p:cNvPicPr>
          <p:nvPr/>
        </p:nvPicPr>
        <p:blipFill>
          <a:blip r:embed="rId9"/>
          <a:stretch>
            <a:fillRect/>
          </a:stretch>
        </p:blipFill>
        <p:spPr>
          <a:xfrm>
            <a:off x="4268175" y="3003159"/>
            <a:ext cx="1800000" cy="1800000"/>
          </a:xfrm>
          <a:prstGeom prst="rect">
            <a:avLst/>
          </a:prstGeom>
        </p:spPr>
      </p:pic>
      <p:pic>
        <p:nvPicPr>
          <p:cNvPr id="14" name="图片 13">
            <a:extLst>
              <a:ext uri="{FF2B5EF4-FFF2-40B4-BE49-F238E27FC236}">
                <a16:creationId xmlns:a16="http://schemas.microsoft.com/office/drawing/2014/main" id="{F303B714-68E7-6D93-A29E-DB8B827443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4500" y="1203159"/>
            <a:ext cx="5205987" cy="5400000"/>
          </a:xfrm>
          <a:prstGeom prst="rect">
            <a:avLst/>
          </a:prstGeom>
        </p:spPr>
      </p:pic>
      <p:pic>
        <p:nvPicPr>
          <p:cNvPr id="16" name="图片 15">
            <a:extLst>
              <a:ext uri="{FF2B5EF4-FFF2-40B4-BE49-F238E27FC236}">
                <a16:creationId xmlns:a16="http://schemas.microsoft.com/office/drawing/2014/main" id="{90DBF631-D01A-56DC-3C24-7ED90E67B22B}"/>
              </a:ext>
            </a:extLst>
          </p:cNvPr>
          <p:cNvPicPr>
            <a:picLocks noChangeAspect="1"/>
          </p:cNvPicPr>
          <p:nvPr/>
        </p:nvPicPr>
        <p:blipFill>
          <a:blip r:embed="rId11"/>
          <a:stretch>
            <a:fillRect/>
          </a:stretch>
        </p:blipFill>
        <p:spPr>
          <a:xfrm>
            <a:off x="669924" y="5023697"/>
            <a:ext cx="5398251" cy="1579462"/>
          </a:xfrm>
          <a:prstGeom prst="rect">
            <a:avLst/>
          </a:prstGeom>
        </p:spPr>
      </p:pic>
    </p:spTree>
    <p:extLst>
      <p:ext uri="{BB962C8B-B14F-4D97-AF65-F5344CB8AC3E}">
        <p14:creationId xmlns:p14="http://schemas.microsoft.com/office/powerpoint/2010/main" val="304197082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面向对象程序设计（</a:t>
            </a:r>
            <a:r>
              <a:rPr lang="en-US" altLang="zh-CN" sz="3600" dirty="0"/>
              <a:t>OOP</a:t>
            </a:r>
            <a:r>
              <a:rPr lang="zh-CN" altLang="en-US" sz="3600" dirty="0"/>
              <a:t>）</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DE2A7C18-1CBE-A3B0-EBE8-6DAFE04A4052}"/>
              </a:ext>
            </a:extLst>
          </p:cNvPr>
          <p:cNvPicPr>
            <a:picLocks noChangeAspect="1"/>
          </p:cNvPicPr>
          <p:nvPr/>
        </p:nvPicPr>
        <p:blipFill rotWithShape="1">
          <a:blip r:embed="rId4"/>
          <a:srcRect l="53633" b="66218"/>
          <a:stretch/>
        </p:blipFill>
        <p:spPr>
          <a:xfrm>
            <a:off x="6452630" y="1243750"/>
            <a:ext cx="5067858" cy="2090000"/>
          </a:xfrm>
          <a:prstGeom prst="rect">
            <a:avLst/>
          </a:prstGeom>
        </p:spPr>
      </p:pic>
      <p:pic>
        <p:nvPicPr>
          <p:cNvPr id="17" name="图片 16">
            <a:extLst>
              <a:ext uri="{FF2B5EF4-FFF2-40B4-BE49-F238E27FC236}">
                <a16:creationId xmlns:a16="http://schemas.microsoft.com/office/drawing/2014/main" id="{C0468838-88E7-FF25-C36B-71CCCC6C61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630" y="3524250"/>
            <a:ext cx="5067857" cy="3119900"/>
          </a:xfrm>
          <a:prstGeom prst="rect">
            <a:avLst/>
          </a:prstGeom>
        </p:spPr>
      </p:pic>
      <p:pic>
        <p:nvPicPr>
          <p:cNvPr id="30" name="图片 29">
            <a:extLst>
              <a:ext uri="{FF2B5EF4-FFF2-40B4-BE49-F238E27FC236}">
                <a16:creationId xmlns:a16="http://schemas.microsoft.com/office/drawing/2014/main" id="{514E8086-EC58-5E8B-A7A0-916E2DBC77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924" y="1243750"/>
            <a:ext cx="5517390" cy="5400000"/>
          </a:xfrm>
          <a:prstGeom prst="rect">
            <a:avLst/>
          </a:prstGeom>
        </p:spPr>
      </p:pic>
    </p:spTree>
    <p:extLst>
      <p:ext uri="{BB962C8B-B14F-4D97-AF65-F5344CB8AC3E}">
        <p14:creationId xmlns:p14="http://schemas.microsoft.com/office/powerpoint/2010/main" val="416697200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面向对象程序设计（</a:t>
            </a:r>
            <a:r>
              <a:rPr lang="en-US" altLang="zh-CN" sz="3600" dirty="0"/>
              <a:t>OOP</a:t>
            </a:r>
            <a:r>
              <a:rPr lang="zh-CN" altLang="en-US" sz="3600" dirty="0"/>
              <a:t>）</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2D8B9FE8-C6B2-CECE-B9A0-34CCC7A00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4" y="1216480"/>
            <a:ext cx="9915255" cy="5400000"/>
          </a:xfrm>
          <a:prstGeom prst="rect">
            <a:avLst/>
          </a:prstGeom>
        </p:spPr>
      </p:pic>
    </p:spTree>
    <p:extLst>
      <p:ext uri="{BB962C8B-B14F-4D97-AF65-F5344CB8AC3E}">
        <p14:creationId xmlns:p14="http://schemas.microsoft.com/office/powerpoint/2010/main" val="199448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浮点数舍入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0257C58-E653-8297-895D-732325D7A628}"/>
              </a:ext>
            </a:extLst>
          </p:cNvPr>
          <p:cNvPicPr>
            <a:picLocks noChangeAspect="1"/>
          </p:cNvPicPr>
          <p:nvPr/>
        </p:nvPicPr>
        <p:blipFill rotWithShape="1">
          <a:blip r:embed="rId4">
            <a:extLst>
              <a:ext uri="{28A0092B-C50C-407E-A947-70E740481C1C}">
                <a14:useLocalDpi xmlns:a14="http://schemas.microsoft.com/office/drawing/2010/main" val="0"/>
              </a:ext>
            </a:extLst>
          </a:blip>
          <a:srcRect l="2045" t="2637" r="1976" b="3755"/>
          <a:stretch/>
        </p:blipFill>
        <p:spPr>
          <a:xfrm>
            <a:off x="670718" y="1273630"/>
            <a:ext cx="10849769" cy="3990683"/>
          </a:xfrm>
          <a:prstGeom prst="rect">
            <a:avLst/>
          </a:prstGeom>
        </p:spPr>
      </p:pic>
    </p:spTree>
    <p:extLst>
      <p:ext uri="{BB962C8B-B14F-4D97-AF65-F5344CB8AC3E}">
        <p14:creationId xmlns:p14="http://schemas.microsoft.com/office/powerpoint/2010/main" val="31042376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8A684A3C-645F-0F98-56A1-A8E63803D4CA}"/>
              </a:ext>
            </a:extLst>
          </p:cNvPr>
          <p:cNvPicPr>
            <a:picLocks noChangeAspect="1"/>
          </p:cNvPicPr>
          <p:nvPr/>
        </p:nvPicPr>
        <p:blipFill>
          <a:blip r:embed="rId2"/>
          <a:stretch>
            <a:fillRect/>
          </a:stretch>
        </p:blipFill>
        <p:spPr>
          <a:xfrm>
            <a:off x="248381" y="1023117"/>
            <a:ext cx="11695238" cy="5257143"/>
          </a:xfrm>
          <a:prstGeom prst="rect">
            <a:avLst/>
          </a:prstGeom>
        </p:spPr>
      </p:pic>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541B456C-59B9-10BD-5863-CBEC2DC4CCDA}"/>
              </a:ext>
            </a:extLst>
          </p:cNvPr>
          <p:cNvGrpSpPr/>
          <p:nvPr/>
        </p:nvGrpSpPr>
        <p:grpSpPr>
          <a:xfrm>
            <a:off x="117963" y="57219"/>
            <a:ext cx="934460" cy="934460"/>
            <a:chOff x="113733" y="108980"/>
            <a:chExt cx="863612" cy="863612"/>
          </a:xfrm>
        </p:grpSpPr>
        <p:sp>
          <p:nvSpPr>
            <p:cNvPr id="5" name="椭圆 4">
              <a:extLst>
                <a:ext uri="{FF2B5EF4-FFF2-40B4-BE49-F238E27FC236}">
                  <a16:creationId xmlns:a16="http://schemas.microsoft.com/office/drawing/2014/main" id="{EA0E5D61-E06B-C463-76CE-43CFF07B8349}"/>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6" name="图片 5">
              <a:extLst>
                <a:ext uri="{FF2B5EF4-FFF2-40B4-BE49-F238E27FC236}">
                  <a16:creationId xmlns:a16="http://schemas.microsoft.com/office/drawing/2014/main" id="{A1C24259-45C7-7B99-C1D4-35B29A3FFB0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9" name="文本框 8">
            <a:extLst>
              <a:ext uri="{FF2B5EF4-FFF2-40B4-BE49-F238E27FC236}">
                <a16:creationId xmlns:a16="http://schemas.microsoft.com/office/drawing/2014/main" id="{11AECB8F-5122-AD9D-6464-20B1603EBCBB}"/>
              </a:ext>
            </a:extLst>
          </p:cNvPr>
          <p:cNvSpPr txBox="1"/>
          <p:nvPr/>
        </p:nvSpPr>
        <p:spPr>
          <a:xfrm>
            <a:off x="1181364" y="114486"/>
            <a:ext cx="7358769" cy="759952"/>
          </a:xfrm>
          <a:prstGeom prst="rect">
            <a:avLst/>
          </a:prstGeom>
          <a:noFill/>
        </p:spPr>
        <p:txBody>
          <a:bodyPr wrap="square">
            <a:spAutoFit/>
          </a:bodyPr>
          <a:lstStyle/>
          <a:p>
            <a:pPr>
              <a:lnSpc>
                <a:spcPct val="125000"/>
              </a:lnSpc>
            </a:pPr>
            <a:r>
              <a:rPr lang="en-US" altLang="zh-CN" b="1" dirty="0">
                <a:solidFill>
                  <a:srgbClr val="FF0000"/>
                </a:solidFill>
              </a:rPr>
              <a:t>Repository:</a:t>
            </a:r>
            <a:r>
              <a:rPr lang="zh-CN" altLang="en-US" b="1" dirty="0"/>
              <a:t> </a:t>
            </a:r>
            <a:r>
              <a:rPr lang="zh-CN" altLang="en-US" b="1" dirty="0">
                <a:hlinkClick r:id="rId6"/>
              </a:rPr>
              <a:t>https://github.com/MinmusLin/Teamfight_Tactics</a:t>
            </a:r>
            <a:endParaRPr lang="en-US" altLang="zh-CN" b="1" dirty="0"/>
          </a:p>
          <a:p>
            <a:pPr>
              <a:lnSpc>
                <a:spcPct val="125000"/>
              </a:lnSpc>
            </a:pPr>
            <a:r>
              <a:rPr lang="en-US" altLang="zh-CN" b="1" dirty="0"/>
              <a:t>Release: </a:t>
            </a:r>
            <a:r>
              <a:rPr lang="en-US" altLang="zh-CN" b="1" dirty="0">
                <a:hlinkClick r:id="rId7"/>
              </a:rPr>
              <a:t>https://github.com/MinmusLin/Teamfight_Tactics/releases</a:t>
            </a:r>
            <a:endParaRPr lang="en-US" altLang="zh-CN" b="1" dirty="0"/>
          </a:p>
        </p:txBody>
      </p:sp>
    </p:spTree>
    <p:extLst>
      <p:ext uri="{BB962C8B-B14F-4D97-AF65-F5344CB8AC3E}">
        <p14:creationId xmlns:p14="http://schemas.microsoft.com/office/powerpoint/2010/main" val="7040282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97C0766A-1241-F5FF-D0FA-CEBE030AF205}"/>
              </a:ext>
            </a:extLst>
          </p:cNvPr>
          <p:cNvPicPr>
            <a:picLocks noChangeAspect="1"/>
          </p:cNvPicPr>
          <p:nvPr/>
        </p:nvPicPr>
        <p:blipFill rotWithShape="1">
          <a:blip r:embed="rId2"/>
          <a:stretch/>
        </p:blipFill>
        <p:spPr>
          <a:xfrm>
            <a:off x="296000" y="5342445"/>
            <a:ext cx="2904762" cy="1390476"/>
          </a:xfrm>
          <a:prstGeom prst="rect">
            <a:avLst/>
          </a:prstGeom>
        </p:spPr>
      </p:pic>
      <p:pic>
        <p:nvPicPr>
          <p:cNvPr id="7" name="图片 6">
            <a:extLst>
              <a:ext uri="{FF2B5EF4-FFF2-40B4-BE49-F238E27FC236}">
                <a16:creationId xmlns:a16="http://schemas.microsoft.com/office/drawing/2014/main" id="{5C804B89-B58E-A1B8-BEB7-B6FEF2228765}"/>
              </a:ext>
            </a:extLst>
          </p:cNvPr>
          <p:cNvPicPr>
            <a:picLocks noChangeAspect="1"/>
          </p:cNvPicPr>
          <p:nvPr/>
        </p:nvPicPr>
        <p:blipFill>
          <a:blip r:embed="rId3"/>
          <a:stretch>
            <a:fillRect/>
          </a:stretch>
        </p:blipFill>
        <p:spPr>
          <a:xfrm>
            <a:off x="296000" y="1100396"/>
            <a:ext cx="11600000" cy="4142857"/>
          </a:xfrm>
          <a:prstGeom prst="rect">
            <a:avLst/>
          </a:prstGeom>
        </p:spPr>
      </p:pic>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541B456C-59B9-10BD-5863-CBEC2DC4CCDA}"/>
              </a:ext>
            </a:extLst>
          </p:cNvPr>
          <p:cNvGrpSpPr/>
          <p:nvPr/>
        </p:nvGrpSpPr>
        <p:grpSpPr>
          <a:xfrm>
            <a:off x="117963" y="57219"/>
            <a:ext cx="934460" cy="934460"/>
            <a:chOff x="113733" y="108980"/>
            <a:chExt cx="863612" cy="863612"/>
          </a:xfrm>
        </p:grpSpPr>
        <p:sp>
          <p:nvSpPr>
            <p:cNvPr id="5" name="椭圆 4">
              <a:extLst>
                <a:ext uri="{FF2B5EF4-FFF2-40B4-BE49-F238E27FC236}">
                  <a16:creationId xmlns:a16="http://schemas.microsoft.com/office/drawing/2014/main" id="{EA0E5D61-E06B-C463-76CE-43CFF07B8349}"/>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6" name="图片 5">
              <a:extLst>
                <a:ext uri="{FF2B5EF4-FFF2-40B4-BE49-F238E27FC236}">
                  <a16:creationId xmlns:a16="http://schemas.microsoft.com/office/drawing/2014/main" id="{A1C24259-45C7-7B99-C1D4-35B29A3FFB0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9" name="文本框 8">
            <a:extLst>
              <a:ext uri="{FF2B5EF4-FFF2-40B4-BE49-F238E27FC236}">
                <a16:creationId xmlns:a16="http://schemas.microsoft.com/office/drawing/2014/main" id="{11AECB8F-5122-AD9D-6464-20B1603EBCBB}"/>
              </a:ext>
            </a:extLst>
          </p:cNvPr>
          <p:cNvSpPr txBox="1"/>
          <p:nvPr/>
        </p:nvSpPr>
        <p:spPr>
          <a:xfrm>
            <a:off x="1181364" y="114486"/>
            <a:ext cx="7358769" cy="759952"/>
          </a:xfrm>
          <a:prstGeom prst="rect">
            <a:avLst/>
          </a:prstGeom>
          <a:noFill/>
        </p:spPr>
        <p:txBody>
          <a:bodyPr wrap="square">
            <a:spAutoFit/>
          </a:bodyPr>
          <a:lstStyle/>
          <a:p>
            <a:pPr>
              <a:lnSpc>
                <a:spcPct val="125000"/>
              </a:lnSpc>
            </a:pPr>
            <a:r>
              <a:rPr lang="en-US" altLang="zh-CN" b="1" dirty="0"/>
              <a:t>Repository:</a:t>
            </a:r>
            <a:r>
              <a:rPr lang="zh-CN" altLang="en-US" b="1" dirty="0"/>
              <a:t> </a:t>
            </a:r>
            <a:r>
              <a:rPr lang="zh-CN" altLang="en-US" b="1" dirty="0">
                <a:hlinkClick r:id="rId7"/>
              </a:rPr>
              <a:t>https://github.com/MinmusLin/Teamfight_Tactics</a:t>
            </a:r>
            <a:endParaRPr lang="en-US" altLang="zh-CN" b="1" dirty="0"/>
          </a:p>
          <a:p>
            <a:pPr>
              <a:lnSpc>
                <a:spcPct val="125000"/>
              </a:lnSpc>
            </a:pPr>
            <a:r>
              <a:rPr lang="en-US" altLang="zh-CN" b="1" dirty="0">
                <a:solidFill>
                  <a:srgbClr val="FF0000"/>
                </a:solidFill>
              </a:rPr>
              <a:t>Release:</a:t>
            </a:r>
            <a:r>
              <a:rPr lang="en-US" altLang="zh-CN" b="1" dirty="0"/>
              <a:t> </a:t>
            </a:r>
            <a:r>
              <a:rPr lang="en-US" altLang="zh-CN" b="1" dirty="0">
                <a:hlinkClick r:id="rId8"/>
              </a:rPr>
              <a:t>https://github.com/MinmusLin/Teamfight_Tactics/releases</a:t>
            </a:r>
            <a:endParaRPr lang="en-US" altLang="zh-CN" b="1" dirty="0"/>
          </a:p>
        </p:txBody>
      </p:sp>
      <p:grpSp>
        <p:nvGrpSpPr>
          <p:cNvPr id="14" name="组合 13">
            <a:extLst>
              <a:ext uri="{FF2B5EF4-FFF2-40B4-BE49-F238E27FC236}">
                <a16:creationId xmlns:a16="http://schemas.microsoft.com/office/drawing/2014/main" id="{2E9BD680-1356-1101-5864-9C911E2432C8}"/>
              </a:ext>
            </a:extLst>
          </p:cNvPr>
          <p:cNvGrpSpPr/>
          <p:nvPr/>
        </p:nvGrpSpPr>
        <p:grpSpPr>
          <a:xfrm>
            <a:off x="5086160" y="5346984"/>
            <a:ext cx="6809840" cy="725954"/>
            <a:chOff x="5086160" y="5346984"/>
            <a:chExt cx="6809840" cy="725954"/>
          </a:xfrm>
        </p:grpSpPr>
        <p:pic>
          <p:nvPicPr>
            <p:cNvPr id="8" name="图片 7">
              <a:extLst>
                <a:ext uri="{FF2B5EF4-FFF2-40B4-BE49-F238E27FC236}">
                  <a16:creationId xmlns:a16="http://schemas.microsoft.com/office/drawing/2014/main" id="{F5CBE3D1-EF09-65E0-D021-A4198539AA30}"/>
                </a:ext>
              </a:extLst>
            </p:cNvPr>
            <p:cNvPicPr>
              <a:picLocks noChangeAspect="1"/>
            </p:cNvPicPr>
            <p:nvPr/>
          </p:nvPicPr>
          <p:blipFill rotWithShape="1">
            <a:blip r:embed="rId9"/>
            <a:srcRect b="34288"/>
            <a:stretch/>
          </p:blipFill>
          <p:spPr>
            <a:xfrm>
              <a:off x="5086160" y="5346984"/>
              <a:ext cx="1733333" cy="725954"/>
            </a:xfrm>
            <a:prstGeom prst="rect">
              <a:avLst/>
            </a:prstGeom>
          </p:spPr>
        </p:pic>
        <p:pic>
          <p:nvPicPr>
            <p:cNvPr id="10" name="图片 9">
              <a:extLst>
                <a:ext uri="{FF2B5EF4-FFF2-40B4-BE49-F238E27FC236}">
                  <a16:creationId xmlns:a16="http://schemas.microsoft.com/office/drawing/2014/main" id="{1A95E921-155D-0DAE-3898-0A197E76C227}"/>
                </a:ext>
              </a:extLst>
            </p:cNvPr>
            <p:cNvPicPr>
              <a:picLocks noChangeAspect="1"/>
            </p:cNvPicPr>
            <p:nvPr/>
          </p:nvPicPr>
          <p:blipFill rotWithShape="1">
            <a:blip r:embed="rId10"/>
            <a:srcRect b="47597"/>
            <a:stretch/>
          </p:blipFill>
          <p:spPr>
            <a:xfrm>
              <a:off x="6957732" y="5688653"/>
              <a:ext cx="2028571" cy="384285"/>
            </a:xfrm>
            <a:prstGeom prst="rect">
              <a:avLst/>
            </a:prstGeom>
          </p:spPr>
        </p:pic>
        <p:pic>
          <p:nvPicPr>
            <p:cNvPr id="12" name="图片 11">
              <a:extLst>
                <a:ext uri="{FF2B5EF4-FFF2-40B4-BE49-F238E27FC236}">
                  <a16:creationId xmlns:a16="http://schemas.microsoft.com/office/drawing/2014/main" id="{C67F740F-6C5A-B433-FF12-8C9667226EE5}"/>
                </a:ext>
              </a:extLst>
            </p:cNvPr>
            <p:cNvPicPr>
              <a:picLocks noChangeAspect="1"/>
            </p:cNvPicPr>
            <p:nvPr/>
          </p:nvPicPr>
          <p:blipFill rotWithShape="1">
            <a:blip r:embed="rId9"/>
            <a:srcRect t="65215"/>
            <a:stretch/>
          </p:blipFill>
          <p:spPr>
            <a:xfrm>
              <a:off x="9072248" y="5688652"/>
              <a:ext cx="1733333" cy="384285"/>
            </a:xfrm>
            <a:prstGeom prst="rect">
              <a:avLst/>
            </a:prstGeom>
          </p:spPr>
        </p:pic>
        <p:pic>
          <p:nvPicPr>
            <p:cNvPr id="13" name="图片 12">
              <a:extLst>
                <a:ext uri="{FF2B5EF4-FFF2-40B4-BE49-F238E27FC236}">
                  <a16:creationId xmlns:a16="http://schemas.microsoft.com/office/drawing/2014/main" id="{5FA14F0E-B472-67F5-9B81-CBD108775A2C}"/>
                </a:ext>
              </a:extLst>
            </p:cNvPr>
            <p:cNvPicPr>
              <a:picLocks noChangeAspect="1"/>
            </p:cNvPicPr>
            <p:nvPr/>
          </p:nvPicPr>
          <p:blipFill rotWithShape="1">
            <a:blip r:embed="rId10"/>
            <a:srcRect t="47598" r="36856"/>
            <a:stretch/>
          </p:blipFill>
          <p:spPr>
            <a:xfrm>
              <a:off x="10615082" y="5662923"/>
              <a:ext cx="1280918" cy="384285"/>
            </a:xfrm>
            <a:prstGeom prst="rect">
              <a:avLst/>
            </a:prstGeom>
          </p:spPr>
        </p:pic>
      </p:grpSp>
    </p:spTree>
    <p:extLst>
      <p:ext uri="{BB962C8B-B14F-4D97-AF65-F5344CB8AC3E}">
        <p14:creationId xmlns:p14="http://schemas.microsoft.com/office/powerpoint/2010/main" val="6881442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541B456C-59B9-10BD-5863-CBEC2DC4CCDA}"/>
              </a:ext>
            </a:extLst>
          </p:cNvPr>
          <p:cNvGrpSpPr/>
          <p:nvPr/>
        </p:nvGrpSpPr>
        <p:grpSpPr>
          <a:xfrm>
            <a:off x="117963" y="57219"/>
            <a:ext cx="934460" cy="934460"/>
            <a:chOff x="113733" y="108980"/>
            <a:chExt cx="863612" cy="863612"/>
          </a:xfrm>
        </p:grpSpPr>
        <p:sp>
          <p:nvSpPr>
            <p:cNvPr id="5" name="椭圆 4">
              <a:extLst>
                <a:ext uri="{FF2B5EF4-FFF2-40B4-BE49-F238E27FC236}">
                  <a16:creationId xmlns:a16="http://schemas.microsoft.com/office/drawing/2014/main" id="{EA0E5D61-E06B-C463-76CE-43CFF07B8349}"/>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6" name="图片 5">
              <a:extLst>
                <a:ext uri="{FF2B5EF4-FFF2-40B4-BE49-F238E27FC236}">
                  <a16:creationId xmlns:a16="http://schemas.microsoft.com/office/drawing/2014/main" id="{A1C24259-45C7-7B99-C1D4-35B29A3FFB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9" name="文本框 8">
            <a:extLst>
              <a:ext uri="{FF2B5EF4-FFF2-40B4-BE49-F238E27FC236}">
                <a16:creationId xmlns:a16="http://schemas.microsoft.com/office/drawing/2014/main" id="{11AECB8F-5122-AD9D-6464-20B1603EBCBB}"/>
              </a:ext>
            </a:extLst>
          </p:cNvPr>
          <p:cNvSpPr txBox="1"/>
          <p:nvPr/>
        </p:nvSpPr>
        <p:spPr>
          <a:xfrm>
            <a:off x="1181364" y="114486"/>
            <a:ext cx="7358769" cy="759952"/>
          </a:xfrm>
          <a:prstGeom prst="rect">
            <a:avLst/>
          </a:prstGeom>
          <a:noFill/>
        </p:spPr>
        <p:txBody>
          <a:bodyPr wrap="square">
            <a:spAutoFit/>
          </a:bodyPr>
          <a:lstStyle/>
          <a:p>
            <a:pPr>
              <a:lnSpc>
                <a:spcPct val="125000"/>
              </a:lnSpc>
            </a:pPr>
            <a:r>
              <a:rPr lang="en-US" altLang="zh-CN" b="1" dirty="0"/>
              <a:t>Repository:</a:t>
            </a:r>
            <a:r>
              <a:rPr lang="zh-CN" altLang="en-US" b="1" dirty="0"/>
              <a:t> </a:t>
            </a:r>
            <a:r>
              <a:rPr lang="zh-CN" altLang="en-US" b="1" dirty="0">
                <a:hlinkClick r:id="rId5"/>
              </a:rPr>
              <a:t>https://github.com/MinmusLin/Teamfight_Tactics</a:t>
            </a:r>
            <a:endParaRPr lang="en-US" altLang="zh-CN" b="1" dirty="0"/>
          </a:p>
          <a:p>
            <a:pPr>
              <a:lnSpc>
                <a:spcPct val="125000"/>
              </a:lnSpc>
            </a:pPr>
            <a:r>
              <a:rPr lang="en-US" altLang="zh-CN" b="1" dirty="0"/>
              <a:t>Release: </a:t>
            </a:r>
            <a:r>
              <a:rPr lang="en-US" altLang="zh-CN" b="1" dirty="0">
                <a:hlinkClick r:id="rId6"/>
              </a:rPr>
              <a:t>https://github.com/MinmusLin/Teamfight_Tactics/releases</a:t>
            </a:r>
            <a:endParaRPr lang="en-US" altLang="zh-CN" b="1" dirty="0"/>
          </a:p>
        </p:txBody>
      </p:sp>
      <p:pic>
        <p:nvPicPr>
          <p:cNvPr id="7" name="图片 6">
            <a:extLst>
              <a:ext uri="{FF2B5EF4-FFF2-40B4-BE49-F238E27FC236}">
                <a16:creationId xmlns:a16="http://schemas.microsoft.com/office/drawing/2014/main" id="{3CEE0423-A5A7-3199-2E93-6C645ECD2BAE}"/>
              </a:ext>
            </a:extLst>
          </p:cNvPr>
          <p:cNvPicPr>
            <a:picLocks noChangeAspect="1"/>
          </p:cNvPicPr>
          <p:nvPr/>
        </p:nvPicPr>
        <p:blipFill>
          <a:blip r:embed="rId7"/>
          <a:stretch>
            <a:fillRect/>
          </a:stretch>
        </p:blipFill>
        <p:spPr>
          <a:xfrm>
            <a:off x="240750" y="1264658"/>
            <a:ext cx="3840000" cy="2160000"/>
          </a:xfrm>
          <a:prstGeom prst="rect">
            <a:avLst/>
          </a:prstGeom>
        </p:spPr>
      </p:pic>
      <p:pic>
        <p:nvPicPr>
          <p:cNvPr id="8" name="图片 7">
            <a:extLst>
              <a:ext uri="{FF2B5EF4-FFF2-40B4-BE49-F238E27FC236}">
                <a16:creationId xmlns:a16="http://schemas.microsoft.com/office/drawing/2014/main" id="{6C20A13D-1F09-94D6-C5C7-50E53C30BFE6}"/>
              </a:ext>
            </a:extLst>
          </p:cNvPr>
          <p:cNvPicPr>
            <a:picLocks noChangeAspect="1"/>
          </p:cNvPicPr>
          <p:nvPr/>
        </p:nvPicPr>
        <p:blipFill>
          <a:blip r:embed="rId8"/>
          <a:stretch>
            <a:fillRect/>
          </a:stretch>
        </p:blipFill>
        <p:spPr>
          <a:xfrm>
            <a:off x="4176000" y="1264658"/>
            <a:ext cx="3840000" cy="2160000"/>
          </a:xfrm>
          <a:prstGeom prst="rect">
            <a:avLst/>
          </a:prstGeom>
        </p:spPr>
      </p:pic>
      <p:pic>
        <p:nvPicPr>
          <p:cNvPr id="10" name="图片 9">
            <a:extLst>
              <a:ext uri="{FF2B5EF4-FFF2-40B4-BE49-F238E27FC236}">
                <a16:creationId xmlns:a16="http://schemas.microsoft.com/office/drawing/2014/main" id="{92E5EB6F-621D-CF28-C485-93647C2497C4}"/>
              </a:ext>
            </a:extLst>
          </p:cNvPr>
          <p:cNvPicPr>
            <a:picLocks noChangeAspect="1"/>
          </p:cNvPicPr>
          <p:nvPr/>
        </p:nvPicPr>
        <p:blipFill>
          <a:blip r:embed="rId9"/>
          <a:stretch>
            <a:fillRect/>
          </a:stretch>
        </p:blipFill>
        <p:spPr>
          <a:xfrm>
            <a:off x="8111250" y="1264658"/>
            <a:ext cx="3840000" cy="2160000"/>
          </a:xfrm>
          <a:prstGeom prst="rect">
            <a:avLst/>
          </a:prstGeom>
        </p:spPr>
      </p:pic>
      <p:pic>
        <p:nvPicPr>
          <p:cNvPr id="11" name="图片 10">
            <a:extLst>
              <a:ext uri="{FF2B5EF4-FFF2-40B4-BE49-F238E27FC236}">
                <a16:creationId xmlns:a16="http://schemas.microsoft.com/office/drawing/2014/main" id="{8EA9C695-96C4-29EF-6829-D3A833E4B154}"/>
              </a:ext>
            </a:extLst>
          </p:cNvPr>
          <p:cNvPicPr>
            <a:picLocks noChangeAspect="1"/>
          </p:cNvPicPr>
          <p:nvPr/>
        </p:nvPicPr>
        <p:blipFill>
          <a:blip r:embed="rId10"/>
          <a:stretch>
            <a:fillRect/>
          </a:stretch>
        </p:blipFill>
        <p:spPr>
          <a:xfrm>
            <a:off x="4176000" y="3656977"/>
            <a:ext cx="3840000" cy="2160000"/>
          </a:xfrm>
          <a:prstGeom prst="rect">
            <a:avLst/>
          </a:prstGeom>
        </p:spPr>
      </p:pic>
      <p:pic>
        <p:nvPicPr>
          <p:cNvPr id="14" name="图片 13">
            <a:extLst>
              <a:ext uri="{FF2B5EF4-FFF2-40B4-BE49-F238E27FC236}">
                <a16:creationId xmlns:a16="http://schemas.microsoft.com/office/drawing/2014/main" id="{DB9D3E1B-E07E-94DB-2172-44D2BC4513D1}"/>
              </a:ext>
            </a:extLst>
          </p:cNvPr>
          <p:cNvPicPr>
            <a:picLocks noChangeAspect="1"/>
          </p:cNvPicPr>
          <p:nvPr/>
        </p:nvPicPr>
        <p:blipFill>
          <a:blip r:embed="rId11"/>
          <a:stretch>
            <a:fillRect/>
          </a:stretch>
        </p:blipFill>
        <p:spPr>
          <a:xfrm>
            <a:off x="240750" y="3648293"/>
            <a:ext cx="3840000" cy="2160000"/>
          </a:xfrm>
          <a:prstGeom prst="rect">
            <a:avLst/>
          </a:prstGeom>
        </p:spPr>
      </p:pic>
      <p:pic>
        <p:nvPicPr>
          <p:cNvPr id="15" name="图片 14">
            <a:extLst>
              <a:ext uri="{FF2B5EF4-FFF2-40B4-BE49-F238E27FC236}">
                <a16:creationId xmlns:a16="http://schemas.microsoft.com/office/drawing/2014/main" id="{C9275E7F-CE5F-D5F1-7E52-B59519030EAC}"/>
              </a:ext>
            </a:extLst>
          </p:cNvPr>
          <p:cNvPicPr>
            <a:picLocks noChangeAspect="1"/>
          </p:cNvPicPr>
          <p:nvPr/>
        </p:nvPicPr>
        <p:blipFill>
          <a:blip r:embed="rId12"/>
          <a:stretch>
            <a:fillRect/>
          </a:stretch>
        </p:blipFill>
        <p:spPr>
          <a:xfrm>
            <a:off x="8111250" y="3656977"/>
            <a:ext cx="3840000" cy="2160000"/>
          </a:xfrm>
          <a:prstGeom prst="rect">
            <a:avLst/>
          </a:prstGeom>
        </p:spPr>
      </p:pic>
    </p:spTree>
    <p:extLst>
      <p:ext uri="{BB962C8B-B14F-4D97-AF65-F5344CB8AC3E}">
        <p14:creationId xmlns:p14="http://schemas.microsoft.com/office/powerpoint/2010/main" val="64585012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541B456C-59B9-10BD-5863-CBEC2DC4CCDA}"/>
              </a:ext>
            </a:extLst>
          </p:cNvPr>
          <p:cNvGrpSpPr/>
          <p:nvPr/>
        </p:nvGrpSpPr>
        <p:grpSpPr>
          <a:xfrm>
            <a:off x="117963" y="57219"/>
            <a:ext cx="934460" cy="934460"/>
            <a:chOff x="113733" y="108980"/>
            <a:chExt cx="863612" cy="863612"/>
          </a:xfrm>
        </p:grpSpPr>
        <p:sp>
          <p:nvSpPr>
            <p:cNvPr id="5" name="椭圆 4">
              <a:extLst>
                <a:ext uri="{FF2B5EF4-FFF2-40B4-BE49-F238E27FC236}">
                  <a16:creationId xmlns:a16="http://schemas.microsoft.com/office/drawing/2014/main" id="{EA0E5D61-E06B-C463-76CE-43CFF07B8349}"/>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6" name="图片 5">
              <a:extLst>
                <a:ext uri="{FF2B5EF4-FFF2-40B4-BE49-F238E27FC236}">
                  <a16:creationId xmlns:a16="http://schemas.microsoft.com/office/drawing/2014/main" id="{A1C24259-45C7-7B99-C1D4-35B29A3FFB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9" name="文本框 8">
            <a:extLst>
              <a:ext uri="{FF2B5EF4-FFF2-40B4-BE49-F238E27FC236}">
                <a16:creationId xmlns:a16="http://schemas.microsoft.com/office/drawing/2014/main" id="{11AECB8F-5122-AD9D-6464-20B1603EBCBB}"/>
              </a:ext>
            </a:extLst>
          </p:cNvPr>
          <p:cNvSpPr txBox="1"/>
          <p:nvPr/>
        </p:nvSpPr>
        <p:spPr>
          <a:xfrm>
            <a:off x="1181364" y="114486"/>
            <a:ext cx="7358769" cy="759952"/>
          </a:xfrm>
          <a:prstGeom prst="rect">
            <a:avLst/>
          </a:prstGeom>
          <a:noFill/>
        </p:spPr>
        <p:txBody>
          <a:bodyPr wrap="square">
            <a:spAutoFit/>
          </a:bodyPr>
          <a:lstStyle/>
          <a:p>
            <a:pPr>
              <a:lnSpc>
                <a:spcPct val="125000"/>
              </a:lnSpc>
            </a:pPr>
            <a:r>
              <a:rPr lang="en-US" altLang="zh-CN" b="1" dirty="0"/>
              <a:t>Repository:</a:t>
            </a:r>
            <a:r>
              <a:rPr lang="zh-CN" altLang="en-US" b="1" dirty="0"/>
              <a:t> </a:t>
            </a:r>
            <a:r>
              <a:rPr lang="zh-CN" altLang="en-US" b="1" dirty="0">
                <a:hlinkClick r:id="rId5"/>
              </a:rPr>
              <a:t>https://github.com/MinmusLin/Teamfight_Tactics</a:t>
            </a:r>
            <a:endParaRPr lang="en-US" altLang="zh-CN" b="1" dirty="0"/>
          </a:p>
          <a:p>
            <a:pPr>
              <a:lnSpc>
                <a:spcPct val="125000"/>
              </a:lnSpc>
            </a:pPr>
            <a:r>
              <a:rPr lang="en-US" altLang="zh-CN" b="1" dirty="0"/>
              <a:t>Release: </a:t>
            </a:r>
            <a:r>
              <a:rPr lang="en-US" altLang="zh-CN" b="1" dirty="0">
                <a:hlinkClick r:id="rId6"/>
              </a:rPr>
              <a:t>https://github.com/MinmusLin/Teamfight_Tactics/releases</a:t>
            </a:r>
            <a:endParaRPr lang="en-US" altLang="zh-CN" b="1" dirty="0"/>
          </a:p>
        </p:txBody>
      </p:sp>
      <p:pic>
        <p:nvPicPr>
          <p:cNvPr id="13" name="图片 12">
            <a:extLst>
              <a:ext uri="{FF2B5EF4-FFF2-40B4-BE49-F238E27FC236}">
                <a16:creationId xmlns:a16="http://schemas.microsoft.com/office/drawing/2014/main" id="{83EF2E8D-F4A5-E25D-9206-756414EDE7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6006" y="973126"/>
            <a:ext cx="9739987" cy="5719588"/>
          </a:xfrm>
          <a:prstGeom prst="rect">
            <a:avLst/>
          </a:prstGeom>
        </p:spPr>
      </p:pic>
    </p:spTree>
    <p:extLst>
      <p:ext uri="{BB962C8B-B14F-4D97-AF65-F5344CB8AC3E}">
        <p14:creationId xmlns:p14="http://schemas.microsoft.com/office/powerpoint/2010/main" val="61022412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5A78B6A-0BF7-C8E9-DCE8-CEFEC6826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62" y="1023315"/>
            <a:ext cx="8178313" cy="5699799"/>
          </a:xfrm>
          <a:prstGeom prst="rect">
            <a:avLst/>
          </a:prstGeom>
        </p:spPr>
      </p:pic>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541B456C-59B9-10BD-5863-CBEC2DC4CCDA}"/>
              </a:ext>
            </a:extLst>
          </p:cNvPr>
          <p:cNvGrpSpPr/>
          <p:nvPr/>
        </p:nvGrpSpPr>
        <p:grpSpPr>
          <a:xfrm>
            <a:off x="117963" y="57219"/>
            <a:ext cx="934460" cy="934460"/>
            <a:chOff x="113733" y="108980"/>
            <a:chExt cx="863612" cy="863612"/>
          </a:xfrm>
        </p:grpSpPr>
        <p:sp>
          <p:nvSpPr>
            <p:cNvPr id="5" name="椭圆 4">
              <a:extLst>
                <a:ext uri="{FF2B5EF4-FFF2-40B4-BE49-F238E27FC236}">
                  <a16:creationId xmlns:a16="http://schemas.microsoft.com/office/drawing/2014/main" id="{EA0E5D61-E06B-C463-76CE-43CFF07B8349}"/>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6" name="图片 5">
              <a:extLst>
                <a:ext uri="{FF2B5EF4-FFF2-40B4-BE49-F238E27FC236}">
                  <a16:creationId xmlns:a16="http://schemas.microsoft.com/office/drawing/2014/main" id="{A1C24259-45C7-7B99-C1D4-35B29A3FFB0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9" name="文本框 8">
            <a:extLst>
              <a:ext uri="{FF2B5EF4-FFF2-40B4-BE49-F238E27FC236}">
                <a16:creationId xmlns:a16="http://schemas.microsoft.com/office/drawing/2014/main" id="{11AECB8F-5122-AD9D-6464-20B1603EBCBB}"/>
              </a:ext>
            </a:extLst>
          </p:cNvPr>
          <p:cNvSpPr txBox="1"/>
          <p:nvPr/>
        </p:nvSpPr>
        <p:spPr>
          <a:xfrm>
            <a:off x="1181364" y="114486"/>
            <a:ext cx="7358769" cy="759952"/>
          </a:xfrm>
          <a:prstGeom prst="rect">
            <a:avLst/>
          </a:prstGeom>
          <a:noFill/>
        </p:spPr>
        <p:txBody>
          <a:bodyPr wrap="square">
            <a:spAutoFit/>
          </a:bodyPr>
          <a:lstStyle/>
          <a:p>
            <a:pPr>
              <a:lnSpc>
                <a:spcPct val="125000"/>
              </a:lnSpc>
            </a:pPr>
            <a:r>
              <a:rPr lang="en-US" altLang="zh-CN" b="1" dirty="0"/>
              <a:t>Repository:</a:t>
            </a:r>
            <a:r>
              <a:rPr lang="zh-CN" altLang="en-US" b="1" dirty="0"/>
              <a:t> </a:t>
            </a:r>
            <a:r>
              <a:rPr lang="zh-CN" altLang="en-US" b="1" dirty="0">
                <a:hlinkClick r:id="rId6"/>
              </a:rPr>
              <a:t>https://github.com/MinmusLin/Teamfight_Tactics</a:t>
            </a:r>
            <a:endParaRPr lang="en-US" altLang="zh-CN" b="1" dirty="0"/>
          </a:p>
          <a:p>
            <a:pPr>
              <a:lnSpc>
                <a:spcPct val="125000"/>
              </a:lnSpc>
            </a:pPr>
            <a:r>
              <a:rPr lang="en-US" altLang="zh-CN" b="1" dirty="0"/>
              <a:t>Release: </a:t>
            </a:r>
            <a:r>
              <a:rPr lang="en-US" altLang="zh-CN" b="1" dirty="0">
                <a:hlinkClick r:id="rId7"/>
              </a:rPr>
              <a:t>https://github.com/MinmusLin/Teamfight_Tactics/releases</a:t>
            </a:r>
            <a:endParaRPr lang="en-US" altLang="zh-CN" b="1" dirty="0"/>
          </a:p>
        </p:txBody>
      </p:sp>
      <p:pic>
        <p:nvPicPr>
          <p:cNvPr id="13" name="图片 12">
            <a:extLst>
              <a:ext uri="{FF2B5EF4-FFF2-40B4-BE49-F238E27FC236}">
                <a16:creationId xmlns:a16="http://schemas.microsoft.com/office/drawing/2014/main" id="{E8809644-9730-2495-560E-EF4EDAA57E10}"/>
              </a:ext>
            </a:extLst>
          </p:cNvPr>
          <p:cNvPicPr>
            <a:picLocks noChangeAspect="1"/>
          </p:cNvPicPr>
          <p:nvPr/>
        </p:nvPicPr>
        <p:blipFill rotWithShape="1">
          <a:blip r:embed="rId8">
            <a:extLst>
              <a:ext uri="{28A0092B-C50C-407E-A947-70E740481C1C}">
                <a14:useLocalDpi xmlns:a14="http://schemas.microsoft.com/office/drawing/2010/main" val="0"/>
              </a:ext>
            </a:extLst>
          </a:blip>
          <a:srcRect l="593" t="32201" r="747" b="31525"/>
          <a:stretch/>
        </p:blipFill>
        <p:spPr>
          <a:xfrm>
            <a:off x="4898849" y="2233613"/>
            <a:ext cx="7100887" cy="1919287"/>
          </a:xfrm>
          <a:prstGeom prst="rect">
            <a:avLst/>
          </a:prstGeom>
          <a:ln>
            <a:solidFill>
              <a:srgbClr val="0070C0"/>
            </a:solidFill>
          </a:ln>
        </p:spPr>
      </p:pic>
    </p:spTree>
    <p:extLst>
      <p:ext uri="{BB962C8B-B14F-4D97-AF65-F5344CB8AC3E}">
        <p14:creationId xmlns:p14="http://schemas.microsoft.com/office/powerpoint/2010/main" val="178668008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rgbClr val="0D1116"/>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83B96D-71A7-C4B7-7539-FD3256E286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5791" y="75674"/>
            <a:ext cx="10980418" cy="6706651"/>
          </a:xfrm>
          <a:prstGeom prst="rect">
            <a:avLst/>
          </a:prstGeom>
        </p:spPr>
      </p:pic>
      <p:sp>
        <p:nvSpPr>
          <p:cNvPr id="9" name="文本框 8">
            <a:extLst>
              <a:ext uri="{FF2B5EF4-FFF2-40B4-BE49-F238E27FC236}">
                <a16:creationId xmlns:a16="http://schemas.microsoft.com/office/drawing/2014/main" id="{11AECB8F-5122-AD9D-6464-20B1603EBCBB}"/>
              </a:ext>
            </a:extLst>
          </p:cNvPr>
          <p:cNvSpPr txBox="1"/>
          <p:nvPr/>
        </p:nvSpPr>
        <p:spPr>
          <a:xfrm>
            <a:off x="0" y="6480011"/>
            <a:ext cx="5495925" cy="377989"/>
          </a:xfrm>
          <a:prstGeom prst="rect">
            <a:avLst/>
          </a:prstGeom>
          <a:noFill/>
        </p:spPr>
        <p:txBody>
          <a:bodyPr wrap="square">
            <a:spAutoFit/>
          </a:bodyPr>
          <a:lstStyle/>
          <a:p>
            <a:pPr>
              <a:lnSpc>
                <a:spcPct val="125000"/>
              </a:lnSpc>
            </a:pPr>
            <a:r>
              <a:rPr lang="en-US" altLang="zh-CN" sz="1600" b="1" dirty="0">
                <a:solidFill>
                  <a:schemeClr val="bg1"/>
                </a:solidFill>
              </a:rPr>
              <a:t>My GitHub Profile:</a:t>
            </a:r>
            <a:r>
              <a:rPr lang="zh-CN" altLang="en-US" sz="1600" b="1" dirty="0">
                <a:solidFill>
                  <a:schemeClr val="bg1"/>
                </a:solidFill>
              </a:rPr>
              <a:t> </a:t>
            </a:r>
            <a:r>
              <a:rPr lang="en-US" altLang="zh-CN" sz="1600" b="1" dirty="0">
                <a:solidFill>
                  <a:schemeClr val="bg1"/>
                </a:solidFill>
              </a:rPr>
              <a:t>https://github.com/MinmusLin</a:t>
            </a:r>
          </a:p>
        </p:txBody>
      </p:sp>
    </p:spTree>
    <p:extLst>
      <p:ext uri="{BB962C8B-B14F-4D97-AF65-F5344CB8AC3E}">
        <p14:creationId xmlns:p14="http://schemas.microsoft.com/office/powerpoint/2010/main" val="240535755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2780842" y="2828835"/>
            <a:ext cx="6630341"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002060"/>
                </a:solidFill>
                <a:effectLst/>
                <a:uLnTx/>
                <a:uFillTx/>
                <a:latin typeface="钉钉进步体" panose="00020600040101010101" pitchFamily="18" charset="-122"/>
                <a:ea typeface="钉钉进步体" panose="00020600040101010101" pitchFamily="18" charset="-122"/>
                <a:cs typeface="+mn-cs"/>
              </a:rPr>
              <a:t>Question &amp; Answer</a:t>
            </a:r>
            <a:endParaRPr kumimoji="0" lang="zh-CN" altLang="en-US" sz="5400" b="1" i="0" u="none" strike="noStrike" kern="1200" cap="none" spc="0" normalizeH="0" baseline="0" noProof="0" dirty="0">
              <a:ln>
                <a:noFill/>
              </a:ln>
              <a:solidFill>
                <a:srgbClr val="002060"/>
              </a:solidFill>
              <a:effectLst/>
              <a:uLnTx/>
              <a:uFillTx/>
              <a:latin typeface="钉钉进步体" panose="00020600040101010101" pitchFamily="18" charset="-122"/>
              <a:ea typeface="钉钉进步体" panose="00020600040101010101" pitchFamily="18" charset="-122"/>
              <a:cs typeface="+mn-cs"/>
            </a:endParaRP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541B456C-59B9-10BD-5863-CBEC2DC4CCDA}"/>
              </a:ext>
            </a:extLst>
          </p:cNvPr>
          <p:cNvGrpSpPr/>
          <p:nvPr/>
        </p:nvGrpSpPr>
        <p:grpSpPr>
          <a:xfrm>
            <a:off x="117963" y="57219"/>
            <a:ext cx="934460" cy="934460"/>
            <a:chOff x="113733" y="108980"/>
            <a:chExt cx="863612" cy="863612"/>
          </a:xfrm>
        </p:grpSpPr>
        <p:sp>
          <p:nvSpPr>
            <p:cNvPr id="5" name="椭圆 4">
              <a:extLst>
                <a:ext uri="{FF2B5EF4-FFF2-40B4-BE49-F238E27FC236}">
                  <a16:creationId xmlns:a16="http://schemas.microsoft.com/office/drawing/2014/main" id="{EA0E5D61-E06B-C463-76CE-43CFF07B8349}"/>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6" name="图片 5">
              <a:extLst>
                <a:ext uri="{FF2B5EF4-FFF2-40B4-BE49-F238E27FC236}">
                  <a16:creationId xmlns:a16="http://schemas.microsoft.com/office/drawing/2014/main" id="{A1C24259-45C7-7B99-C1D4-35B29A3FFB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Tree>
    <p:extLst>
      <p:ext uri="{BB962C8B-B14F-4D97-AF65-F5344CB8AC3E}">
        <p14:creationId xmlns:p14="http://schemas.microsoft.com/office/powerpoint/2010/main" val="36008624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2E9F93E-82E6-2BBC-A22B-D70A17D821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12838" y="738001"/>
            <a:ext cx="4489574" cy="6119998"/>
          </a:xfrm>
          <a:prstGeom prst="rect">
            <a:avLst/>
          </a:prstGeom>
        </p:spPr>
      </p:pic>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541B456C-59B9-10BD-5863-CBEC2DC4CCDA}"/>
              </a:ext>
            </a:extLst>
          </p:cNvPr>
          <p:cNvGrpSpPr/>
          <p:nvPr/>
        </p:nvGrpSpPr>
        <p:grpSpPr>
          <a:xfrm>
            <a:off x="117963" y="57219"/>
            <a:ext cx="934460" cy="934460"/>
            <a:chOff x="113733" y="108980"/>
            <a:chExt cx="863612" cy="863612"/>
          </a:xfrm>
        </p:grpSpPr>
        <p:sp>
          <p:nvSpPr>
            <p:cNvPr id="5" name="椭圆 4">
              <a:extLst>
                <a:ext uri="{FF2B5EF4-FFF2-40B4-BE49-F238E27FC236}">
                  <a16:creationId xmlns:a16="http://schemas.microsoft.com/office/drawing/2014/main" id="{EA0E5D61-E06B-C463-76CE-43CFF07B8349}"/>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6" name="图片 5">
              <a:extLst>
                <a:ext uri="{FF2B5EF4-FFF2-40B4-BE49-F238E27FC236}">
                  <a16:creationId xmlns:a16="http://schemas.microsoft.com/office/drawing/2014/main" id="{A1C24259-45C7-7B99-C1D4-35B29A3FFB0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pic>
        <p:nvPicPr>
          <p:cNvPr id="10" name="图片 9">
            <a:extLst>
              <a:ext uri="{FF2B5EF4-FFF2-40B4-BE49-F238E27FC236}">
                <a16:creationId xmlns:a16="http://schemas.microsoft.com/office/drawing/2014/main" id="{605C9595-EEED-255D-BF86-118DCA85BC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299" y="738000"/>
            <a:ext cx="4489575" cy="6120000"/>
          </a:xfrm>
          <a:prstGeom prst="rect">
            <a:avLst/>
          </a:prstGeom>
        </p:spPr>
      </p:pic>
      <p:sp>
        <p:nvSpPr>
          <p:cNvPr id="11" name="文本框 10">
            <a:extLst>
              <a:ext uri="{FF2B5EF4-FFF2-40B4-BE49-F238E27FC236}">
                <a16:creationId xmlns:a16="http://schemas.microsoft.com/office/drawing/2014/main" id="{96951C97-8C73-E1BF-B250-D702E368A393}"/>
              </a:ext>
            </a:extLst>
          </p:cNvPr>
          <p:cNvSpPr txBox="1"/>
          <p:nvPr/>
        </p:nvSpPr>
        <p:spPr>
          <a:xfrm>
            <a:off x="2621277" y="1323687"/>
            <a:ext cx="1838965" cy="677108"/>
          </a:xfrm>
          <a:prstGeom prst="rect">
            <a:avLst/>
          </a:prstGeom>
          <a:solidFill>
            <a:schemeClr val="bg1"/>
          </a:solidFill>
        </p:spPr>
        <p:txBody>
          <a:bodyPr wrap="none" rtlCol="0">
            <a:spAutoFit/>
          </a:bodyPr>
          <a:lstStyle/>
          <a:p>
            <a:r>
              <a:rPr lang="zh-CN" altLang="en-US" sz="2400" b="1" dirty="0">
                <a:latin typeface="+mj-ea"/>
                <a:ea typeface="+mj-ea"/>
              </a:rPr>
              <a:t>王若兵</a:t>
            </a:r>
            <a:endParaRPr lang="en-US" altLang="zh-CN" sz="2400" b="1" dirty="0">
              <a:latin typeface="+mj-ea"/>
              <a:ea typeface="+mj-ea"/>
            </a:endParaRPr>
          </a:p>
          <a:p>
            <a:r>
              <a:rPr lang="en-US" altLang="zh-CN" sz="1400" b="1" dirty="0">
                <a:solidFill>
                  <a:schemeClr val="tx1">
                    <a:lumMod val="75000"/>
                    <a:lumOff val="25000"/>
                  </a:schemeClr>
                </a:solidFill>
                <a:latin typeface="+mj-ea"/>
                <a:ea typeface="+mj-ea"/>
              </a:rPr>
              <a:t>2021</a:t>
            </a:r>
            <a:r>
              <a:rPr lang="zh-CN" altLang="en-US" sz="1400" b="1" dirty="0">
                <a:solidFill>
                  <a:schemeClr val="tx1">
                    <a:lumMod val="75000"/>
                    <a:lumOff val="25000"/>
                  </a:schemeClr>
                </a:solidFill>
                <a:latin typeface="+mj-ea"/>
                <a:ea typeface="+mj-ea"/>
              </a:rPr>
              <a:t>级软件工程专业</a:t>
            </a:r>
          </a:p>
        </p:txBody>
      </p:sp>
      <p:sp>
        <p:nvSpPr>
          <p:cNvPr id="12" name="文本框 11">
            <a:extLst>
              <a:ext uri="{FF2B5EF4-FFF2-40B4-BE49-F238E27FC236}">
                <a16:creationId xmlns:a16="http://schemas.microsoft.com/office/drawing/2014/main" id="{890BECB3-D6D3-F9F5-245A-7A0659D307D6}"/>
              </a:ext>
            </a:extLst>
          </p:cNvPr>
          <p:cNvSpPr txBox="1"/>
          <p:nvPr/>
        </p:nvSpPr>
        <p:spPr>
          <a:xfrm>
            <a:off x="7550325" y="1323687"/>
            <a:ext cx="1838965" cy="677108"/>
          </a:xfrm>
          <a:prstGeom prst="rect">
            <a:avLst/>
          </a:prstGeom>
          <a:solidFill>
            <a:schemeClr val="bg1"/>
          </a:solidFill>
        </p:spPr>
        <p:txBody>
          <a:bodyPr wrap="none" rtlCol="0">
            <a:spAutoFit/>
          </a:bodyPr>
          <a:lstStyle/>
          <a:p>
            <a:r>
              <a:rPr lang="zh-CN" altLang="en-US" sz="2400" b="1" dirty="0">
                <a:latin typeface="+mj-ea"/>
                <a:ea typeface="+mj-ea"/>
              </a:rPr>
              <a:t>林继申</a:t>
            </a:r>
            <a:endParaRPr lang="en-US" altLang="zh-CN" sz="2400" b="1" dirty="0">
              <a:latin typeface="+mj-ea"/>
              <a:ea typeface="+mj-ea"/>
            </a:endParaRPr>
          </a:p>
          <a:p>
            <a:r>
              <a:rPr lang="en-US" altLang="zh-CN" sz="1400" b="1" dirty="0">
                <a:solidFill>
                  <a:schemeClr val="tx1">
                    <a:lumMod val="75000"/>
                    <a:lumOff val="25000"/>
                  </a:schemeClr>
                </a:solidFill>
                <a:latin typeface="+mj-ea"/>
                <a:ea typeface="+mj-ea"/>
              </a:rPr>
              <a:t>2022</a:t>
            </a:r>
            <a:r>
              <a:rPr lang="zh-CN" altLang="en-US" sz="1400" b="1" dirty="0">
                <a:solidFill>
                  <a:schemeClr val="tx1">
                    <a:lumMod val="75000"/>
                    <a:lumOff val="25000"/>
                  </a:schemeClr>
                </a:solidFill>
                <a:latin typeface="+mj-ea"/>
                <a:ea typeface="+mj-ea"/>
              </a:rPr>
              <a:t>级软件工程专业</a:t>
            </a:r>
          </a:p>
        </p:txBody>
      </p:sp>
      <p:sp>
        <p:nvSpPr>
          <p:cNvPr id="13" name="文本框 12">
            <a:extLst>
              <a:ext uri="{FF2B5EF4-FFF2-40B4-BE49-F238E27FC236}">
                <a16:creationId xmlns:a16="http://schemas.microsoft.com/office/drawing/2014/main" id="{D58871E6-2D60-5522-B03B-2EC640C28B01}"/>
              </a:ext>
            </a:extLst>
          </p:cNvPr>
          <p:cNvSpPr txBox="1"/>
          <p:nvPr/>
        </p:nvSpPr>
        <p:spPr>
          <a:xfrm>
            <a:off x="4783794" y="228107"/>
            <a:ext cx="26244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2060"/>
                </a:solidFill>
                <a:effectLst/>
                <a:uLnTx/>
                <a:uFillTx/>
                <a:latin typeface="钉钉进步体" panose="00020600040101010101" pitchFamily="18" charset="-122"/>
                <a:ea typeface="钉钉进步体" panose="00020600040101010101" pitchFamily="18" charset="-122"/>
                <a:cs typeface="+mn-cs"/>
              </a:rPr>
              <a:t>Contact Us</a:t>
            </a:r>
            <a:endParaRPr kumimoji="0" lang="zh-CN" altLang="en-US" sz="3600" b="1" i="0" u="none" strike="noStrike" kern="1200" cap="none" spc="0" normalizeH="0" baseline="0" noProof="0" dirty="0">
              <a:ln>
                <a:noFill/>
              </a:ln>
              <a:solidFill>
                <a:srgbClr val="002060"/>
              </a:solidFill>
              <a:effectLst/>
              <a:uLnTx/>
              <a:uFillTx/>
              <a:latin typeface="钉钉进步体" panose="00020600040101010101" pitchFamily="18" charset="-122"/>
              <a:ea typeface="钉钉进步体" panose="00020600040101010101" pitchFamily="18" charset="-122"/>
              <a:cs typeface="+mn-cs"/>
            </a:endParaRPr>
          </a:p>
        </p:txBody>
      </p:sp>
    </p:spTree>
    <p:extLst>
      <p:ext uri="{BB962C8B-B14F-4D97-AF65-F5344CB8AC3E}">
        <p14:creationId xmlns:p14="http://schemas.microsoft.com/office/powerpoint/2010/main" val="386299951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1680648D-3C21-06E8-9036-4566D762B765}"/>
              </a:ext>
            </a:extLst>
          </p:cNvPr>
          <p:cNvGrpSpPr/>
          <p:nvPr/>
        </p:nvGrpSpPr>
        <p:grpSpPr>
          <a:xfrm>
            <a:off x="117963" y="57219"/>
            <a:ext cx="934460" cy="934460"/>
            <a:chOff x="113733" y="108980"/>
            <a:chExt cx="863612" cy="863612"/>
          </a:xfrm>
        </p:grpSpPr>
        <p:sp>
          <p:nvSpPr>
            <p:cNvPr id="7" name="椭圆 6">
              <a:extLst>
                <a:ext uri="{FF2B5EF4-FFF2-40B4-BE49-F238E27FC236}">
                  <a16:creationId xmlns:a16="http://schemas.microsoft.com/office/drawing/2014/main" id="{E73E6245-F948-63A5-9996-5B06EBA4A750}"/>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Light"/>
                <a:cs typeface="+mn-cs"/>
              </a:endParaRPr>
            </a:p>
          </p:txBody>
        </p:sp>
        <p:pic>
          <p:nvPicPr>
            <p:cNvPr id="8" name="图片 7">
              <a:extLst>
                <a:ext uri="{FF2B5EF4-FFF2-40B4-BE49-F238E27FC236}">
                  <a16:creationId xmlns:a16="http://schemas.microsoft.com/office/drawing/2014/main" id="{8536E1F6-7879-1052-A91E-7E6BEA10E9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11" name="文本框 10">
            <a:extLst>
              <a:ext uri="{FF2B5EF4-FFF2-40B4-BE49-F238E27FC236}">
                <a16:creationId xmlns:a16="http://schemas.microsoft.com/office/drawing/2014/main" id="{1856DAA0-7D85-DD5C-4F8D-611A813A9DC7}"/>
              </a:ext>
            </a:extLst>
          </p:cNvPr>
          <p:cNvSpPr txBox="1"/>
          <p:nvPr/>
        </p:nvSpPr>
        <p:spPr>
          <a:xfrm>
            <a:off x="2310359" y="1552013"/>
            <a:ext cx="7571303" cy="1200329"/>
          </a:xfrm>
          <a:prstGeom prst="rect">
            <a:avLst/>
          </a:prstGeom>
          <a:noFill/>
        </p:spPr>
        <p:txBody>
          <a:bodyPr wrap="none" rtlCol="0">
            <a:spAutoFit/>
          </a:bodyPr>
          <a:lstStyle/>
          <a:p>
            <a:pPr algn="ctr"/>
            <a:r>
              <a:rPr lang="zh-CN" altLang="en-US" sz="7200" b="1" dirty="0">
                <a:solidFill>
                  <a:srgbClr val="002060"/>
                </a:solidFill>
                <a:latin typeface="+mj-ea"/>
                <a:ea typeface="+mj-ea"/>
              </a:rPr>
              <a:t>勤学加油站高程场</a:t>
            </a:r>
          </a:p>
        </p:txBody>
      </p:sp>
      <p:sp>
        <p:nvSpPr>
          <p:cNvPr id="12" name="文本框 11">
            <a:extLst>
              <a:ext uri="{FF2B5EF4-FFF2-40B4-BE49-F238E27FC236}">
                <a16:creationId xmlns:a16="http://schemas.microsoft.com/office/drawing/2014/main" id="{FA8C84AD-ECE5-11F8-2B09-5C802DB5D1A7}"/>
              </a:ext>
            </a:extLst>
          </p:cNvPr>
          <p:cNvSpPr txBox="1"/>
          <p:nvPr/>
        </p:nvSpPr>
        <p:spPr>
          <a:xfrm>
            <a:off x="3997508" y="3429000"/>
            <a:ext cx="4196983" cy="553998"/>
          </a:xfrm>
          <a:prstGeom prst="rect">
            <a:avLst/>
          </a:prstGeom>
          <a:noFill/>
        </p:spPr>
        <p:txBody>
          <a:bodyPr wrap="none" rtlCol="0">
            <a:spAutoFit/>
          </a:bodyPr>
          <a:lstStyle/>
          <a:p>
            <a:pPr algn="ctr"/>
            <a:r>
              <a:rPr lang="en-US" altLang="zh-CN" sz="3000" b="1" dirty="0">
                <a:solidFill>
                  <a:srgbClr val="002060"/>
                </a:solidFill>
                <a:latin typeface="+mj-ea"/>
                <a:ea typeface="+mj-ea"/>
              </a:rPr>
              <a:t>2024</a:t>
            </a:r>
            <a:r>
              <a:rPr lang="zh-CN" altLang="en-US" sz="3000" b="1" dirty="0">
                <a:solidFill>
                  <a:srgbClr val="002060"/>
                </a:solidFill>
                <a:latin typeface="+mj-ea"/>
                <a:ea typeface="+mj-ea"/>
              </a:rPr>
              <a:t>年</a:t>
            </a:r>
            <a:r>
              <a:rPr lang="en-US" altLang="zh-CN" sz="3000" b="1" dirty="0">
                <a:solidFill>
                  <a:srgbClr val="002060"/>
                </a:solidFill>
                <a:latin typeface="+mj-ea"/>
                <a:ea typeface="+mj-ea"/>
              </a:rPr>
              <a:t>3</a:t>
            </a:r>
            <a:r>
              <a:rPr lang="zh-CN" altLang="en-US" sz="3000" b="1" dirty="0">
                <a:solidFill>
                  <a:srgbClr val="002060"/>
                </a:solidFill>
                <a:latin typeface="+mj-ea"/>
                <a:ea typeface="+mj-ea"/>
              </a:rPr>
              <a:t>月</a:t>
            </a:r>
            <a:r>
              <a:rPr lang="en-US" altLang="zh-CN" sz="3000" b="1" dirty="0">
                <a:solidFill>
                  <a:srgbClr val="002060"/>
                </a:solidFill>
                <a:latin typeface="+mj-ea"/>
                <a:ea typeface="+mj-ea"/>
              </a:rPr>
              <a:t>23</a:t>
            </a:r>
            <a:r>
              <a:rPr lang="zh-CN" altLang="en-US" sz="3000" b="1" dirty="0">
                <a:solidFill>
                  <a:srgbClr val="002060"/>
                </a:solidFill>
                <a:latin typeface="+mj-ea"/>
                <a:ea typeface="+mj-ea"/>
              </a:rPr>
              <a:t>日  第一期</a:t>
            </a:r>
          </a:p>
        </p:txBody>
      </p:sp>
      <p:sp>
        <p:nvSpPr>
          <p:cNvPr id="13" name="文本框 12">
            <a:extLst>
              <a:ext uri="{FF2B5EF4-FFF2-40B4-BE49-F238E27FC236}">
                <a16:creationId xmlns:a16="http://schemas.microsoft.com/office/drawing/2014/main" id="{FA83891C-8BBC-A052-A982-67B3D1ABD214}"/>
              </a:ext>
            </a:extLst>
          </p:cNvPr>
          <p:cNvSpPr txBox="1"/>
          <p:nvPr/>
        </p:nvSpPr>
        <p:spPr>
          <a:xfrm>
            <a:off x="3462337" y="5501969"/>
            <a:ext cx="5267325" cy="968791"/>
          </a:xfrm>
          <a:prstGeom prst="rect">
            <a:avLst/>
          </a:prstGeom>
          <a:noFill/>
        </p:spPr>
        <p:txBody>
          <a:bodyPr wrap="square" rtlCol="0">
            <a:spAutoFit/>
          </a:bodyPr>
          <a:lstStyle/>
          <a:p>
            <a:pPr algn="r">
              <a:lnSpc>
                <a:spcPct val="150000"/>
              </a:lnSpc>
            </a:pPr>
            <a:r>
              <a:rPr lang="zh-CN" altLang="en-US" sz="2000" b="1" dirty="0">
                <a:solidFill>
                  <a:srgbClr val="002060"/>
                </a:solidFill>
                <a:latin typeface="+mj-ea"/>
                <a:ea typeface="+mj-ea"/>
              </a:rPr>
              <a:t>主讲人：</a:t>
            </a:r>
            <a:r>
              <a:rPr lang="en-US" altLang="zh-CN" sz="2000" b="1" dirty="0">
                <a:solidFill>
                  <a:srgbClr val="002060"/>
                </a:solidFill>
                <a:latin typeface="+mj-ea"/>
                <a:ea typeface="+mj-ea"/>
              </a:rPr>
              <a:t>2151784  </a:t>
            </a:r>
            <a:r>
              <a:rPr lang="zh-CN" altLang="en-US" sz="2000" b="1" dirty="0">
                <a:solidFill>
                  <a:srgbClr val="002060"/>
                </a:solidFill>
                <a:latin typeface="+mj-ea"/>
                <a:ea typeface="+mj-ea"/>
              </a:rPr>
              <a:t>同济大学软件学院  王若兵</a:t>
            </a:r>
          </a:p>
          <a:p>
            <a:pPr algn="r">
              <a:lnSpc>
                <a:spcPct val="150000"/>
              </a:lnSpc>
            </a:pPr>
            <a:r>
              <a:rPr lang="en-US" altLang="zh-CN" sz="2000" b="1" dirty="0">
                <a:solidFill>
                  <a:srgbClr val="002060"/>
                </a:solidFill>
                <a:latin typeface="+mj-ea"/>
                <a:ea typeface="+mj-ea"/>
              </a:rPr>
              <a:t>2250758  </a:t>
            </a:r>
            <a:r>
              <a:rPr lang="zh-CN" altLang="en-US" sz="2000" b="1" dirty="0">
                <a:solidFill>
                  <a:srgbClr val="002060"/>
                </a:solidFill>
                <a:latin typeface="+mj-ea"/>
                <a:ea typeface="+mj-ea"/>
              </a:rPr>
              <a:t>同济大学软件学院  林继申</a:t>
            </a:r>
            <a:endParaRPr lang="en-US" altLang="zh-CN" sz="2000" b="1" dirty="0">
              <a:solidFill>
                <a:srgbClr val="002060"/>
              </a:solidFill>
              <a:latin typeface="+mj-ea"/>
              <a:ea typeface="+mj-ea"/>
            </a:endParaRPr>
          </a:p>
        </p:txBody>
      </p:sp>
    </p:spTree>
    <p:extLst>
      <p:ext uri="{BB962C8B-B14F-4D97-AF65-F5344CB8AC3E}">
        <p14:creationId xmlns:p14="http://schemas.microsoft.com/office/powerpoint/2010/main" val="311528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浮点数舍入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2CD6765-F098-A289-7CFE-3662C8480111}"/>
              </a:ext>
            </a:extLst>
          </p:cNvPr>
          <p:cNvSpPr txBox="1"/>
          <p:nvPr/>
        </p:nvSpPr>
        <p:spPr>
          <a:xfrm>
            <a:off x="669925" y="1273630"/>
            <a:ext cx="10850562" cy="47206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mn-ea"/>
                <a:cs typeface="+mn-cs"/>
              </a:rPr>
              <a:t>根据上面的例子我们总结出以下规律：</a:t>
            </a:r>
            <a:endParaRPr kumimoji="0" lang="en-US" altLang="zh-CN" sz="2800" b="1" i="0" u="none"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50000"/>
              </a:lnSpc>
              <a:spcBef>
                <a:spcPts val="150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mn-ea"/>
                <a:cs typeface="+mn-cs"/>
              </a:rPr>
              <a:t>用</a:t>
            </a:r>
            <a:r>
              <a:rPr kumimoji="0" lang="en" altLang="zh-CN" sz="2400" b="0" i="0" u="none" strike="noStrike" kern="1200" cap="none" spc="0" normalizeH="0" baseline="0" noProof="0" dirty="0">
                <a:ln>
                  <a:noFill/>
                </a:ln>
                <a:solidFill>
                  <a:srgbClr val="000000"/>
                </a:solidFill>
                <a:effectLst/>
                <a:uLnTx/>
                <a:uFillTx/>
                <a:latin typeface="+mn-ea"/>
                <a:cs typeface="+mn-cs"/>
              </a:rPr>
              <a:t>RR...RDD...D</a:t>
            </a:r>
            <a:r>
              <a:rPr kumimoji="0" lang="zh-CN" altLang="en-US" sz="2400" b="0" i="0" u="none" strike="noStrike" kern="1200" cap="none" spc="0" normalizeH="0" baseline="0" noProof="0" dirty="0">
                <a:ln>
                  <a:noFill/>
                </a:ln>
                <a:solidFill>
                  <a:srgbClr val="000000"/>
                </a:solidFill>
                <a:effectLst/>
                <a:uLnTx/>
                <a:uFillTx/>
                <a:latin typeface="+mn-ea"/>
                <a:cs typeface="+mn-cs"/>
              </a:rPr>
              <a:t>来表示一个二进制小数，</a:t>
            </a:r>
            <a:r>
              <a:rPr kumimoji="0" lang="en" altLang="zh-CN" sz="2400" b="0" i="0" u="none" strike="noStrike" kern="1200" cap="none" spc="0" normalizeH="0" baseline="0" noProof="0" dirty="0">
                <a:ln>
                  <a:noFill/>
                </a:ln>
                <a:solidFill>
                  <a:srgbClr val="000000"/>
                </a:solidFill>
                <a:effectLst/>
                <a:uLnTx/>
                <a:uFillTx/>
                <a:latin typeface="+mn-ea"/>
                <a:cs typeface="+mn-cs"/>
              </a:rPr>
              <a:t>R</a:t>
            </a:r>
            <a:r>
              <a:rPr kumimoji="0" lang="zh-CN" altLang="en-US" sz="2400" b="0" i="0" u="none" strike="noStrike" kern="1200" cap="none" spc="0" normalizeH="0" baseline="0" noProof="0" dirty="0">
                <a:ln>
                  <a:noFill/>
                </a:ln>
                <a:solidFill>
                  <a:srgbClr val="000000"/>
                </a:solidFill>
                <a:effectLst/>
                <a:uLnTx/>
                <a:uFillTx/>
                <a:latin typeface="+mn-ea"/>
                <a:cs typeface="+mn-cs"/>
              </a:rPr>
              <a:t>表示保留位，</a:t>
            </a:r>
            <a:r>
              <a:rPr kumimoji="0" lang="en" altLang="zh-CN" sz="2400" b="0" i="0" u="none" strike="noStrike" kern="1200" cap="none" spc="0" normalizeH="0" baseline="0" noProof="0" dirty="0">
                <a:ln>
                  <a:noFill/>
                </a:ln>
                <a:solidFill>
                  <a:srgbClr val="000000"/>
                </a:solidFill>
                <a:effectLst/>
                <a:uLnTx/>
                <a:uFillTx/>
                <a:latin typeface="+mn-ea"/>
                <a:cs typeface="+mn-cs"/>
              </a:rPr>
              <a:t>D</a:t>
            </a:r>
            <a:r>
              <a:rPr kumimoji="0" lang="zh-CN" altLang="en-US" sz="2400" b="0" i="0" u="none" strike="noStrike" kern="1200" cap="none" spc="0" normalizeH="0" baseline="0" noProof="0" dirty="0">
                <a:ln>
                  <a:noFill/>
                </a:ln>
                <a:solidFill>
                  <a:srgbClr val="000000"/>
                </a:solidFill>
                <a:effectLst/>
                <a:uLnTx/>
                <a:uFillTx/>
                <a:latin typeface="+mn-ea"/>
                <a:cs typeface="+mn-cs"/>
              </a:rPr>
              <a:t>表示舍去位，那么有以下规则：</a:t>
            </a:r>
          </a:p>
          <a:p>
            <a:pPr marL="457200" marR="0" lvl="0" indent="-457200" algn="l" defTabSz="914400" rtl="0" eaLnBrk="1" fontAlgn="auto" latinLnBrk="0" hangingPunct="1">
              <a:lnSpc>
                <a:spcPct val="150000"/>
              </a:lnSpc>
              <a:spcBef>
                <a:spcPts val="1500"/>
              </a:spcBef>
              <a:spcAft>
                <a:spcPts val="0"/>
              </a:spcAft>
              <a:buClrTx/>
              <a:buSzTx/>
              <a:buFont typeface="+mj-lt"/>
              <a:buAutoNum type="arabicPeriod"/>
              <a:tabLst/>
              <a:defRPr/>
            </a:pPr>
            <a:r>
              <a:rPr kumimoji="0" lang="en" altLang="zh-CN" sz="2400" b="0" i="0" u="none" strike="noStrike" kern="1200" cap="none" spc="0" normalizeH="0" baseline="0" noProof="0" dirty="0">
                <a:ln>
                  <a:noFill/>
                </a:ln>
                <a:solidFill>
                  <a:srgbClr val="000000"/>
                </a:solidFill>
                <a:effectLst/>
                <a:uLnTx/>
                <a:uFillTx/>
                <a:latin typeface="+mn-ea"/>
                <a:cs typeface="+mn-cs"/>
              </a:rPr>
              <a:t>DD...D &lt; 10...0 </a:t>
            </a:r>
            <a:r>
              <a:rPr kumimoji="0" lang="zh-CN" altLang="en-US" sz="2400" b="0" i="0" u="none" strike="noStrike" kern="1200" cap="none" spc="0" normalizeH="0" baseline="0" noProof="0" dirty="0">
                <a:ln>
                  <a:noFill/>
                </a:ln>
                <a:solidFill>
                  <a:srgbClr val="000000"/>
                </a:solidFill>
                <a:effectLst/>
                <a:uLnTx/>
                <a:uFillTx/>
                <a:latin typeface="+mn-ea"/>
                <a:cs typeface="+mn-cs"/>
              </a:rPr>
              <a:t>直接舍去</a:t>
            </a:r>
            <a:r>
              <a:rPr lang="zh-CN" altLang="en-US" sz="2400" dirty="0">
                <a:solidFill>
                  <a:srgbClr val="000000"/>
                </a:solidFill>
                <a:latin typeface="+mn-ea"/>
              </a:rPr>
              <a:t>；</a:t>
            </a:r>
            <a:endParaRPr kumimoji="0" lang="zh-CN" altLang="en-US" sz="2400" b="0" i="0" u="none" strike="noStrike" kern="1200" cap="none" spc="0" normalizeH="0" baseline="0" noProof="0" dirty="0">
              <a:ln>
                <a:noFill/>
              </a:ln>
              <a:solidFill>
                <a:srgbClr val="000000"/>
              </a:solidFill>
              <a:effectLst/>
              <a:uLnTx/>
              <a:uFillTx/>
              <a:latin typeface="+mn-ea"/>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en" altLang="zh-CN" sz="2400" b="0" i="0" u="none" strike="noStrike" kern="1200" cap="none" spc="0" normalizeH="0" baseline="0" noProof="0" dirty="0">
                <a:ln>
                  <a:noFill/>
                </a:ln>
                <a:solidFill>
                  <a:srgbClr val="000000"/>
                </a:solidFill>
                <a:effectLst/>
                <a:uLnTx/>
                <a:uFillTx/>
                <a:latin typeface="+mn-ea"/>
                <a:cs typeface="+mn-cs"/>
              </a:rPr>
              <a:t>DD...D &gt; 10...0 </a:t>
            </a:r>
            <a:r>
              <a:rPr kumimoji="0" lang="zh-CN" altLang="en-US" sz="2400" b="0" i="0" u="none" strike="noStrike" kern="1200" cap="none" spc="0" normalizeH="0" baseline="0" noProof="0" dirty="0">
                <a:ln>
                  <a:noFill/>
                </a:ln>
                <a:solidFill>
                  <a:srgbClr val="000000"/>
                </a:solidFill>
                <a:effectLst/>
                <a:uLnTx/>
                <a:uFillTx/>
                <a:latin typeface="+mn-ea"/>
                <a:cs typeface="+mn-cs"/>
              </a:rPr>
              <a:t>向上舍入；</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en" altLang="zh-CN" sz="2400" b="0" i="0" u="none" strike="noStrike" kern="1200" cap="none" spc="0" normalizeH="0" baseline="0" noProof="0" dirty="0">
                <a:ln>
                  <a:noFill/>
                </a:ln>
                <a:solidFill>
                  <a:srgbClr val="000000"/>
                </a:solidFill>
                <a:effectLst/>
                <a:uLnTx/>
                <a:uFillTx/>
                <a:latin typeface="+mn-ea"/>
                <a:cs typeface="+mn-cs"/>
              </a:rPr>
              <a:t>DD...D = 10...0 </a:t>
            </a:r>
            <a:r>
              <a:rPr kumimoji="0" lang="zh-CN" altLang="en-US" sz="2400" b="0" i="0" u="none" strike="noStrike" kern="1200" cap="none" spc="0" normalizeH="0" baseline="0" noProof="0" dirty="0">
                <a:ln>
                  <a:noFill/>
                </a:ln>
                <a:solidFill>
                  <a:srgbClr val="000000"/>
                </a:solidFill>
                <a:effectLst/>
                <a:uLnTx/>
                <a:uFillTx/>
                <a:latin typeface="+mn-ea"/>
                <a:cs typeface="+mn-cs"/>
              </a:rPr>
              <a:t>向偶数舍入：</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2400" b="0" i="0" u="none" strike="noStrike" kern="1200" cap="none" spc="0" normalizeH="0" baseline="0" noProof="0" dirty="0">
                <a:ln>
                  <a:noFill/>
                </a:ln>
                <a:solidFill>
                  <a:srgbClr val="000000"/>
                </a:solidFill>
                <a:effectLst/>
                <a:uLnTx/>
                <a:uFillTx/>
                <a:latin typeface="+mn-ea"/>
                <a:cs typeface="+mn-cs"/>
              </a:rPr>
              <a:t>RR...R = XX...0</a:t>
            </a:r>
            <a:r>
              <a:rPr kumimoji="0" lang="zh-CN" altLang="en" sz="2400" b="0" i="0" u="none" strike="noStrike" kern="1200" cap="none" spc="0" normalizeH="0" baseline="0" noProof="0" dirty="0">
                <a:ln>
                  <a:noFill/>
                </a:ln>
                <a:solidFill>
                  <a:srgbClr val="000000"/>
                </a:solidFill>
                <a:effectLst/>
                <a:uLnTx/>
                <a:uFillTx/>
                <a:latin typeface="+mn-ea"/>
                <a:cs typeface="+mn-cs"/>
              </a:rPr>
              <a:t>，</a:t>
            </a:r>
            <a:r>
              <a:rPr kumimoji="0" lang="zh-CN" altLang="en-US" sz="2400" b="0" i="0" u="none" strike="noStrike" kern="1200" cap="none" spc="0" normalizeH="0" baseline="0" noProof="0" dirty="0">
                <a:ln>
                  <a:noFill/>
                </a:ln>
                <a:solidFill>
                  <a:srgbClr val="000000"/>
                </a:solidFill>
                <a:effectLst/>
                <a:uLnTx/>
                <a:uFillTx/>
                <a:latin typeface="+mn-ea"/>
                <a:cs typeface="+mn-cs"/>
              </a:rPr>
              <a:t>直接舍去；</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2400" b="0" i="0" u="none" strike="noStrike" kern="1200" cap="none" spc="0" normalizeH="0" baseline="0" noProof="0" dirty="0">
                <a:ln>
                  <a:noFill/>
                </a:ln>
                <a:solidFill>
                  <a:srgbClr val="000000"/>
                </a:solidFill>
                <a:effectLst/>
                <a:uLnTx/>
                <a:uFillTx/>
                <a:latin typeface="+mn-ea"/>
                <a:cs typeface="+mn-cs"/>
              </a:rPr>
              <a:t>RR...R = XX...1</a:t>
            </a:r>
            <a:r>
              <a:rPr kumimoji="0" lang="zh-CN" altLang="en" sz="2400" b="0" i="0" u="none" strike="noStrike" kern="1200" cap="none" spc="0" normalizeH="0" baseline="0" noProof="0" dirty="0">
                <a:ln>
                  <a:noFill/>
                </a:ln>
                <a:solidFill>
                  <a:srgbClr val="000000"/>
                </a:solidFill>
                <a:effectLst/>
                <a:uLnTx/>
                <a:uFillTx/>
                <a:latin typeface="+mn-ea"/>
                <a:cs typeface="+mn-cs"/>
              </a:rPr>
              <a:t>，</a:t>
            </a:r>
            <a:r>
              <a:rPr kumimoji="0" lang="zh-CN" altLang="en-US" sz="2400" b="0" i="0" u="none" strike="noStrike" kern="1200" cap="none" spc="0" normalizeH="0" baseline="0" noProof="0" dirty="0">
                <a:ln>
                  <a:noFill/>
                </a:ln>
                <a:solidFill>
                  <a:srgbClr val="000000"/>
                </a:solidFill>
                <a:effectLst/>
                <a:uLnTx/>
                <a:uFillTx/>
                <a:latin typeface="+mn-ea"/>
                <a:cs typeface="+mn-cs"/>
              </a:rPr>
              <a:t>向上舍入。</a:t>
            </a:r>
          </a:p>
        </p:txBody>
      </p:sp>
    </p:spTree>
    <p:extLst>
      <p:ext uri="{BB962C8B-B14F-4D97-AF65-F5344CB8AC3E}">
        <p14:creationId xmlns:p14="http://schemas.microsoft.com/office/powerpoint/2010/main" val="43875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尾数隐藏位（与有效数字位数有关）</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14194D1-E191-21C1-00B5-1AECC0265714}"/>
              </a:ext>
            </a:extLst>
          </p:cNvPr>
          <p:cNvSpPr txBox="1"/>
          <p:nvPr/>
        </p:nvSpPr>
        <p:spPr>
          <a:xfrm>
            <a:off x="669924" y="1203159"/>
            <a:ext cx="10850563" cy="3351046"/>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1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尾数隐藏位是指在浮点数中，除了常规的尾数位之外，还有一个额外的位，这个位通常为</a:t>
            </a:r>
            <a:r>
              <a:rPr kumimoji="0" lang="en-US" altLang="zh-CN" sz="2400" b="0" i="0" u="none" strike="noStrike" kern="1200" cap="none" spc="0" normalizeH="0" baseline="0" noProof="0" dirty="0">
                <a:ln>
                  <a:noFill/>
                </a:ln>
                <a:effectLst/>
                <a:highlight>
                  <a:srgbClr val="FFFFFF"/>
                </a:highlight>
                <a:uLnTx/>
                <a:uFillTx/>
                <a:latin typeface="+mn-ea"/>
                <a:cs typeface="+mn-cs"/>
              </a:rPr>
              <a:t>1</a:t>
            </a:r>
            <a:r>
              <a:rPr kumimoji="0" lang="zh-CN" altLang="en-US" sz="2400" b="0" i="0" u="none" strike="noStrike" kern="1200" cap="none" spc="0" normalizeH="0" baseline="0" noProof="0" dirty="0">
                <a:ln>
                  <a:noFill/>
                </a:ln>
                <a:effectLst/>
                <a:highlight>
                  <a:srgbClr val="FFFFFF"/>
                </a:highlight>
                <a:uLnTx/>
                <a:uFillTx/>
                <a:latin typeface="+mn-ea"/>
                <a:cs typeface="+mn-cs"/>
              </a:rPr>
              <a:t>，不会存储在数据中。</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这个隐藏位的存在</a:t>
            </a:r>
            <a:r>
              <a:rPr kumimoji="0" lang="zh-CN" altLang="en-US" sz="2400" b="0" i="0" u="none" strike="noStrike" kern="1200" cap="none" spc="0" normalizeH="0" baseline="0" noProof="0" dirty="0">
                <a:ln>
                  <a:noFill/>
                </a:ln>
                <a:solidFill>
                  <a:srgbClr val="FF0000"/>
                </a:solidFill>
                <a:effectLst/>
                <a:highlight>
                  <a:srgbClr val="FFFFFF"/>
                </a:highlight>
                <a:uLnTx/>
                <a:uFillTx/>
                <a:latin typeface="+mn-ea"/>
                <a:cs typeface="+mn-cs"/>
              </a:rPr>
              <a:t>不会影响指数位的存储范围</a:t>
            </a:r>
            <a:r>
              <a:rPr kumimoji="0" lang="zh-CN" altLang="en-US" sz="2400" b="0" i="0" u="none" strike="noStrike" kern="1200" cap="none" spc="0" normalizeH="0" baseline="0" noProof="0" dirty="0">
                <a:ln>
                  <a:noFill/>
                </a:ln>
                <a:effectLst/>
                <a:highlight>
                  <a:srgbClr val="FFFFFF"/>
                </a:highlight>
                <a:uLnTx/>
                <a:uFillTx/>
                <a:latin typeface="+mn-ea"/>
                <a:cs typeface="+mn-cs"/>
              </a:rPr>
              <a:t>，因为可存储的范围不会因为隐藏位的存在而改变。</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但是，通过使用这个隐藏位，可以将一个有效位隐藏，从而</a:t>
            </a:r>
            <a:r>
              <a:rPr kumimoji="0" lang="zh-CN" altLang="en-US" sz="2400" b="0" i="0" u="none" strike="noStrike" kern="1200" cap="none" spc="0" normalizeH="0" baseline="0" noProof="0" dirty="0">
                <a:ln>
                  <a:noFill/>
                </a:ln>
                <a:solidFill>
                  <a:srgbClr val="FF0000"/>
                </a:solidFill>
                <a:effectLst/>
                <a:highlight>
                  <a:srgbClr val="FFFFFF"/>
                </a:highlight>
                <a:uLnTx/>
                <a:uFillTx/>
                <a:latin typeface="+mn-ea"/>
                <a:cs typeface="+mn-cs"/>
              </a:rPr>
              <a:t>空出多一位来存储后边的一位精度</a:t>
            </a:r>
            <a:r>
              <a:rPr kumimoji="0" lang="zh-CN" altLang="en-US" sz="2400" b="0" i="0" u="none" strike="noStrike" kern="1200" cap="none" spc="0" normalizeH="0" baseline="0" noProof="0" dirty="0">
                <a:ln>
                  <a:noFill/>
                </a:ln>
                <a:effectLst/>
                <a:highlight>
                  <a:srgbClr val="FFFFFF"/>
                </a:highlight>
                <a:uLnTx/>
                <a:uFillTx/>
                <a:latin typeface="+mn-ea"/>
                <a:cs typeface="+mn-cs"/>
              </a:rPr>
              <a:t>。</a:t>
            </a:r>
            <a:endParaRPr kumimoji="0" lang="zh-CN" altLang="en-US" sz="2400" b="0" i="0" u="none" strike="noStrike" kern="1200" cap="none" spc="0" normalizeH="0" baseline="0" noProof="0" dirty="0">
              <a:ln>
                <a:noFill/>
              </a:ln>
              <a:effectLst/>
              <a:uLnTx/>
              <a:uFillTx/>
              <a:latin typeface="+mn-ea"/>
              <a:cs typeface="+mn-cs"/>
            </a:endParaRPr>
          </a:p>
        </p:txBody>
      </p:sp>
    </p:spTree>
    <p:extLst>
      <p:ext uri="{BB962C8B-B14F-4D97-AF65-F5344CB8AC3E}">
        <p14:creationId xmlns:p14="http://schemas.microsoft.com/office/powerpoint/2010/main" val="3925661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CABB17A-A0B0-23C3-8817-090FA9474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5395" y="4950735"/>
            <a:ext cx="3508600" cy="1575794"/>
          </a:xfrm>
          <a:prstGeom prst="rect">
            <a:avLst/>
          </a:prstGeom>
        </p:spPr>
      </p:pic>
      <p:pic>
        <p:nvPicPr>
          <p:cNvPr id="4" name="图形 3">
            <a:extLst>
              <a:ext uri="{FF2B5EF4-FFF2-40B4-BE49-F238E27FC236}">
                <a16:creationId xmlns:a16="http://schemas.microsoft.com/office/drawing/2014/main" id="{7A779CB0-2A5F-BCBE-D66A-CC3B94F9D1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9183" y="1273629"/>
            <a:ext cx="5274812" cy="4108267"/>
          </a:xfrm>
          <a:prstGeom prst="rect">
            <a:avLst/>
          </a:prstGeom>
        </p:spPr>
      </p:pic>
      <p:sp>
        <p:nvSpPr>
          <p:cNvPr id="2" name="标题 1"/>
          <p:cNvSpPr>
            <a:spLocks noGrp="1"/>
          </p:cNvSpPr>
          <p:nvPr>
            <p:ph type="title"/>
          </p:nvPr>
        </p:nvSpPr>
        <p:spPr/>
        <p:txBody>
          <a:bodyPr>
            <a:normAutofit/>
          </a:bodyPr>
          <a:lstStyle/>
          <a:p>
            <a:r>
              <a:rPr lang="zh-CN" altLang="en-US" sz="3600" dirty="0"/>
              <a:t>讲师介绍：林继申</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119368"/>
            <a:ext cx="10850562" cy="5600251"/>
          </a:xfrm>
          <a:prstGeom prst="rect">
            <a:avLst/>
          </a:prstGeom>
          <a:noFill/>
        </p:spPr>
        <p:txBody>
          <a:bodyPr wrap="square" rtlCol="0">
            <a:spAutoFit/>
          </a:bodyPr>
          <a:lstStyle/>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级济勤学堂</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7</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班班长</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级软件学院</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1</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班班长</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级学生军政训练七营</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24</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连</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1</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排副排长</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同济大学软件学院华为技术俱乐部核心成员</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软件学院对标争先项目积极分子</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2022-2023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年度本科优秀学生奖学金一等奖</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2022-2023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年度社会活动奖学金</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2022-2023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年度唐仲英德育奖学金</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2022-2023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年度“优秀学生”称号</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参与大学生创新项目：基于</a:t>
            </a:r>
            <a:r>
              <a:rPr kumimoji="0" lang="en-US" altLang="zh-CN" b="0" i="0" u="none" strike="noStrike" kern="1200" cap="none" spc="0" normalizeH="0" baseline="0" noProof="0" dirty="0" err="1">
                <a:ln>
                  <a:noFill/>
                </a:ln>
                <a:solidFill>
                  <a:srgbClr val="000000"/>
                </a:solidFill>
                <a:effectLst/>
                <a:uLnTx/>
                <a:uFillTx/>
                <a:latin typeface="Arial"/>
                <a:ea typeface="微软雅黑"/>
                <a:cs typeface="+mn-cs"/>
              </a:rPr>
              <a:t>Ultralytics</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的口罩佩戴检测项目</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主持大学生创新项目：三维图像传感器信号增强网络的轻量化方法项目</a:t>
            </a: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2022-2023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年度同济大学新生院“优秀志愿者”称号</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457200" indent="-457200" algn="just">
              <a:lnSpc>
                <a:spcPct val="125000"/>
              </a:lnSpc>
              <a:buFont typeface="Wingdings" panose="05000000000000000000" pitchFamily="2" charset="2"/>
              <a:buChar char="Ø"/>
              <a:defRPr/>
            </a:pPr>
            <a:r>
              <a:rPr lang="zh-CN" altLang="en-US" dirty="0">
                <a:solidFill>
                  <a:srgbClr val="000000"/>
                </a:solidFill>
                <a:latin typeface="Arial"/>
                <a:ea typeface="微软雅黑"/>
              </a:rPr>
              <a:t>总志愿服务时长近</a:t>
            </a:r>
            <a:r>
              <a:rPr lang="en-US" altLang="zh-CN" dirty="0">
                <a:solidFill>
                  <a:srgbClr val="000000"/>
                </a:solidFill>
                <a:latin typeface="Arial"/>
                <a:ea typeface="微软雅黑"/>
              </a:rPr>
              <a:t>200</a:t>
            </a:r>
            <a:r>
              <a:rPr lang="zh-CN" altLang="en-US" dirty="0">
                <a:solidFill>
                  <a:srgbClr val="000000"/>
                </a:solidFill>
                <a:latin typeface="Arial"/>
                <a:ea typeface="微软雅黑"/>
              </a:rPr>
              <a:t>小时</a:t>
            </a:r>
            <a:endParaRPr kumimoji="0" lang="zh-CN" altLang="en-US"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同济大学学业发展与指导中心朋辈导师</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同济大学</a:t>
            </a:r>
            <a:r>
              <a:rPr lang="zh-CN" altLang="en-US" dirty="0">
                <a:solidFill>
                  <a:srgbClr val="000000"/>
                </a:solidFill>
                <a:latin typeface="Arial"/>
                <a:ea typeface="微软雅黑"/>
              </a:rPr>
              <a:t>嘉定校区学生成长中心</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朋辈导师</a:t>
            </a:r>
            <a:endParaRPr lang="en-US" altLang="zh-CN" dirty="0">
              <a:solidFill>
                <a:srgbClr val="000000"/>
              </a:solidFill>
              <a:latin typeface="Arial"/>
              <a:ea typeface="微软雅黑"/>
            </a:endParaRPr>
          </a:p>
          <a:p>
            <a:pPr marL="457200" marR="0" lvl="0" indent="-4572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2023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级济勤学堂</a:t>
            </a:r>
            <a:r>
              <a:rPr kumimoji="0" lang="en-US" altLang="zh-CN" b="0" i="0" u="none" strike="noStrike" kern="1200" cap="none" spc="0" normalizeH="0" baseline="0" noProof="0" dirty="0">
                <a:ln>
                  <a:noFill/>
                </a:ln>
                <a:solidFill>
                  <a:srgbClr val="000000"/>
                </a:solidFill>
                <a:effectLst/>
                <a:uLnTx/>
                <a:uFillTx/>
                <a:latin typeface="Arial"/>
                <a:ea typeface="微软雅黑"/>
                <a:cs typeface="+mn-cs"/>
              </a:rPr>
              <a:t>13</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班“朋辈小导师”</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 name="文本框 9">
            <a:extLst>
              <a:ext uri="{FF2B5EF4-FFF2-40B4-BE49-F238E27FC236}">
                <a16:creationId xmlns:a16="http://schemas.microsoft.com/office/drawing/2014/main" id="{14A4BF24-5C02-7F47-3FAC-E982F3D5F36B}"/>
              </a:ext>
            </a:extLst>
          </p:cNvPr>
          <p:cNvSpPr txBox="1"/>
          <p:nvPr/>
        </p:nvSpPr>
        <p:spPr>
          <a:xfrm>
            <a:off x="9743939" y="3458839"/>
            <a:ext cx="2046514" cy="338554"/>
          </a:xfrm>
          <a:prstGeom prst="rect">
            <a:avLst/>
          </a:prstGeom>
          <a:noFill/>
        </p:spPr>
        <p:txBody>
          <a:bodyPr wrap="square">
            <a:spAutoFit/>
          </a:bodyPr>
          <a:lstStyle/>
          <a:p>
            <a:pPr algn="ctr"/>
            <a:r>
              <a:rPr lang="zh-CN"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延边朝鲜族自治州</a:t>
            </a:r>
            <a:endParaRPr lang="zh-CN" altLang="en-US" sz="1600" dirty="0">
              <a:solidFill>
                <a:schemeClr val="tx1">
                  <a:lumMod val="75000"/>
                  <a:lumOff val="25000"/>
                </a:schemeClr>
              </a:solidFill>
            </a:endParaRPr>
          </a:p>
        </p:txBody>
      </p:sp>
    </p:spTree>
    <p:extLst>
      <p:ext uri="{BB962C8B-B14F-4D97-AF65-F5344CB8AC3E}">
        <p14:creationId xmlns:p14="http://schemas.microsoft.com/office/powerpoint/2010/main" val="1982450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just">
              <a:lnSpc>
                <a:spcPct val="150000"/>
              </a:lnSpc>
            </a:pPr>
            <a:r>
              <a:rPr kumimoji="1" lang="en-US" altLang="zh-CN" sz="3600" b="1" dirty="0">
                <a:solidFill>
                  <a:srgbClr val="000000"/>
                </a:solidFill>
                <a:latin typeface="+mn-ea"/>
              </a:rPr>
              <a:t>f</a:t>
            </a:r>
            <a:r>
              <a:rPr kumimoji="1" lang="en-US" altLang="zh-CN" sz="3600" b="1" i="0" u="none" strike="noStrike" kern="1200" cap="none" spc="0" normalizeH="0" baseline="0" noProof="0" dirty="0" err="1">
                <a:ln>
                  <a:noFill/>
                </a:ln>
                <a:solidFill>
                  <a:srgbClr val="000000"/>
                </a:solidFill>
                <a:effectLst/>
                <a:uLnTx/>
                <a:uFillTx/>
                <a:latin typeface="+mn-ea"/>
                <a:cs typeface="+mn-cs"/>
              </a:rPr>
              <a:t>loat</a:t>
            </a:r>
            <a:r>
              <a:rPr kumimoji="1" lang="zh-CN" altLang="en-US" sz="3600" b="1" i="0" u="none" strike="noStrike" kern="1200" cap="none" spc="0" normalizeH="0" baseline="0" noProof="0" dirty="0">
                <a:ln>
                  <a:noFill/>
                </a:ln>
                <a:solidFill>
                  <a:srgbClr val="000000"/>
                </a:solidFill>
                <a:effectLst/>
                <a:uLnTx/>
                <a:uFillTx/>
                <a:latin typeface="+mn-ea"/>
                <a:cs typeface="+mn-cs"/>
              </a:rPr>
              <a:t>型的有效数字位数问题</a:t>
            </a:r>
            <a:endParaRPr kumimoji="1" lang="en-US" altLang="zh-CN" sz="3600" b="0" i="0" u="none" strike="noStrike" kern="1200" cap="none" spc="0" normalizeH="0" baseline="0" noProof="0" dirty="0">
              <a:ln>
                <a:noFill/>
              </a:ln>
              <a:solidFill>
                <a:srgbClr val="000000"/>
              </a:solidFill>
              <a:effectLst/>
              <a:uLnTx/>
              <a:uFillTx/>
              <a:latin typeface="+mn-ea"/>
              <a:cs typeface="+mn-cs"/>
            </a:endParaRP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825B787-D434-0233-EB83-DF8B2F3553D8}"/>
              </a:ext>
            </a:extLst>
          </p:cNvPr>
          <p:cNvSpPr txBox="1"/>
          <p:nvPr/>
        </p:nvSpPr>
        <p:spPr>
          <a:xfrm>
            <a:off x="669924" y="1203159"/>
            <a:ext cx="10850563" cy="5013039"/>
          </a:xfrm>
          <a:prstGeom prst="rect">
            <a:avLst/>
          </a:prstGeom>
          <a:noFill/>
        </p:spPr>
        <p:txBody>
          <a:bodyPr wrap="square">
            <a:spAutoFit/>
          </a:bodyPr>
          <a:lstStyle/>
          <a:p>
            <a:pPr algn="just">
              <a:lnSpc>
                <a:spcPct val="150000"/>
              </a:lnSpc>
            </a:pPr>
            <a:r>
              <a:rPr kumimoji="1" lang="zh-CN" altLang="en-US" sz="2400" b="0" i="0" u="none" strike="noStrike" kern="1200" cap="none" spc="0" normalizeH="0" baseline="0" noProof="0" dirty="0">
                <a:ln>
                  <a:noFill/>
                </a:ln>
                <a:solidFill>
                  <a:srgbClr val="000000"/>
                </a:solidFill>
                <a:effectLst/>
                <a:uLnTx/>
                <a:uFillTx/>
                <a:latin typeface="+mn-ea"/>
                <a:cs typeface="+mn-cs"/>
              </a:rPr>
              <a:t>尾数决定有效数字位数：符号位控制的是正负，指数位控制小数点位置。</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尾数有</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23</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位，加上</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位隐藏位，即其能精确记录</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2</a:t>
            </a:r>
            <a:r>
              <a:rPr kumimoji="0" lang="en-US" altLang="zh-CN" sz="2400" b="0" i="0" u="none" strike="noStrike" kern="1200" cap="none" spc="0" normalizeH="0" baseline="30000" noProof="0" dirty="0">
                <a:ln>
                  <a:noFill/>
                </a:ln>
                <a:solidFill>
                  <a:srgbClr val="000000"/>
                </a:solidFill>
                <a:effectLst/>
                <a:highlight>
                  <a:srgbClr val="FFFFFF"/>
                </a:highlight>
                <a:uLnTx/>
                <a:uFillTx/>
                <a:latin typeface="+mn-ea"/>
                <a:cs typeface="+mn-cs"/>
              </a:rPr>
              <a:t>23</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2=16777216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种不同的状态，即</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型数据最多只能存储</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16777216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种十进制状态。</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16777216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8</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位数，所以</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型数据的精度最多是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7</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位十进制有效数字</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(0~9999999)</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，共</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10000000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种状态。</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如果</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型数据的精度是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8</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位十进制</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(0~99999999)</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，则共</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100000000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种状态，大于了</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型数据能存储的状态上限</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16777216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a:t>
            </a:r>
            <a:endPar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所以说</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型数据的精度不能达到</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8</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位十进制有效数字，只有</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7</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位十进制有效数字。</a:t>
            </a:r>
          </a:p>
        </p:txBody>
      </p:sp>
    </p:spTree>
    <p:extLst>
      <p:ext uri="{BB962C8B-B14F-4D97-AF65-F5344CB8AC3E}">
        <p14:creationId xmlns:p14="http://schemas.microsoft.com/office/powerpoint/2010/main" val="4186338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50000"/>
              </a:lnSpc>
            </a:pPr>
            <a:r>
              <a:rPr kumimoji="1" lang="en-US" altLang="zh-CN" sz="3600" b="1" i="0" u="none" strike="noStrike" kern="1200" cap="none" spc="0" normalizeH="0" baseline="0" noProof="0" dirty="0">
                <a:ln>
                  <a:noFill/>
                </a:ln>
                <a:solidFill>
                  <a:srgbClr val="000000"/>
                </a:solidFill>
                <a:effectLst/>
                <a:uLnTx/>
                <a:uFillTx/>
                <a:latin typeface="+mn-ea"/>
                <a:cs typeface="+mn-cs"/>
              </a:rPr>
              <a:t>float</a:t>
            </a:r>
            <a:r>
              <a:rPr kumimoji="1" lang="zh-CN" altLang="en-US" sz="3600" b="1" i="0" u="none" strike="noStrike" kern="1200" cap="none" spc="0" normalizeH="0" baseline="0" noProof="0" dirty="0">
                <a:ln>
                  <a:noFill/>
                </a:ln>
                <a:solidFill>
                  <a:srgbClr val="000000"/>
                </a:solidFill>
                <a:effectLst/>
                <a:uLnTx/>
                <a:uFillTx/>
                <a:latin typeface="+mn-ea"/>
                <a:cs typeface="+mn-cs"/>
              </a:rPr>
              <a:t>型的范围问题</a:t>
            </a:r>
            <a:endParaRPr kumimoji="0" lang="en-US" altLang="zh-CN" sz="3600" b="0" i="0" u="none" strike="noStrike" kern="1200" cap="none" spc="0" normalizeH="0" baseline="0" noProof="0" dirty="0">
              <a:ln>
                <a:noFill/>
              </a:ln>
              <a:solidFill>
                <a:srgbClr val="000000"/>
              </a:solidFill>
              <a:effectLst/>
              <a:highlight>
                <a:srgbClr val="FFFFFF"/>
              </a:highlight>
              <a:uLnTx/>
              <a:uFillTx/>
              <a:latin typeface="+mn-ea"/>
              <a:cs typeface="+mn-cs"/>
            </a:endParaRP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825B787-D434-0233-EB83-DF8B2F3553D8}"/>
              </a:ext>
            </a:extLst>
          </p:cNvPr>
          <p:cNvSpPr txBox="1"/>
          <p:nvPr/>
        </p:nvSpPr>
        <p:spPr>
          <a:xfrm>
            <a:off x="669924" y="1203159"/>
            <a:ext cx="10850562" cy="5186869"/>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指数位为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（全为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）的时候，如前面所述，其为非规格化浮点数。</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指数位为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（全为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）的时候，如前面所述，其为浮点数特殊值。（根据尾数的情况又可以分为无穷和</a:t>
            </a:r>
            <a:r>
              <a:rPr kumimoji="0" lang="en-US" altLang="zh-CN" sz="2400" b="0" i="0" u="none" strike="noStrike" kern="1200" cap="none" spc="0" normalizeH="0" baseline="0" noProof="0" dirty="0" err="1">
                <a:ln>
                  <a:noFill/>
                </a:ln>
                <a:solidFill>
                  <a:srgbClr val="000000"/>
                </a:solidFill>
                <a:effectLst/>
                <a:highlight>
                  <a:srgbClr val="FFFFFF"/>
                </a:highlight>
                <a:uLnTx/>
                <a:uFillTx/>
                <a:latin typeface="+mn-ea"/>
                <a:cs typeface="+mn-cs"/>
              </a:rPr>
              <a:t>NaN</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指数位为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的时候，用来表示其范围：转换为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2</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进制为：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1-254</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，减去偏移值</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127</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[-126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127]</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而尾数表示则为：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[1.00...00, 1.11...11]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，即：</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[1,2)</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型数据的取值范围</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尾数</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×2^</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指数</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=±[1,2)×2</a:t>
            </a:r>
            <a:r>
              <a:rPr kumimoji="0" lang="en-US" altLang="zh-CN" sz="2400" b="0" i="0" u="none" strike="noStrike" kern="1200" cap="none" spc="0" normalizeH="0" baseline="30000" noProof="0" dirty="0">
                <a:ln>
                  <a:noFill/>
                </a:ln>
                <a:solidFill>
                  <a:srgbClr val="000000"/>
                </a:solidFill>
                <a:effectLst/>
                <a:highlight>
                  <a:srgbClr val="FFFFFF"/>
                </a:highlight>
                <a:uLnTx/>
                <a:uFillTx/>
                <a:latin typeface="+mn-ea"/>
                <a:cs typeface="+mn-cs"/>
              </a:rPr>
              <a:t>[-126,127]</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，可得</a:t>
            </a:r>
            <a:r>
              <a:rPr kumimoji="0" lang="zh-CN" altLang="en-US" sz="2800" b="0" i="0" u="none" strike="noStrike" kern="1200" cap="none" spc="0" normalizeH="0" baseline="0" noProof="0" dirty="0">
                <a:ln>
                  <a:noFill/>
                </a:ln>
                <a:solidFill>
                  <a:srgbClr val="000000"/>
                </a:solidFill>
                <a:effectLst/>
                <a:highlight>
                  <a:srgbClr val="FFFFFF"/>
                </a:highlight>
                <a:uLnTx/>
                <a:uFillTx/>
                <a:latin typeface="+mn-ea"/>
                <a:cs typeface="+mn-cs"/>
              </a:rPr>
              <a:t>：</a:t>
            </a:r>
            <a:endParaRPr kumimoji="0" lang="en-US" altLang="zh-CN" sz="2800" b="0" i="0" u="none" strike="noStrike" kern="1200" cap="none" spc="0" normalizeH="0" baseline="0" noProof="0" dirty="0">
              <a:ln>
                <a:noFill/>
              </a:ln>
              <a:effectLst/>
              <a:highlight>
                <a:srgbClr val="FFFFFF"/>
              </a:highlight>
              <a:uLnTx/>
              <a:uFillTx/>
              <a:latin typeface="+mn-ea"/>
              <a:cs typeface="+mn-cs"/>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FF0000"/>
                </a:solidFill>
                <a:highlight>
                  <a:srgbClr val="FFFFFF"/>
                </a:highlight>
                <a:latin typeface="+mn-ea"/>
              </a:rPr>
              <a:t>	</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[-3.4×10</a:t>
            </a:r>
            <a:r>
              <a:rPr kumimoji="0" lang="en-US" altLang="zh-CN" sz="2400" b="0" i="0" u="none" strike="noStrike" kern="1200" cap="none" spc="0" normalizeH="0" baseline="30000" noProof="0" dirty="0">
                <a:ln>
                  <a:noFill/>
                </a:ln>
                <a:solidFill>
                  <a:srgbClr val="FF0000"/>
                </a:solidFill>
                <a:effectLst/>
                <a:highlight>
                  <a:srgbClr val="FFFFFF"/>
                </a:highlight>
                <a:uLnTx/>
                <a:uFillTx/>
                <a:latin typeface="+mn-ea"/>
                <a:cs typeface="+mn-cs"/>
              </a:rPr>
              <a:t>38</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,-1.18×10</a:t>
            </a:r>
            <a:r>
              <a:rPr kumimoji="0" lang="en-US" altLang="zh-CN" sz="2400" b="0" i="0" u="none" strike="noStrike" kern="1200" cap="none" spc="0" normalizeH="0" baseline="30000" noProof="0" dirty="0">
                <a:ln>
                  <a:noFill/>
                </a:ln>
                <a:solidFill>
                  <a:srgbClr val="FF0000"/>
                </a:solidFill>
                <a:effectLst/>
                <a:highlight>
                  <a:srgbClr val="FFFFFF"/>
                </a:highlight>
                <a:uLnTx/>
                <a:uFillTx/>
                <a:latin typeface="+mn-ea"/>
                <a:cs typeface="+mn-cs"/>
              </a:rPr>
              <a:t>-38</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]∪[1.18×10</a:t>
            </a:r>
            <a:r>
              <a:rPr kumimoji="0" lang="en-US" altLang="zh-CN" sz="2400" b="0" i="0" u="none" strike="noStrike" kern="1200" cap="none" spc="0" normalizeH="0" baseline="30000" noProof="0" dirty="0">
                <a:ln>
                  <a:noFill/>
                </a:ln>
                <a:solidFill>
                  <a:srgbClr val="FF0000"/>
                </a:solidFill>
                <a:effectLst/>
                <a:highlight>
                  <a:srgbClr val="FFFFFF"/>
                </a:highlight>
                <a:uLnTx/>
                <a:uFillTx/>
                <a:latin typeface="+mn-ea"/>
                <a:cs typeface="+mn-cs"/>
              </a:rPr>
              <a:t>-38</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,3.4×10</a:t>
            </a:r>
            <a:r>
              <a:rPr kumimoji="0" lang="en-US" altLang="zh-CN" sz="2400" b="0" i="0" u="none" strike="noStrike" kern="1200" cap="none" spc="0" normalizeH="0" baseline="30000" noProof="0" dirty="0">
                <a:ln>
                  <a:noFill/>
                </a:ln>
                <a:solidFill>
                  <a:srgbClr val="FF0000"/>
                </a:solidFill>
                <a:effectLst/>
                <a:highlight>
                  <a:srgbClr val="FFFFFF"/>
                </a:highlight>
                <a:uLnTx/>
                <a:uFillTx/>
                <a:latin typeface="+mn-ea"/>
                <a:cs typeface="+mn-cs"/>
              </a:rPr>
              <a:t>38</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a:t>
            </a:r>
            <a:endParaRPr kumimoji="0" lang="zh-CN" altLang="en-US" sz="3200" b="0" i="0" u="none" strike="noStrike" kern="1200" cap="none" spc="0" normalizeH="0" baseline="0" noProof="0" dirty="0">
              <a:ln>
                <a:noFill/>
              </a:ln>
              <a:solidFill>
                <a:srgbClr val="FF0000"/>
              </a:solidFill>
              <a:effectLst/>
              <a:highlight>
                <a:srgbClr val="FFFFFF"/>
              </a:highlight>
              <a:uLnTx/>
              <a:uFillTx/>
              <a:latin typeface="+mn-ea"/>
              <a:cs typeface="+mn-cs"/>
            </a:endParaRPr>
          </a:p>
        </p:txBody>
      </p:sp>
    </p:spTree>
    <p:extLst>
      <p:ext uri="{BB962C8B-B14F-4D97-AF65-F5344CB8AC3E}">
        <p14:creationId xmlns:p14="http://schemas.microsoft.com/office/powerpoint/2010/main" val="1956928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mn-ea"/>
                <a:cs typeface="+mn-cs"/>
              </a:rPr>
              <a:t>double</a:t>
            </a:r>
            <a:r>
              <a:rPr kumimoji="1" lang="zh-CN" altLang="en-US" sz="3600" b="1" i="0" u="none" strike="noStrike" kern="1200" cap="none" spc="0" normalizeH="0" baseline="0" noProof="0" dirty="0">
                <a:ln>
                  <a:noFill/>
                </a:ln>
                <a:solidFill>
                  <a:srgbClr val="000000"/>
                </a:solidFill>
                <a:effectLst/>
                <a:uLnTx/>
                <a:uFillTx/>
                <a:latin typeface="+mn-ea"/>
                <a:cs typeface="+mn-cs"/>
              </a:rPr>
              <a:t>型的有效数字位数问题</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A7D3F88-198D-2FDB-7490-FEF28591D9FB}"/>
              </a:ext>
            </a:extLst>
          </p:cNvPr>
          <p:cNvSpPr txBox="1"/>
          <p:nvPr/>
        </p:nvSpPr>
        <p:spPr>
          <a:xfrm>
            <a:off x="669925" y="1203159"/>
            <a:ext cx="10850562" cy="5110823"/>
          </a:xfrm>
          <a:prstGeom prst="rect">
            <a:avLst/>
          </a:prstGeom>
          <a:noFill/>
        </p:spPr>
        <p:txBody>
          <a:bodyPr wrap="square">
            <a:spAutoFit/>
          </a:bodyPr>
          <a:lstStyle/>
          <a:p>
            <a:pPr algn="just">
              <a:lnSpc>
                <a:spcPct val="150000"/>
              </a:lnSpc>
            </a:pPr>
            <a:r>
              <a:rPr kumimoji="1" lang="zh-CN" altLang="en-US" sz="2200" b="0" i="0" u="none" strike="noStrike" kern="1200" cap="none" spc="0" normalizeH="0" baseline="0" noProof="0" dirty="0">
                <a:ln>
                  <a:noFill/>
                </a:ln>
                <a:solidFill>
                  <a:srgbClr val="000000"/>
                </a:solidFill>
                <a:effectLst/>
                <a:uLnTx/>
                <a:uFillTx/>
                <a:latin typeface="+mn-ea"/>
                <a:cs typeface="+mn-cs"/>
              </a:rPr>
              <a:t>尾数决定有效数字位数：符号位控制的是正负，指数位控制小数点位置。</a:t>
            </a:r>
            <a:endPar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尾数有</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53</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位，加上</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1</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位隐藏位，能精确记录</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2</a:t>
            </a:r>
            <a:r>
              <a:rPr kumimoji="0" lang="en-US" altLang="zh-CN" sz="2200" b="0" i="0" u="none" strike="noStrike" kern="1200" cap="none" spc="0" normalizeH="0" baseline="30000" noProof="0" dirty="0">
                <a:ln>
                  <a:noFill/>
                </a:ln>
                <a:solidFill>
                  <a:srgbClr val="000000"/>
                </a:solidFill>
                <a:effectLst/>
                <a:highlight>
                  <a:srgbClr val="FFFFFF"/>
                </a:highlight>
                <a:uLnTx/>
                <a:uFillTx/>
                <a:latin typeface="+mn-ea"/>
                <a:cs typeface="+mn-cs"/>
              </a:rPr>
              <a:t>52</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2=9007199254740992</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种不同的状态，即</a:t>
            </a:r>
            <a:r>
              <a:rPr kumimoji="0" lang="en" altLang="zh-CN" sz="22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型数据最多只能存储</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9007199254740992</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种十进制状态。</a:t>
            </a:r>
            <a:endPar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9007199254740992</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是</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16</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位数，所以</a:t>
            </a:r>
            <a:r>
              <a:rPr kumimoji="0" lang="en" altLang="zh-CN" sz="22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型数据的精度最多是</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15</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位十进制有效数字</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(0~999999999999999)</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，共</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1000000000000000</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种状态。</a:t>
            </a:r>
            <a:endPar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如果</a:t>
            </a:r>
            <a:r>
              <a:rPr kumimoji="0" lang="en" altLang="zh-CN" sz="22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型数据的精度是</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16</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位十进制</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(0~9999999999999999)</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，则共</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10000000000000000</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种状态</a:t>
            </a:r>
            <a:r>
              <a:rPr lang="zh-CN" altLang="en-US" sz="2200" dirty="0">
                <a:solidFill>
                  <a:srgbClr val="000000"/>
                </a:solidFill>
                <a:highlight>
                  <a:srgbClr val="FFFFFF"/>
                </a:highlight>
                <a:latin typeface="+mn-ea"/>
              </a:rPr>
              <a:t>，</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大于了</a:t>
            </a:r>
            <a:r>
              <a:rPr kumimoji="0" lang="en" altLang="zh-CN" sz="22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型数据能存储的状态上限</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9007199254740992</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a:t>
            </a:r>
            <a:endPar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所以说</a:t>
            </a:r>
            <a:r>
              <a:rPr kumimoji="0" lang="en" altLang="zh-CN" sz="22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型数据的精度不能达到</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16</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位十进制有效数字，只有</a:t>
            </a:r>
            <a:r>
              <a:rPr kumimoji="0" lang="en-US" altLang="zh-CN" sz="2200" b="0" i="0" u="none" strike="noStrike" kern="1200" cap="none" spc="0" normalizeH="0" baseline="0" noProof="0" dirty="0">
                <a:ln>
                  <a:noFill/>
                </a:ln>
                <a:solidFill>
                  <a:srgbClr val="000000"/>
                </a:solidFill>
                <a:effectLst/>
                <a:highlight>
                  <a:srgbClr val="FFFFFF"/>
                </a:highlight>
                <a:uLnTx/>
                <a:uFillTx/>
                <a:latin typeface="+mn-ea"/>
                <a:cs typeface="+mn-cs"/>
              </a:rPr>
              <a:t>15</a:t>
            </a:r>
            <a:r>
              <a:rPr kumimoji="0" lang="zh-CN" altLang="en-US" sz="2200" b="0" i="0" u="none" strike="noStrike" kern="1200" cap="none" spc="0" normalizeH="0" baseline="0" noProof="0" dirty="0">
                <a:ln>
                  <a:noFill/>
                </a:ln>
                <a:solidFill>
                  <a:srgbClr val="000000"/>
                </a:solidFill>
                <a:effectLst/>
                <a:highlight>
                  <a:srgbClr val="FFFFFF"/>
                </a:highlight>
                <a:uLnTx/>
                <a:uFillTx/>
                <a:latin typeface="+mn-ea"/>
                <a:cs typeface="+mn-cs"/>
              </a:rPr>
              <a:t>位十进制有效数字。</a:t>
            </a:r>
          </a:p>
        </p:txBody>
      </p:sp>
    </p:spTree>
    <p:extLst>
      <p:ext uri="{BB962C8B-B14F-4D97-AF65-F5344CB8AC3E}">
        <p14:creationId xmlns:p14="http://schemas.microsoft.com/office/powerpoint/2010/main" val="1553983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mn-ea"/>
                <a:cs typeface="+mn-cs"/>
              </a:rPr>
              <a:t>double</a:t>
            </a:r>
            <a:r>
              <a:rPr kumimoji="1" lang="zh-CN" altLang="en-US" sz="3600" b="1" i="0" u="none" strike="noStrike" kern="1200" cap="none" spc="0" normalizeH="0" baseline="0" noProof="0" dirty="0">
                <a:ln>
                  <a:noFill/>
                </a:ln>
                <a:solidFill>
                  <a:srgbClr val="000000"/>
                </a:solidFill>
                <a:effectLst/>
                <a:uLnTx/>
                <a:uFillTx/>
                <a:latin typeface="+mn-ea"/>
                <a:cs typeface="+mn-cs"/>
              </a:rPr>
              <a:t>型的范围问题</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825B787-D434-0233-EB83-DF8B2F3553D8}"/>
              </a:ext>
            </a:extLst>
          </p:cNvPr>
          <p:cNvSpPr txBox="1"/>
          <p:nvPr/>
        </p:nvSpPr>
        <p:spPr>
          <a:xfrm>
            <a:off x="669924" y="1143562"/>
            <a:ext cx="10850563" cy="5186869"/>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指数位为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（全为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）的时候，如前面所述，其为非规格化浮点数。</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指数位为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（全为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）的时候，如前面所述，其为浮点数特殊值。（根据尾数的情况又可以分为无穷和</a:t>
            </a:r>
            <a:r>
              <a:rPr kumimoji="0" lang="en-US" altLang="zh-CN" sz="2400" b="0" i="0" u="none" strike="noStrike" kern="1200" cap="none" spc="0" normalizeH="0" baseline="0" noProof="0" dirty="0" err="1">
                <a:ln>
                  <a:noFill/>
                </a:ln>
                <a:solidFill>
                  <a:srgbClr val="000000"/>
                </a:solidFill>
                <a:effectLst/>
                <a:highlight>
                  <a:srgbClr val="FFFFFF"/>
                </a:highlight>
                <a:uLnTx/>
                <a:uFillTx/>
                <a:latin typeface="+mn-ea"/>
                <a:cs typeface="+mn-cs"/>
              </a:rPr>
              <a:t>NaN</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指数位为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0001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1110</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的时候，用来表示其范围：转换为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2</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进制为：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1-2046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，减去偏移值</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1023</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[-1022</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1023]</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而尾数表示则为：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[1.00...00, 1.11...11]</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，即：</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[1,2)</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型数据的取值范围</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尾数</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×2^</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指数</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=±[1,2)×2</a:t>
            </a:r>
            <a:r>
              <a:rPr kumimoji="0" lang="en-US" altLang="zh-CN" sz="2400" b="0" i="0" u="none" strike="noStrike" kern="1200" cap="none" spc="0" normalizeH="0" baseline="30000" noProof="0" dirty="0">
                <a:ln>
                  <a:noFill/>
                </a:ln>
                <a:solidFill>
                  <a:srgbClr val="000000"/>
                </a:solidFill>
                <a:effectLst/>
                <a:highlight>
                  <a:srgbClr val="FFFFFF"/>
                </a:highlight>
                <a:uLnTx/>
                <a:uFillTx/>
                <a:latin typeface="+mn-ea"/>
                <a:cs typeface="+mn-cs"/>
              </a:rPr>
              <a:t>[-1022,1023]</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，可得</a:t>
            </a:r>
            <a:r>
              <a:rPr lang="zh-CN" altLang="en-US" sz="2800" dirty="0">
                <a:highlight>
                  <a:srgbClr val="FFFFFF"/>
                </a:highlight>
                <a:latin typeface="+mn-ea"/>
              </a:rPr>
              <a:t>：</a:t>
            </a:r>
            <a:endParaRPr lang="en-US" altLang="zh-CN" sz="2800" dirty="0">
              <a:highlight>
                <a:srgbClr val="FFFFFF"/>
              </a:highlight>
              <a:latin typeface="+mn-ea"/>
            </a:endParaRPr>
          </a:p>
          <a:p>
            <a:pPr marR="0" lvl="0" algn="just" defTabSz="914400" rtl="0" eaLnBrk="1" fontAlgn="auto" latinLnBrk="0" hangingPunct="1">
              <a:lnSpc>
                <a:spcPct val="150000"/>
              </a:lnSpc>
              <a:spcBef>
                <a:spcPts val="0"/>
              </a:spcBef>
              <a:spcAft>
                <a:spcPts val="0"/>
              </a:spcAft>
              <a:buClrTx/>
              <a:buSzTx/>
              <a:tabLst/>
              <a:defRPr/>
            </a:pPr>
            <a:r>
              <a:rPr kumimoji="0" lang="en-US" altLang="zh-CN" sz="2800" b="0" i="0" u="none" strike="noStrike" kern="1200" cap="none" spc="0" normalizeH="0" baseline="0" noProof="0" dirty="0">
                <a:ln>
                  <a:noFill/>
                </a:ln>
                <a:solidFill>
                  <a:srgbClr val="FF0000"/>
                </a:solidFill>
                <a:effectLst/>
                <a:highlight>
                  <a:srgbClr val="FFFFFF"/>
                </a:highlight>
                <a:uLnTx/>
                <a:uFillTx/>
                <a:latin typeface="+mn-ea"/>
                <a:cs typeface="+mn-cs"/>
              </a:rPr>
              <a:t>	</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[-1.7×10</a:t>
            </a:r>
            <a:r>
              <a:rPr kumimoji="0" lang="en-US" altLang="zh-CN" sz="2400" b="0" i="0" u="none" strike="noStrike" kern="1200" cap="none" spc="0" normalizeH="0" baseline="30000" noProof="0" dirty="0">
                <a:ln>
                  <a:noFill/>
                </a:ln>
                <a:solidFill>
                  <a:srgbClr val="FF0000"/>
                </a:solidFill>
                <a:effectLst/>
                <a:highlight>
                  <a:srgbClr val="FFFFFF"/>
                </a:highlight>
                <a:uLnTx/>
                <a:uFillTx/>
                <a:latin typeface="+mn-ea"/>
                <a:cs typeface="+mn-cs"/>
              </a:rPr>
              <a:t>308</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,-5.0×10</a:t>
            </a:r>
            <a:r>
              <a:rPr kumimoji="0" lang="en-US" altLang="zh-CN" sz="2400" b="0" i="0" u="none" strike="noStrike" kern="1200" cap="none" spc="0" normalizeH="0" baseline="30000" noProof="0" dirty="0">
                <a:ln>
                  <a:noFill/>
                </a:ln>
                <a:solidFill>
                  <a:srgbClr val="FF0000"/>
                </a:solidFill>
                <a:effectLst/>
                <a:highlight>
                  <a:srgbClr val="FFFFFF"/>
                </a:highlight>
                <a:uLnTx/>
                <a:uFillTx/>
                <a:latin typeface="+mn-ea"/>
                <a:cs typeface="+mn-cs"/>
              </a:rPr>
              <a:t>-324</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]∪[5.0×10</a:t>
            </a:r>
            <a:r>
              <a:rPr kumimoji="0" lang="en-US" altLang="zh-CN" sz="2400" b="0" i="0" u="none" strike="noStrike" kern="1200" cap="none" spc="0" normalizeH="0" baseline="30000" noProof="0" dirty="0">
                <a:ln>
                  <a:noFill/>
                </a:ln>
                <a:solidFill>
                  <a:srgbClr val="FF0000"/>
                </a:solidFill>
                <a:effectLst/>
                <a:highlight>
                  <a:srgbClr val="FFFFFF"/>
                </a:highlight>
                <a:uLnTx/>
                <a:uFillTx/>
                <a:latin typeface="+mn-ea"/>
                <a:cs typeface="+mn-cs"/>
              </a:rPr>
              <a:t>-324</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,1.7×10</a:t>
            </a:r>
            <a:r>
              <a:rPr kumimoji="0" lang="en-US" altLang="zh-CN" sz="2400" b="0" i="0" u="none" strike="noStrike" kern="1200" cap="none" spc="0" normalizeH="0" baseline="30000" noProof="0" dirty="0">
                <a:ln>
                  <a:noFill/>
                </a:ln>
                <a:solidFill>
                  <a:srgbClr val="FF0000"/>
                </a:solidFill>
                <a:effectLst/>
                <a:highlight>
                  <a:srgbClr val="FFFFFF"/>
                </a:highlight>
                <a:uLnTx/>
                <a:uFillTx/>
                <a:latin typeface="+mn-ea"/>
                <a:cs typeface="+mn-cs"/>
              </a:rPr>
              <a:t>308</a:t>
            </a:r>
            <a:r>
              <a:rPr kumimoji="0" lang="en-US" altLang="zh-CN" sz="2400" b="0" i="0" u="none" strike="noStrike" kern="1200" cap="none" spc="0" normalizeH="0" baseline="0" noProof="0" dirty="0">
                <a:ln>
                  <a:noFill/>
                </a:ln>
                <a:solidFill>
                  <a:srgbClr val="FF0000"/>
                </a:solidFill>
                <a:effectLst/>
                <a:highlight>
                  <a:srgbClr val="FFFFFF"/>
                </a:highlight>
                <a:uLnTx/>
                <a:uFillTx/>
                <a:latin typeface="+mn-ea"/>
                <a:cs typeface="+mn-cs"/>
              </a:rPr>
              <a:t>]</a:t>
            </a:r>
            <a:endParaRPr kumimoji="0" lang="zh-CN" altLang="en-US" sz="3200" b="0" i="0" u="none" strike="noStrike" kern="1200" cap="none" spc="0" normalizeH="0" baseline="0" noProof="0" dirty="0">
              <a:ln>
                <a:noFill/>
              </a:ln>
              <a:solidFill>
                <a:srgbClr val="FF0000"/>
              </a:solidFill>
              <a:effectLst/>
              <a:highlight>
                <a:srgbClr val="FFFFFF"/>
              </a:highlight>
              <a:uLnTx/>
              <a:uFillTx/>
              <a:latin typeface="+mn-ea"/>
              <a:cs typeface="+mn-cs"/>
            </a:endParaRPr>
          </a:p>
        </p:txBody>
      </p:sp>
    </p:spTree>
    <p:extLst>
      <p:ext uri="{BB962C8B-B14F-4D97-AF65-F5344CB8AC3E}">
        <p14:creationId xmlns:p14="http://schemas.microsoft.com/office/powerpoint/2010/main" val="3198207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mn-ea"/>
                <a:cs typeface="+mn-cs"/>
              </a:rPr>
              <a:t>float</a:t>
            </a:r>
            <a:r>
              <a:rPr kumimoji="1" lang="zh-CN" altLang="en-US" sz="3600" b="1" i="0" u="none" strike="noStrike" kern="1200" cap="none" spc="0" normalizeH="0" baseline="0" noProof="0" dirty="0">
                <a:ln>
                  <a:noFill/>
                </a:ln>
                <a:solidFill>
                  <a:srgbClr val="000000"/>
                </a:solidFill>
                <a:effectLst/>
                <a:uLnTx/>
                <a:uFillTx/>
                <a:latin typeface="+mn-ea"/>
                <a:cs typeface="+mn-cs"/>
              </a:rPr>
              <a:t>型取</a:t>
            </a:r>
            <a:r>
              <a:rPr kumimoji="1" lang="en-US" altLang="zh-CN" sz="3600" b="1" i="0" u="none" strike="noStrike" kern="1200" cap="none" spc="0" normalizeH="0" baseline="0" noProof="0" dirty="0">
                <a:ln>
                  <a:noFill/>
                </a:ln>
                <a:solidFill>
                  <a:srgbClr val="000000"/>
                </a:solidFill>
                <a:effectLst/>
                <a:uLnTx/>
                <a:uFillTx/>
                <a:latin typeface="+mn-ea"/>
                <a:cs typeface="+mn-cs"/>
              </a:rPr>
              <a:t>6/7</a:t>
            </a:r>
            <a:r>
              <a:rPr kumimoji="1" lang="zh-CN" altLang="en-US" sz="3600" b="1" i="0" u="none" strike="noStrike" kern="1200" cap="none" spc="0" normalizeH="0" baseline="0" noProof="0" dirty="0">
                <a:ln>
                  <a:noFill/>
                </a:ln>
                <a:solidFill>
                  <a:srgbClr val="000000"/>
                </a:solidFill>
                <a:effectLst/>
                <a:uLnTx/>
                <a:uFillTx/>
                <a:latin typeface="+mn-ea"/>
                <a:cs typeface="+mn-cs"/>
              </a:rPr>
              <a:t>位的例子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01FE89A-9D07-F178-FED8-56167F8C0565}"/>
              </a:ext>
            </a:extLst>
          </p:cNvPr>
          <p:cNvSpPr txBox="1"/>
          <p:nvPr/>
        </p:nvSpPr>
        <p:spPr>
          <a:xfrm>
            <a:off x="669923" y="1203159"/>
            <a:ext cx="10850563" cy="4161524"/>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型数据的尾数部分是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23</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bit</a:t>
            </a:r>
            <a:r>
              <a:rPr kumimoji="0" lang="zh-CN" altLang="en"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2^23=8388608</a:t>
            </a:r>
            <a:r>
              <a:rPr kumimoji="0" lang="zh-CN" altLang="en"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故</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型数据能表示的最大数为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8388608</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，而大于</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8388608</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7</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位整数，如</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9999999</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型数据便不能表示，这就决定了</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型数据的有效位数不能是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7</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位，但是绝对能保证精度的有效位数是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位，所以说</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型数据的有效位数是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6~7</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位。不超过</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8388608</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型数据是精度保证的，大于</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8388608</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而小于</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9999999</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float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型数据则是精度不保证的。</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0" marR="0" lvl="0" indent="0" algn="just" defTabSz="914400" rtl="0" eaLnBrk="1" fontAlgn="auto" latinLnBrk="0" hangingPunct="1">
              <a:lnSpc>
                <a:spcPct val="150000"/>
              </a:lnSpc>
              <a:spcBef>
                <a:spcPts val="200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highlight>
                  <a:srgbClr val="FFFFFF"/>
                </a:highlight>
                <a:uLnTx/>
                <a:uFillTx/>
                <a:latin typeface="+mn-ea"/>
                <a:cs typeface="+mn-cs"/>
              </a:rPr>
              <a:t>所以要取大于</a:t>
            </a:r>
            <a:r>
              <a:rPr kumimoji="0" lang="en-US" altLang="zh-CN" sz="2400" b="1" i="0" u="none" strike="noStrike" kern="1200" cap="none" spc="0" normalizeH="0" baseline="0" noProof="0" dirty="0">
                <a:ln>
                  <a:noFill/>
                </a:ln>
                <a:solidFill>
                  <a:srgbClr val="000000"/>
                </a:solidFill>
                <a:effectLst/>
                <a:highlight>
                  <a:srgbClr val="FFFFFF"/>
                </a:highlight>
                <a:uLnTx/>
                <a:uFillTx/>
                <a:latin typeface="+mn-ea"/>
                <a:cs typeface="+mn-cs"/>
              </a:rPr>
              <a:t>8388608</a:t>
            </a:r>
            <a:r>
              <a:rPr kumimoji="0" lang="zh-CN" altLang="en-US" sz="2400" b="1" i="0" u="none" strike="noStrike" kern="1200" cap="none" spc="0" normalizeH="0" baseline="0" noProof="0" dirty="0">
                <a:ln>
                  <a:noFill/>
                </a:ln>
                <a:solidFill>
                  <a:srgbClr val="000000"/>
                </a:solidFill>
                <a:effectLst/>
                <a:highlight>
                  <a:srgbClr val="FFFFFF"/>
                </a:highlight>
                <a:uLnTx/>
                <a:uFillTx/>
                <a:latin typeface="+mn-ea"/>
                <a:cs typeface="+mn-cs"/>
              </a:rPr>
              <a:t>而小于</a:t>
            </a:r>
            <a:r>
              <a:rPr kumimoji="0" lang="en-US" altLang="zh-CN" sz="2400" b="1" i="0" u="none" strike="noStrike" kern="1200" cap="none" spc="0" normalizeH="0" baseline="0" noProof="0" dirty="0">
                <a:ln>
                  <a:noFill/>
                </a:ln>
                <a:solidFill>
                  <a:srgbClr val="000000"/>
                </a:solidFill>
                <a:effectLst/>
                <a:highlight>
                  <a:srgbClr val="FFFFFF"/>
                </a:highlight>
                <a:uLnTx/>
                <a:uFillTx/>
                <a:latin typeface="+mn-ea"/>
                <a:cs typeface="+mn-cs"/>
              </a:rPr>
              <a:t>9999999</a:t>
            </a:r>
            <a:r>
              <a:rPr kumimoji="0" lang="zh-CN" altLang="en-US" sz="2400" b="1" i="0" u="none" strike="noStrike" kern="1200" cap="none" spc="0" normalizeH="0" baseline="0" noProof="0" dirty="0">
                <a:ln>
                  <a:noFill/>
                </a:ln>
                <a:solidFill>
                  <a:srgbClr val="000000"/>
                </a:solidFill>
                <a:effectLst/>
                <a:highlight>
                  <a:srgbClr val="FFFFFF"/>
                </a:highlight>
                <a:uLnTx/>
                <a:uFillTx/>
                <a:latin typeface="+mn-ea"/>
                <a:cs typeface="+mn-cs"/>
              </a:rPr>
              <a:t>的数据，如</a:t>
            </a:r>
            <a:r>
              <a:rPr kumimoji="0" lang="en-US" altLang="zh-CN" sz="2400" b="1" i="0" u="none" strike="noStrike" kern="1200" cap="none" spc="0" normalizeH="0" baseline="0" noProof="0" dirty="0">
                <a:ln>
                  <a:noFill/>
                </a:ln>
                <a:solidFill>
                  <a:srgbClr val="000000"/>
                </a:solidFill>
                <a:effectLst/>
                <a:highlight>
                  <a:srgbClr val="FFFFFF"/>
                </a:highlight>
                <a:uLnTx/>
                <a:uFillTx/>
                <a:latin typeface="+mn-ea"/>
                <a:cs typeface="+mn-cs"/>
              </a:rPr>
              <a:t>9.222222</a:t>
            </a:r>
            <a:r>
              <a:rPr lang="zh-CN" altLang="en-US" sz="2400" b="1" dirty="0">
                <a:solidFill>
                  <a:srgbClr val="000000"/>
                </a:solidFill>
                <a:highlight>
                  <a:srgbClr val="FFFFFF"/>
                </a:highlight>
                <a:latin typeface="+mn-ea"/>
              </a:rPr>
              <a:t>。</a:t>
            </a:r>
            <a:endParaRPr kumimoji="0" lang="zh-CN" altLang="en-US" sz="2400" b="1" i="0" u="none" strike="noStrike" kern="1200" cap="none" spc="0" normalizeH="0" baseline="0" noProof="0" dirty="0">
              <a:ln>
                <a:noFill/>
              </a:ln>
              <a:solidFill>
                <a:srgbClr val="000000"/>
              </a:solidFill>
              <a:effectLst/>
              <a:highlight>
                <a:srgbClr val="FFFFFF"/>
              </a:highlight>
              <a:uLnTx/>
              <a:uFillTx/>
              <a:latin typeface="+mn-ea"/>
              <a:cs typeface="+mn-cs"/>
            </a:endParaRPr>
          </a:p>
        </p:txBody>
      </p:sp>
    </p:spTree>
    <p:extLst>
      <p:ext uri="{BB962C8B-B14F-4D97-AF65-F5344CB8AC3E}">
        <p14:creationId xmlns:p14="http://schemas.microsoft.com/office/powerpoint/2010/main" val="725231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0" u="none" strike="noStrike" kern="1200" cap="none" spc="0" normalizeH="0" baseline="0" noProof="0" dirty="0">
                <a:ln>
                  <a:noFill/>
                </a:ln>
                <a:solidFill>
                  <a:srgbClr val="000000"/>
                </a:solidFill>
                <a:effectLst/>
                <a:uLnTx/>
                <a:uFillTx/>
                <a:latin typeface="+mn-ea"/>
                <a:cs typeface="+mn-cs"/>
              </a:rPr>
              <a:t>double</a:t>
            </a:r>
            <a:r>
              <a:rPr kumimoji="1" lang="zh-CN" altLang="en-US" sz="3600" b="1" i="0" u="none" strike="noStrike" kern="1200" cap="none" spc="0" normalizeH="0" baseline="0" noProof="0" dirty="0">
                <a:ln>
                  <a:noFill/>
                </a:ln>
                <a:solidFill>
                  <a:srgbClr val="000000"/>
                </a:solidFill>
                <a:effectLst/>
                <a:uLnTx/>
                <a:uFillTx/>
                <a:latin typeface="+mn-ea"/>
                <a:cs typeface="+mn-cs"/>
              </a:rPr>
              <a:t>型取</a:t>
            </a:r>
            <a:r>
              <a:rPr kumimoji="1" lang="en-US" altLang="zh-CN" sz="3600" b="1" i="0" u="none" strike="noStrike" kern="1200" cap="none" spc="0" normalizeH="0" baseline="0" noProof="0" dirty="0">
                <a:ln>
                  <a:noFill/>
                </a:ln>
                <a:solidFill>
                  <a:srgbClr val="000000"/>
                </a:solidFill>
                <a:effectLst/>
                <a:uLnTx/>
                <a:uFillTx/>
                <a:latin typeface="+mn-ea"/>
                <a:cs typeface="+mn-cs"/>
              </a:rPr>
              <a:t>15/16</a:t>
            </a:r>
            <a:r>
              <a:rPr kumimoji="1" lang="zh-CN" altLang="en-US" sz="3600" b="1" i="0" u="none" strike="noStrike" kern="1200" cap="none" spc="0" normalizeH="0" baseline="0" noProof="0" dirty="0">
                <a:ln>
                  <a:noFill/>
                </a:ln>
                <a:solidFill>
                  <a:srgbClr val="000000"/>
                </a:solidFill>
                <a:effectLst/>
                <a:uLnTx/>
                <a:uFillTx/>
                <a:latin typeface="+mn-ea"/>
                <a:cs typeface="+mn-cs"/>
              </a:rPr>
              <a:t>位的例子</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006DAB6-E8FA-F394-8CDE-1BB8E50127DB}"/>
              </a:ext>
            </a:extLst>
          </p:cNvPr>
          <p:cNvSpPr txBox="1"/>
          <p:nvPr/>
        </p:nvSpPr>
        <p:spPr>
          <a:xfrm>
            <a:off x="669924" y="1203159"/>
            <a:ext cx="10850563" cy="526951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型数据的尾数部分是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52</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bit</a:t>
            </a:r>
            <a:r>
              <a:rPr kumimoji="0" lang="zh-CN" altLang="en"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2^52=4503599627370496</a:t>
            </a:r>
            <a:r>
              <a:rPr kumimoji="0" lang="zh-CN" altLang="en"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故</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型数据能表示的最大数为</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4503599627370496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，而大于</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4503599627370496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位整数，如</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9999999999999999</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型数据便不能表示，这就决定了</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型数据的有效位数不能是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位，但是绝对能保证精度的有效位数是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15</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位，所以说</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型数据的有效位数是</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15~16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位。不超过</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4503599627370496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型数据是精度保证的，大于</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4503599627370496</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而小于</a:t>
            </a:r>
            <a:r>
              <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rPr>
              <a:t>9999999999999999</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的</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double</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型数据则是精度不保证的。</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0" marR="0" lvl="0" indent="0" algn="just" defTabSz="914400" rtl="0" eaLnBrk="1" fontAlgn="auto" latinLnBrk="0" hangingPunct="1">
              <a:lnSpc>
                <a:spcPct val="150000"/>
              </a:lnSpc>
              <a:spcBef>
                <a:spcPts val="200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highlight>
                  <a:srgbClr val="FFFFFF"/>
                </a:highlight>
                <a:uLnTx/>
                <a:uFillTx/>
                <a:latin typeface="+mn-ea"/>
                <a:cs typeface="+mn-cs"/>
              </a:rPr>
              <a:t>所以要取大于</a:t>
            </a:r>
            <a:r>
              <a:rPr kumimoji="0" lang="en-US" altLang="zh-CN" sz="2400" b="1" i="0" u="none" strike="noStrike" kern="1200" cap="none" spc="0" normalizeH="0" baseline="0" noProof="0" dirty="0">
                <a:ln>
                  <a:noFill/>
                </a:ln>
                <a:solidFill>
                  <a:srgbClr val="000000"/>
                </a:solidFill>
                <a:effectLst/>
                <a:highlight>
                  <a:srgbClr val="FFFFFF"/>
                </a:highlight>
                <a:uLnTx/>
                <a:uFillTx/>
                <a:latin typeface="+mn-ea"/>
                <a:cs typeface="+mn-cs"/>
              </a:rPr>
              <a:t>4503599627370496</a:t>
            </a:r>
            <a:r>
              <a:rPr kumimoji="0" lang="zh-CN" altLang="en-US" sz="2400" b="1" i="0" u="none" strike="noStrike" kern="1200" cap="none" spc="0" normalizeH="0" baseline="0" noProof="0" dirty="0">
                <a:ln>
                  <a:noFill/>
                </a:ln>
                <a:solidFill>
                  <a:srgbClr val="000000"/>
                </a:solidFill>
                <a:effectLst/>
                <a:highlight>
                  <a:srgbClr val="FFFFFF"/>
                </a:highlight>
                <a:uLnTx/>
                <a:uFillTx/>
                <a:latin typeface="+mn-ea"/>
                <a:cs typeface="+mn-cs"/>
              </a:rPr>
              <a:t>而小于</a:t>
            </a:r>
            <a:r>
              <a:rPr kumimoji="0" lang="en-US" altLang="zh-CN" sz="2400" b="1" i="0" u="none" strike="noStrike" kern="1200" cap="none" spc="0" normalizeH="0" baseline="0" noProof="0" dirty="0">
                <a:ln>
                  <a:noFill/>
                </a:ln>
                <a:solidFill>
                  <a:srgbClr val="000000"/>
                </a:solidFill>
                <a:effectLst/>
                <a:highlight>
                  <a:srgbClr val="FFFFFF"/>
                </a:highlight>
                <a:uLnTx/>
                <a:uFillTx/>
                <a:latin typeface="+mn-ea"/>
                <a:cs typeface="+mn-cs"/>
              </a:rPr>
              <a:t>9999999999999999</a:t>
            </a:r>
            <a:r>
              <a:rPr kumimoji="0" lang="zh-CN" altLang="en-US" sz="2400" b="1" i="0" u="none" strike="noStrike" kern="1200" cap="none" spc="0" normalizeH="0" baseline="0" noProof="0" dirty="0">
                <a:ln>
                  <a:noFill/>
                </a:ln>
                <a:solidFill>
                  <a:srgbClr val="000000"/>
                </a:solidFill>
                <a:effectLst/>
                <a:highlight>
                  <a:srgbClr val="FFFFFF"/>
                </a:highlight>
                <a:uLnTx/>
                <a:uFillTx/>
                <a:latin typeface="+mn-ea"/>
                <a:cs typeface="+mn-cs"/>
              </a:rPr>
              <a:t>的数据，如</a:t>
            </a:r>
            <a:r>
              <a:rPr kumimoji="0" lang="en-US" altLang="zh-CN" sz="2400" b="1" i="0" u="none" strike="noStrike" kern="1200" cap="none" spc="0" normalizeH="0" baseline="0" noProof="0" dirty="0">
                <a:ln>
                  <a:noFill/>
                </a:ln>
                <a:solidFill>
                  <a:srgbClr val="000000"/>
                </a:solidFill>
                <a:effectLst/>
                <a:highlight>
                  <a:srgbClr val="FFFFFF"/>
                </a:highlight>
                <a:uLnTx/>
                <a:uFillTx/>
                <a:latin typeface="+mn-ea"/>
                <a:cs typeface="+mn-cs"/>
              </a:rPr>
              <a:t>9.222222222222222</a:t>
            </a:r>
            <a:r>
              <a:rPr kumimoji="0" lang="zh-CN" altLang="en-US" sz="2400" b="1" i="0" u="none" strike="noStrike" kern="1200" cap="none" spc="0" normalizeH="0" baseline="0" noProof="0" dirty="0">
                <a:ln>
                  <a:noFill/>
                </a:ln>
                <a:solidFill>
                  <a:srgbClr val="000000"/>
                </a:solidFill>
                <a:effectLst/>
                <a:highlight>
                  <a:srgbClr val="FFFFFF"/>
                </a:highlight>
                <a:uLnTx/>
                <a:uFillTx/>
                <a:latin typeface="+mn-ea"/>
                <a:cs typeface="+mn-cs"/>
              </a:rPr>
              <a:t>。</a:t>
            </a:r>
          </a:p>
        </p:txBody>
      </p:sp>
    </p:spTree>
    <p:extLst>
      <p:ext uri="{BB962C8B-B14F-4D97-AF65-F5344CB8AC3E}">
        <p14:creationId xmlns:p14="http://schemas.microsoft.com/office/powerpoint/2010/main" val="89131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4229158" y="3333750"/>
            <a:ext cx="3733714" cy="1414554"/>
          </a:xfrm>
          <a:prstGeom prst="rect">
            <a:avLst/>
          </a:prstGeom>
          <a:noFill/>
        </p:spPr>
        <p:txBody>
          <a:bodyPr wrap="none" rtlCol="0">
            <a:spAutoFit/>
          </a:bodyPr>
          <a:lstStyle/>
          <a:p>
            <a:pPr algn="ctr"/>
            <a:r>
              <a:rPr lang="zh-CN" altLang="en-US" sz="5400" b="1" dirty="0">
                <a:solidFill>
                  <a:srgbClr val="002060"/>
                </a:solidFill>
                <a:latin typeface="钉钉进步体" panose="00020600040101010101" pitchFamily="18" charset="-122"/>
                <a:ea typeface="钉钉进步体" panose="00020600040101010101" pitchFamily="18" charset="-122"/>
              </a:rPr>
              <a:t>常量与变量</a:t>
            </a:r>
            <a:endParaRPr lang="en-US" altLang="zh-CN" sz="5400" b="1" dirty="0">
              <a:solidFill>
                <a:srgbClr val="002060"/>
              </a:solidFill>
              <a:latin typeface="钉钉进步体" panose="00020600040101010101" pitchFamily="18" charset="-122"/>
              <a:ea typeface="钉钉进步体" panose="00020600040101010101" pitchFamily="18" charset="-122"/>
            </a:endParaRPr>
          </a:p>
          <a:p>
            <a:pPr algn="ctr">
              <a:lnSpc>
                <a:spcPct val="150000"/>
              </a:lnSpc>
            </a:pP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Constants and Variables</a:t>
            </a:r>
            <a:endParaRPr lang="zh-CN" altLang="en-US" sz="2400" b="1" dirty="0">
              <a:solidFill>
                <a:schemeClr val="bg1">
                  <a:lumMod val="50000"/>
                </a:schemeClr>
              </a:solidFill>
              <a:latin typeface="钉钉进步体" panose="00020600040101010101" pitchFamily="18" charset="-122"/>
              <a:ea typeface="钉钉进步体" panose="00020600040101010101" pitchFamily="18" charset="-122"/>
            </a:endParaRP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90EBCE74-CCB8-F86A-3463-39D9BDE33742}"/>
              </a:ext>
            </a:extLst>
          </p:cNvPr>
          <p:cNvGrpSpPr/>
          <p:nvPr/>
        </p:nvGrpSpPr>
        <p:grpSpPr>
          <a:xfrm>
            <a:off x="117963" y="57219"/>
            <a:ext cx="934460" cy="934460"/>
            <a:chOff x="113733" y="108980"/>
            <a:chExt cx="863612" cy="863612"/>
          </a:xfrm>
        </p:grpSpPr>
        <p:sp>
          <p:nvSpPr>
            <p:cNvPr id="6" name="椭圆 5">
              <a:extLst>
                <a:ext uri="{FF2B5EF4-FFF2-40B4-BE49-F238E27FC236}">
                  <a16:creationId xmlns:a16="http://schemas.microsoft.com/office/drawing/2014/main" id="{E9AF0EE7-C306-51BD-DFDC-326F763EB151}"/>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DBC0CADB-BCEF-0451-1971-DAAB6BC825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8" name="文本框 7">
            <a:extLst>
              <a:ext uri="{FF2B5EF4-FFF2-40B4-BE49-F238E27FC236}">
                <a16:creationId xmlns:a16="http://schemas.microsoft.com/office/drawing/2014/main" id="{346D04E3-C57C-6E45-B75B-45E403C18BA6}"/>
              </a:ext>
            </a:extLst>
          </p:cNvPr>
          <p:cNvSpPr txBox="1"/>
          <p:nvPr/>
        </p:nvSpPr>
        <p:spPr>
          <a:xfrm>
            <a:off x="5095181" y="1988457"/>
            <a:ext cx="2001638" cy="830997"/>
          </a:xfrm>
          <a:prstGeom prst="rect">
            <a:avLst/>
          </a:prstGeom>
          <a:noFill/>
        </p:spPr>
        <p:txBody>
          <a:bodyPr wrap="none" rtlCol="0">
            <a:spAutoFit/>
          </a:bodyPr>
          <a:lstStyle/>
          <a:p>
            <a:pPr algn="ctr"/>
            <a:r>
              <a:rPr lang="en-US" altLang="zh-CN" sz="4800" b="1" dirty="0">
                <a:solidFill>
                  <a:srgbClr val="002060"/>
                </a:solidFill>
                <a:latin typeface="Calibri" panose="020F0502020204030204" pitchFamily="34" charset="0"/>
                <a:ea typeface="Calibri" panose="020F0502020204030204" pitchFamily="34" charset="0"/>
                <a:cs typeface="Calibri" panose="020F0502020204030204" pitchFamily="34" charset="0"/>
              </a:rPr>
              <a:t>Part 03</a:t>
            </a:r>
            <a:endParaRPr lang="zh-CN" altLang="en-US" sz="4800" b="1" dirty="0">
              <a:solidFill>
                <a:srgbClr val="002060"/>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080480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CA876E6-7D22-1A56-07CA-68AD6C44071A}"/>
              </a:ext>
            </a:extLst>
          </p:cNvPr>
          <p:cNvPicPr>
            <a:picLocks noChangeAspect="1"/>
          </p:cNvPicPr>
          <p:nvPr/>
        </p:nvPicPr>
        <p:blipFill rotWithShape="1">
          <a:blip r:embed="rId2">
            <a:extLst>
              <a:ext uri="{28A0092B-C50C-407E-A947-70E740481C1C}">
                <a14:useLocalDpi xmlns:a14="http://schemas.microsoft.com/office/drawing/2010/main" val="0"/>
              </a:ext>
            </a:extLst>
          </a:blip>
          <a:srcRect l="2408" t="2993" r="11542"/>
          <a:stretch/>
        </p:blipFill>
        <p:spPr>
          <a:xfrm>
            <a:off x="670718" y="1214120"/>
            <a:ext cx="10849767" cy="4736869"/>
          </a:xfrm>
          <a:prstGeom prst="rect">
            <a:avLst/>
          </a:prstGeom>
        </p:spPr>
      </p:pic>
      <p:sp>
        <p:nvSpPr>
          <p:cNvPr id="2" name="标题 1"/>
          <p:cNvSpPr>
            <a:spLocks noGrp="1"/>
          </p:cNvSpPr>
          <p:nvPr>
            <p:ph type="title"/>
          </p:nvPr>
        </p:nvSpPr>
        <p:spPr/>
        <p:txBody>
          <a:bodyPr>
            <a:normAutofit/>
          </a:bodyPr>
          <a:lstStyle/>
          <a:p>
            <a:r>
              <a:rPr lang="en-US" altLang="zh-CN" sz="3600" dirty="0">
                <a:latin typeface="+mn-ea"/>
                <a:ea typeface="+mn-ea"/>
              </a:rPr>
              <a:t>C++</a:t>
            </a:r>
            <a:r>
              <a:rPr lang="zh-CN" altLang="en-US" sz="3600" dirty="0">
                <a:latin typeface="+mn-ea"/>
                <a:ea typeface="+mn-ea"/>
              </a:rPr>
              <a:t>基本数据类型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BC4657C-84CA-A291-8532-D4EF5BC0F18D}"/>
              </a:ext>
            </a:extLst>
          </p:cNvPr>
          <p:cNvSpPr txBox="1"/>
          <p:nvPr/>
        </p:nvSpPr>
        <p:spPr>
          <a:xfrm>
            <a:off x="669923" y="6034578"/>
            <a:ext cx="10850563" cy="4996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 altLang="zh-CN" sz="2000" b="0" i="0" u="none" strike="noStrike" kern="1200" cap="none" spc="0" normalizeH="0" baseline="0" noProof="0" dirty="0">
                <a:ln>
                  <a:noFill/>
                </a:ln>
                <a:solidFill>
                  <a:srgbClr val="000000"/>
                </a:solidFill>
                <a:effectLst/>
                <a:uLnTx/>
                <a:uFillTx/>
                <a:latin typeface="+mn-ea"/>
                <a:cs typeface="+mn-cs"/>
              </a:rPr>
              <a:t>F</a:t>
            </a:r>
            <a:r>
              <a:rPr kumimoji="1" lang="en-US" altLang="zh-CN" sz="2000" dirty="0">
                <a:solidFill>
                  <a:srgbClr val="000000"/>
                </a:solidFill>
                <a:latin typeface="+mn-ea"/>
              </a:rPr>
              <a:t>or more information: </a:t>
            </a:r>
            <a:r>
              <a:rPr kumimoji="1" lang="en" altLang="zh-CN" sz="2000" b="0" i="0" u="none" strike="noStrike" kern="1200" cap="none" spc="0" normalizeH="0" baseline="0" noProof="0" dirty="0">
                <a:ln>
                  <a:noFill/>
                </a:ln>
                <a:solidFill>
                  <a:srgbClr val="000000"/>
                </a:solidFill>
                <a:effectLst/>
                <a:uLnTx/>
                <a:uFillTx/>
                <a:latin typeface="+mn-ea"/>
                <a:cs typeface="+mn-cs"/>
                <a:hlinkClick r:id="rId5"/>
              </a:rPr>
              <a:t>https://zh.cppreference.com/w/cpp/language/types</a:t>
            </a:r>
            <a:endParaRPr kumimoji="1" lang="zh-CN" altLang="en-US" sz="2000" b="0" i="0" u="none" strike="noStrike" kern="1200" cap="none" spc="0" normalizeH="0" baseline="0" noProof="0" dirty="0">
              <a:ln>
                <a:noFill/>
              </a:ln>
              <a:solidFill>
                <a:srgbClr val="000000"/>
              </a:solidFill>
              <a:effectLst/>
              <a:uLnTx/>
              <a:uFillTx/>
              <a:latin typeface="+mn-ea"/>
              <a:cs typeface="+mn-cs"/>
            </a:endParaRPr>
          </a:p>
        </p:txBody>
      </p:sp>
    </p:spTree>
    <p:extLst>
      <p:ext uri="{BB962C8B-B14F-4D97-AF65-F5344CB8AC3E}">
        <p14:creationId xmlns:p14="http://schemas.microsoft.com/office/powerpoint/2010/main" val="3732091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mn-ea"/>
                <a:ea typeface="+mn-ea"/>
              </a:rPr>
              <a:t>C++</a:t>
            </a:r>
            <a:r>
              <a:rPr lang="zh-CN" altLang="en-US" sz="3600" dirty="0">
                <a:latin typeface="+mn-ea"/>
                <a:ea typeface="+mn-ea"/>
              </a:rPr>
              <a:t>基本数据类型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70874750-57CD-E67D-079A-1F453284FB7F}"/>
              </a:ext>
            </a:extLst>
          </p:cNvPr>
          <p:cNvPicPr>
            <a:picLocks noChangeAspect="1"/>
          </p:cNvPicPr>
          <p:nvPr/>
        </p:nvPicPr>
        <p:blipFill rotWithShape="1">
          <a:blip r:embed="rId4"/>
          <a:srcRect b="10852"/>
          <a:stretch/>
        </p:blipFill>
        <p:spPr>
          <a:xfrm>
            <a:off x="669922" y="1288884"/>
            <a:ext cx="10850563" cy="5569116"/>
          </a:xfrm>
          <a:prstGeom prst="rect">
            <a:avLst/>
          </a:prstGeom>
        </p:spPr>
      </p:pic>
    </p:spTree>
    <p:extLst>
      <p:ext uri="{BB962C8B-B14F-4D97-AF65-F5344CB8AC3E}">
        <p14:creationId xmlns:p14="http://schemas.microsoft.com/office/powerpoint/2010/main" val="2457601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常量概念</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2DF1B3F-7141-9F1B-B803-346C114E639C}"/>
              </a:ext>
            </a:extLst>
          </p:cNvPr>
          <p:cNvSpPr txBox="1"/>
          <p:nvPr/>
        </p:nvSpPr>
        <p:spPr>
          <a:xfrm>
            <a:off x="669924" y="1102896"/>
            <a:ext cx="10850562" cy="556703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mn-ea"/>
                <a:cs typeface="+mn-cs"/>
              </a:rPr>
              <a:t>常量是指在程序运行过程中值不能改变的量。</a:t>
            </a:r>
            <a:endParaRPr kumimoji="1" lang="en-US" altLang="zh-CN" sz="2400" b="1"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srgbClr val="000000"/>
                </a:solidFill>
                <a:effectLst/>
                <a:uLnTx/>
                <a:uFillTx/>
                <a:latin typeface="+mn-ea"/>
                <a:cs typeface="+mn-cs"/>
              </a:rPr>
              <a:t>字面常量（直接常量）：直接字面形式表示</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srgbClr val="000000"/>
                </a:solidFill>
                <a:effectLst/>
                <a:uLnTx/>
                <a:uFillTx/>
                <a:latin typeface="+mn-ea"/>
                <a:cs typeface="+mn-cs"/>
              </a:rPr>
              <a:t>符号常量：通过标识符表示</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mn-ea"/>
                <a:cs typeface="+mn-cs"/>
              </a:rPr>
              <a:t>常量</a:t>
            </a:r>
            <a:r>
              <a:rPr lang="zh-CN" altLang="en-US" sz="2400" b="1" dirty="0">
                <a:solidFill>
                  <a:srgbClr val="000000"/>
                </a:solidFill>
                <a:latin typeface="+mn-ea"/>
              </a:rPr>
              <a:t>的分类</a:t>
            </a:r>
            <a:r>
              <a:rPr kumimoji="0" lang="zh-CN" altLang="en-US" sz="2400" b="1" i="0" u="none" strike="noStrike" kern="1200" cap="none" spc="0" normalizeH="0" baseline="0" noProof="0" dirty="0">
                <a:ln>
                  <a:noFill/>
                </a:ln>
                <a:solidFill>
                  <a:srgbClr val="000000"/>
                </a:solidFill>
                <a:effectLst/>
                <a:uLnTx/>
                <a:uFillTx/>
                <a:latin typeface="+mn-ea"/>
                <a:cs typeface="+mn-cs"/>
              </a:rPr>
              <a:t>：</a:t>
            </a:r>
            <a:endParaRPr kumimoji="0" lang="en-US" altLang="zh-CN" sz="2400" b="1" i="0" u="none" strike="noStrike" kern="1200" cap="none" spc="0" normalizeH="0" baseline="0" noProof="0" dirty="0">
              <a:ln>
                <a:noFill/>
              </a:ln>
              <a:solidFill>
                <a:srgbClr val="000000"/>
              </a:solidFill>
              <a:effectLst/>
              <a:uLnTx/>
              <a:uFillTx/>
              <a:latin typeface="+mn-ea"/>
              <a:cs typeface="+mn-cs"/>
            </a:endParaRPr>
          </a:p>
          <a:p>
            <a:pPr marL="342900" indent="-342900" algn="just">
              <a:lnSpc>
                <a:spcPct val="150000"/>
              </a:lnSpc>
              <a:buFont typeface="Arial" panose="020B0604020202020204" pitchFamily="34" charset="0"/>
              <a:buChar char="•"/>
              <a:defRPr/>
            </a:pPr>
            <a:r>
              <a:rPr kumimoji="0" lang="zh-CN" altLang="en-US" sz="2400" b="0" i="0" u="none" strike="noStrike" kern="1200" cap="none" spc="0" normalizeH="0" baseline="0" noProof="0" dirty="0">
                <a:ln>
                  <a:noFill/>
                </a:ln>
                <a:solidFill>
                  <a:srgbClr val="000000"/>
                </a:solidFill>
                <a:effectLst/>
                <a:uLnTx/>
                <a:uFillTx/>
                <a:latin typeface="+mn-ea"/>
                <a:cs typeface="+mn-cs"/>
              </a:rPr>
              <a:t>数值常量</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800100" lvl="1" indent="-342900" algn="just">
              <a:lnSpc>
                <a:spcPct val="150000"/>
              </a:lnSpc>
              <a:buFont typeface="Arial" panose="020B0604020202020204" pitchFamily="34" charset="0"/>
              <a:buChar char="•"/>
              <a:defRPr/>
            </a:pPr>
            <a:r>
              <a:rPr kumimoji="0" lang="zh-CN" altLang="en-US" sz="2400" b="0" i="0" u="none" strike="noStrike" kern="1200" cap="none" spc="0" normalizeH="0" baseline="0" noProof="0" dirty="0">
                <a:ln>
                  <a:noFill/>
                </a:ln>
                <a:solidFill>
                  <a:srgbClr val="000000"/>
                </a:solidFill>
                <a:effectLst/>
                <a:uLnTx/>
                <a:uFillTx/>
                <a:latin typeface="+mn-ea"/>
                <a:cs typeface="+mn-cs"/>
              </a:rPr>
              <a:t>整型常量</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800100" lvl="1" indent="-342900" algn="just">
              <a:lnSpc>
                <a:spcPct val="150000"/>
              </a:lnSpc>
              <a:buFont typeface="Arial" panose="020B0604020202020204" pitchFamily="34" charset="0"/>
              <a:buChar char="•"/>
              <a:defRPr/>
            </a:pPr>
            <a:r>
              <a:rPr kumimoji="0" lang="zh-CN" altLang="en-US" sz="2400" b="0" i="0" u="none" strike="noStrike" kern="1200" cap="none" spc="0" normalizeH="0" baseline="0" noProof="0" dirty="0">
                <a:ln>
                  <a:noFill/>
                </a:ln>
                <a:solidFill>
                  <a:srgbClr val="000000"/>
                </a:solidFill>
                <a:effectLst/>
                <a:uLnTx/>
                <a:uFillTx/>
                <a:latin typeface="+mn-ea"/>
                <a:cs typeface="+mn-cs"/>
              </a:rPr>
              <a:t>浮点型常量</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342900" indent="-342900" algn="just">
              <a:lnSpc>
                <a:spcPct val="150000"/>
              </a:lnSpc>
              <a:buFont typeface="Arial" panose="020B0604020202020204" pitchFamily="34" charset="0"/>
              <a:buChar char="•"/>
              <a:defRPr/>
            </a:pPr>
            <a:r>
              <a:rPr kumimoji="0" lang="zh-CN" altLang="en-US" sz="2400" b="0" i="0" u="none" strike="noStrike" kern="1200" cap="none" spc="0" normalizeH="0" baseline="0" noProof="0" dirty="0">
                <a:ln>
                  <a:noFill/>
                </a:ln>
                <a:solidFill>
                  <a:srgbClr val="000000"/>
                </a:solidFill>
                <a:effectLst/>
                <a:uLnTx/>
                <a:uFillTx/>
                <a:latin typeface="+mn-ea"/>
                <a:cs typeface="+mn-cs"/>
              </a:rPr>
              <a:t>字符常量</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342900" indent="-342900" algn="just">
              <a:lnSpc>
                <a:spcPct val="150000"/>
              </a:lnSpc>
              <a:buFont typeface="Arial" panose="020B0604020202020204" pitchFamily="34" charset="0"/>
              <a:buChar char="•"/>
              <a:defRPr/>
            </a:pPr>
            <a:r>
              <a:rPr kumimoji="0" lang="zh-CN" altLang="en-US" sz="2400" b="0" i="0" u="none" strike="noStrike" kern="1200" cap="none" spc="0" normalizeH="0" baseline="0" noProof="0" dirty="0">
                <a:ln>
                  <a:noFill/>
                </a:ln>
                <a:solidFill>
                  <a:srgbClr val="000000"/>
                </a:solidFill>
                <a:effectLst/>
                <a:uLnTx/>
                <a:uFillTx/>
                <a:latin typeface="+mn-ea"/>
                <a:cs typeface="+mn-cs"/>
              </a:rPr>
              <a:t>字符串常量</a:t>
            </a:r>
            <a:endParaRPr kumimoji="0" lang="en-US" altLang="zh-CN" sz="2400" b="0" i="0" u="none" strike="noStrike" kern="1200" cap="none" spc="0" normalizeH="0" baseline="0" noProof="0" dirty="0">
              <a:ln>
                <a:noFill/>
              </a:ln>
              <a:solidFill>
                <a:srgbClr val="000000"/>
              </a:solidFill>
              <a:effectLst/>
              <a:uLnTx/>
              <a:uFillTx/>
              <a:latin typeface="+mn-ea"/>
              <a:cs typeface="+mn-cs"/>
            </a:endParaRPr>
          </a:p>
          <a:p>
            <a:pPr marL="342900" indent="-342900" algn="just">
              <a:lnSpc>
                <a:spcPct val="150000"/>
              </a:lnSpc>
              <a:buFont typeface="Arial" panose="020B0604020202020204" pitchFamily="34" charset="0"/>
              <a:buChar char="•"/>
              <a:defRPr/>
            </a:pPr>
            <a:r>
              <a:rPr kumimoji="0" lang="zh-CN" altLang="en-US" sz="2400" b="0" i="0" u="none" strike="noStrike" kern="1200" cap="none" spc="0" normalizeH="0" baseline="0" noProof="0" dirty="0">
                <a:ln>
                  <a:noFill/>
                </a:ln>
                <a:solidFill>
                  <a:srgbClr val="000000"/>
                </a:solidFill>
                <a:effectLst/>
                <a:uLnTx/>
                <a:uFillTx/>
                <a:latin typeface="+mn-ea"/>
                <a:cs typeface="+mn-cs"/>
              </a:rPr>
              <a:t>符号常量</a:t>
            </a:r>
            <a:endParaRPr kumimoji="1" lang="zh-CN" altLang="en-US" sz="2400" b="0" i="0" u="none" strike="noStrike" kern="1200" cap="none" spc="0" normalizeH="0" baseline="0" noProof="0" dirty="0">
              <a:ln>
                <a:noFill/>
              </a:ln>
              <a:solidFill>
                <a:srgbClr val="000000"/>
              </a:solidFill>
              <a:effectLst/>
              <a:uLnTx/>
              <a:uFillTx/>
              <a:latin typeface="+mn-ea"/>
              <a:cs typeface="+mn-cs"/>
            </a:endParaRPr>
          </a:p>
        </p:txBody>
      </p:sp>
    </p:spTree>
    <p:extLst>
      <p:ext uri="{BB962C8B-B14F-4D97-AF65-F5344CB8AC3E}">
        <p14:creationId xmlns:p14="http://schemas.microsoft.com/office/powerpoint/2010/main" val="123458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C0498D3A-B738-48EC-A39C-94C58B88932B}"/>
              </a:ext>
            </a:extLst>
          </p:cNvPr>
          <p:cNvGrpSpPr/>
          <p:nvPr/>
        </p:nvGrpSpPr>
        <p:grpSpPr>
          <a:xfrm>
            <a:off x="1058434" y="815776"/>
            <a:ext cx="10359894" cy="5150919"/>
            <a:chOff x="399642" y="1524558"/>
            <a:chExt cx="10359894" cy="5150919"/>
          </a:xfrm>
        </p:grpSpPr>
        <p:grpSp>
          <p:nvGrpSpPr>
            <p:cNvPr id="6" name="组合 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759C196-DA28-4241-ABB5-975367026FE9}"/>
                </a:ext>
              </a:extLst>
            </p:cNvPr>
            <p:cNvGrpSpPr>
              <a:grpSpLocks noChangeAspect="1"/>
            </p:cNvGrpSpPr>
            <p:nvPr/>
          </p:nvGrpSpPr>
          <p:grpSpPr>
            <a:xfrm>
              <a:off x="399642" y="1524558"/>
              <a:ext cx="10359894" cy="5150919"/>
              <a:chOff x="832012" y="1524558"/>
              <a:chExt cx="9957108" cy="5150919"/>
            </a:xfrm>
          </p:grpSpPr>
          <p:sp>
            <p:nvSpPr>
              <p:cNvPr id="7" name="文本框 6">
                <a:extLst>
                  <a:ext uri="{FF2B5EF4-FFF2-40B4-BE49-F238E27FC236}">
                    <a16:creationId xmlns:a16="http://schemas.microsoft.com/office/drawing/2014/main" id="{48F70259-7598-4270-874A-6F50772D10F6}"/>
                  </a:ext>
                </a:extLst>
              </p:cNvPr>
              <p:cNvSpPr txBox="1"/>
              <p:nvPr/>
            </p:nvSpPr>
            <p:spPr bwMode="auto">
              <a:xfrm>
                <a:off x="3907099" y="1524558"/>
                <a:ext cx="6882021" cy="5150919"/>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75000"/>
                  </a:lnSpc>
                  <a:buFont typeface="+mj-lt"/>
                  <a:buAutoNum type="arabicPeriod"/>
                </a:pPr>
                <a:r>
                  <a:rPr lang="zh-CN" altLang="en-US" sz="2400" dirty="0">
                    <a:latin typeface="等线" panose="02010600030101010101" pitchFamily="2" charset="-122"/>
                    <a:ea typeface="等线" panose="02010600030101010101" pitchFamily="2" charset="-122"/>
                    <a:sym typeface="+mn-lt"/>
                  </a:rPr>
                  <a:t>补码的概念与计算</a:t>
                </a:r>
                <a:r>
                  <a:rPr lang="zh-CN" altLang="en-US" sz="2400" dirty="0">
                    <a:solidFill>
                      <a:srgbClr val="0070C0"/>
                    </a:solidFill>
                    <a:latin typeface="等线" panose="02010600030101010101" pitchFamily="2" charset="-122"/>
                    <a:ea typeface="等线" panose="02010600030101010101" pitchFamily="2" charset="-122"/>
                    <a:sym typeface="+mn-lt"/>
                  </a:rPr>
                  <a:t>（后续习题课精讲）</a:t>
                </a:r>
                <a:endParaRPr lang="en-US" altLang="zh-CN" sz="2400" dirty="0">
                  <a:solidFill>
                    <a:srgbClr val="0070C0"/>
                  </a:solidFill>
                  <a:latin typeface="等线" panose="02010600030101010101" pitchFamily="2" charset="-122"/>
                  <a:ea typeface="等线" panose="02010600030101010101" pitchFamily="2" charset="-122"/>
                  <a:sym typeface="+mn-lt"/>
                </a:endParaRPr>
              </a:p>
              <a:p>
                <a:pPr marL="342900" indent="-342900">
                  <a:lnSpc>
                    <a:spcPct val="175000"/>
                  </a:lnSpc>
                  <a:buFont typeface="+mj-lt"/>
                  <a:buAutoNum type="arabicPeriod"/>
                </a:pPr>
                <a:r>
                  <a:rPr lang="zh-CN" altLang="en-US" sz="2400" dirty="0">
                    <a:latin typeface="等线" panose="02010600030101010101" pitchFamily="2" charset="-122"/>
                    <a:ea typeface="等线" panose="02010600030101010101" pitchFamily="2" charset="-122"/>
                    <a:sym typeface="+mn-lt"/>
                  </a:rPr>
                  <a:t>浮点数机内存储格式 </a:t>
                </a:r>
                <a:r>
                  <a:rPr lang="en-US" altLang="zh-CN" sz="2400" dirty="0">
                    <a:latin typeface="等线" panose="02010600030101010101" pitchFamily="2" charset="-122"/>
                    <a:ea typeface="等线" panose="02010600030101010101" pitchFamily="2" charset="-122"/>
                    <a:sym typeface="+mn-lt"/>
                  </a:rPr>
                  <a:t>IEEE754</a:t>
                </a:r>
                <a:r>
                  <a:rPr lang="zh-CN" altLang="en-US" sz="2400" dirty="0">
                    <a:solidFill>
                      <a:srgbClr val="0070C0"/>
                    </a:solidFill>
                    <a:latin typeface="等线" panose="02010600030101010101" pitchFamily="2" charset="-122"/>
                    <a:ea typeface="等线" panose="02010600030101010101" pitchFamily="2" charset="-122"/>
                    <a:sym typeface="+mn-lt"/>
                  </a:rPr>
                  <a:t>（后续习题课精讲）</a:t>
                </a:r>
                <a:endParaRPr lang="en-US" altLang="zh-CN" sz="2400" dirty="0">
                  <a:solidFill>
                    <a:srgbClr val="0070C0"/>
                  </a:solidFill>
                  <a:latin typeface="等线" panose="02010600030101010101" pitchFamily="2" charset="-122"/>
                  <a:ea typeface="等线" panose="02010600030101010101" pitchFamily="2" charset="-122"/>
                  <a:sym typeface="+mn-lt"/>
                </a:endParaRPr>
              </a:p>
              <a:p>
                <a:pPr marL="342900" indent="-342900">
                  <a:lnSpc>
                    <a:spcPct val="175000"/>
                  </a:lnSpc>
                  <a:buFont typeface="+mj-lt"/>
                  <a:buAutoNum type="arabicPeriod"/>
                </a:pPr>
                <a:r>
                  <a:rPr lang="zh-CN" altLang="en-US" sz="2400" dirty="0">
                    <a:latin typeface="等线" panose="02010600030101010101" pitchFamily="2" charset="-122"/>
                    <a:ea typeface="等线" panose="02010600030101010101" pitchFamily="2" charset="-122"/>
                    <a:sym typeface="+mn-lt"/>
                  </a:rPr>
                  <a:t>常量与变量</a:t>
                </a:r>
                <a:endParaRPr lang="en-US" altLang="zh-CN" sz="2400" dirty="0">
                  <a:latin typeface="等线" panose="02010600030101010101" pitchFamily="2" charset="-122"/>
                  <a:ea typeface="等线" panose="02010600030101010101" pitchFamily="2" charset="-122"/>
                  <a:sym typeface="+mn-lt"/>
                </a:endParaRPr>
              </a:p>
              <a:p>
                <a:pPr marL="342900" indent="-342900">
                  <a:lnSpc>
                    <a:spcPct val="175000"/>
                  </a:lnSpc>
                  <a:buFont typeface="+mj-lt"/>
                  <a:buAutoNum type="arabicPeriod"/>
                </a:pPr>
                <a:r>
                  <a:rPr lang="en-US" altLang="zh-CN" sz="2400" dirty="0">
                    <a:latin typeface="等线" panose="02010600030101010101" pitchFamily="2" charset="-122"/>
                    <a:ea typeface="等线" panose="02010600030101010101" pitchFamily="2" charset="-122"/>
                    <a:sym typeface="+mn-lt"/>
                  </a:rPr>
                  <a:t>C</a:t>
                </a:r>
                <a:r>
                  <a:rPr lang="zh-CN" altLang="en-US" sz="2400" dirty="0">
                    <a:latin typeface="等线" panose="02010600030101010101" pitchFamily="2" charset="-122"/>
                    <a:ea typeface="等线" panose="02010600030101010101" pitchFamily="2" charset="-122"/>
                    <a:sym typeface="+mn-lt"/>
                  </a:rPr>
                  <a:t>方式格式化输入输出与字符输入输出</a:t>
                </a:r>
                <a:endParaRPr lang="en-US" altLang="zh-CN" sz="2400" dirty="0">
                  <a:latin typeface="等线" panose="02010600030101010101" pitchFamily="2" charset="-122"/>
                  <a:ea typeface="等线" panose="02010600030101010101" pitchFamily="2" charset="-122"/>
                  <a:sym typeface="+mn-lt"/>
                </a:endParaRPr>
              </a:p>
              <a:p>
                <a:pPr marL="342900" indent="-342900">
                  <a:lnSpc>
                    <a:spcPct val="175000"/>
                  </a:lnSpc>
                  <a:buFont typeface="+mj-lt"/>
                  <a:buAutoNum type="arabicPeriod"/>
                </a:pPr>
                <a:r>
                  <a:rPr lang="zh-CN" altLang="en-US" sz="2400" dirty="0">
                    <a:latin typeface="等线" panose="02010600030101010101" pitchFamily="2" charset="-122"/>
                    <a:ea typeface="等线" panose="02010600030101010101" pitchFamily="2" charset="-122"/>
                    <a:sym typeface="+mn-lt"/>
                  </a:rPr>
                  <a:t>栈与表达式计算</a:t>
                </a:r>
                <a:endParaRPr lang="en-US" altLang="zh-CN" sz="2400" dirty="0">
                  <a:latin typeface="等线" panose="02010600030101010101" pitchFamily="2" charset="-122"/>
                  <a:ea typeface="等线" panose="02010600030101010101" pitchFamily="2" charset="-122"/>
                  <a:sym typeface="+mn-lt"/>
                </a:endParaRPr>
              </a:p>
              <a:p>
                <a:pPr marL="342900" indent="-342900">
                  <a:lnSpc>
                    <a:spcPct val="175000"/>
                  </a:lnSpc>
                  <a:buFont typeface="+mj-lt"/>
                  <a:buAutoNum type="arabicPeriod"/>
                </a:pPr>
                <a:r>
                  <a:rPr lang="en-US" altLang="zh-CN" sz="2400" dirty="0">
                    <a:latin typeface="等线" panose="02010600030101010101" pitchFamily="2" charset="-122"/>
                    <a:ea typeface="等线" panose="02010600030101010101" pitchFamily="2" charset="-122"/>
                    <a:sym typeface="+mn-lt"/>
                  </a:rPr>
                  <a:t>C++</a:t>
                </a:r>
                <a:r>
                  <a:rPr lang="zh-CN" altLang="en-US" sz="2400" dirty="0">
                    <a:latin typeface="等线" panose="02010600030101010101" pitchFamily="2" charset="-122"/>
                    <a:ea typeface="等线" panose="02010600030101010101" pitchFamily="2" charset="-122"/>
                    <a:sym typeface="+mn-lt"/>
                  </a:rPr>
                  <a:t>类型转换</a:t>
                </a:r>
                <a:endParaRPr lang="en-US" altLang="zh-CN" sz="2400" dirty="0">
                  <a:latin typeface="等线" panose="02010600030101010101" pitchFamily="2" charset="-122"/>
                  <a:ea typeface="等线" panose="02010600030101010101" pitchFamily="2" charset="-122"/>
                  <a:sym typeface="+mn-lt"/>
                </a:endParaRPr>
              </a:p>
              <a:p>
                <a:pPr marL="342900" indent="-342900">
                  <a:lnSpc>
                    <a:spcPct val="175000"/>
                  </a:lnSpc>
                  <a:buFont typeface="+mj-lt"/>
                  <a:buAutoNum type="arabicPeriod"/>
                </a:pPr>
                <a:r>
                  <a:rPr lang="en-US" altLang="zh-CN" sz="2400" dirty="0" err="1">
                    <a:latin typeface="等线" panose="02010600030101010101" pitchFamily="2" charset="-122"/>
                    <a:ea typeface="等线" panose="02010600030101010101" pitchFamily="2" charset="-122"/>
                    <a:sym typeface="+mn-lt"/>
                  </a:rPr>
                  <a:t>cin</a:t>
                </a:r>
                <a:r>
                  <a:rPr lang="zh-CN" altLang="en-US" sz="2400" dirty="0">
                    <a:latin typeface="等线" panose="02010600030101010101" pitchFamily="2" charset="-122"/>
                    <a:ea typeface="等线" panose="02010600030101010101" pitchFamily="2" charset="-122"/>
                    <a:sym typeface="+mn-lt"/>
                  </a:rPr>
                  <a:t>与</a:t>
                </a:r>
                <a:r>
                  <a:rPr lang="en-US" altLang="zh-CN" sz="2400" dirty="0" err="1">
                    <a:latin typeface="等线" panose="02010600030101010101" pitchFamily="2" charset="-122"/>
                    <a:ea typeface="等线" panose="02010600030101010101" pitchFamily="2" charset="-122"/>
                    <a:sym typeface="+mn-lt"/>
                  </a:rPr>
                  <a:t>cout</a:t>
                </a:r>
                <a:r>
                  <a:rPr lang="zh-CN" altLang="en-US" sz="2400" dirty="0">
                    <a:latin typeface="等线" panose="02010600030101010101" pitchFamily="2" charset="-122"/>
                    <a:ea typeface="等线" panose="02010600030101010101" pitchFamily="2" charset="-122"/>
                    <a:sym typeface="+mn-lt"/>
                  </a:rPr>
                  <a:t>基本使用与</a:t>
                </a:r>
                <a:r>
                  <a:rPr lang="en-US" altLang="zh-CN" sz="2400" dirty="0">
                    <a:latin typeface="等线" panose="02010600030101010101" pitchFamily="2" charset="-122"/>
                    <a:ea typeface="等线" panose="02010600030101010101" pitchFamily="2" charset="-122"/>
                    <a:sym typeface="+mn-lt"/>
                  </a:rPr>
                  <a:t>C++</a:t>
                </a:r>
                <a:r>
                  <a:rPr lang="zh-CN" altLang="en-US" sz="2400" dirty="0">
                    <a:latin typeface="等线" panose="02010600030101010101" pitchFamily="2" charset="-122"/>
                    <a:ea typeface="等线" panose="02010600030101010101" pitchFamily="2" charset="-122"/>
                    <a:sym typeface="+mn-lt"/>
                  </a:rPr>
                  <a:t>格式化控制</a:t>
                </a:r>
                <a:endParaRPr lang="en-US" altLang="zh-CN" sz="2400" dirty="0">
                  <a:latin typeface="等线" panose="02010600030101010101" pitchFamily="2" charset="-122"/>
                  <a:ea typeface="等线" panose="02010600030101010101" pitchFamily="2" charset="-122"/>
                  <a:sym typeface="+mn-lt"/>
                </a:endParaRPr>
              </a:p>
              <a:p>
                <a:pPr marL="342900" indent="-342900">
                  <a:lnSpc>
                    <a:spcPct val="175000"/>
                  </a:lnSpc>
                  <a:buFont typeface="+mj-lt"/>
                  <a:buAutoNum type="arabicPeriod"/>
                </a:pPr>
                <a:r>
                  <a:rPr lang="en-US" altLang="zh-CN" sz="2400" dirty="0">
                    <a:latin typeface="等线" panose="02010600030101010101" pitchFamily="2" charset="-122"/>
                    <a:ea typeface="等线" panose="02010600030101010101" pitchFamily="2" charset="-122"/>
                    <a:sym typeface="+mn-lt"/>
                  </a:rPr>
                  <a:t>C++</a:t>
                </a:r>
                <a:r>
                  <a:rPr lang="zh-CN" altLang="en-US" sz="2400" dirty="0">
                    <a:latin typeface="等线" panose="02010600030101010101" pitchFamily="2" charset="-122"/>
                    <a:ea typeface="等线" panose="02010600030101010101" pitchFamily="2" charset="-122"/>
                    <a:sym typeface="+mn-lt"/>
                  </a:rPr>
                  <a:t>代码风格与规范</a:t>
                </a:r>
                <a:endParaRPr lang="en-US" altLang="zh-CN" sz="2400" dirty="0">
                  <a:latin typeface="等线" panose="02010600030101010101" pitchFamily="2" charset="-122"/>
                  <a:ea typeface="等线" panose="02010600030101010101" pitchFamily="2" charset="-122"/>
                  <a:sym typeface="+mn-lt"/>
                </a:endParaRPr>
              </a:p>
            </p:txBody>
          </p:sp>
          <p:cxnSp>
            <p:nvCxnSpPr>
              <p:cNvPr id="8" name="直接连接符 7">
                <a:extLst>
                  <a:ext uri="{FF2B5EF4-FFF2-40B4-BE49-F238E27FC236}">
                    <a16:creationId xmlns:a16="http://schemas.microsoft.com/office/drawing/2014/main" id="{DA1FB18E-FA01-4588-BEF9-FB96A98A84D4}"/>
                  </a:ext>
                </a:extLst>
              </p:cNvPr>
              <p:cNvCxnSpPr>
                <a:cxnSpLocks/>
              </p:cNvCxnSpPr>
              <p:nvPr/>
            </p:nvCxnSpPr>
            <p:spPr>
              <a:xfrm>
                <a:off x="3696888" y="1746426"/>
                <a:ext cx="0" cy="4715414"/>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文本框 10">
                <a:extLst>
                  <a:ext uri="{FF2B5EF4-FFF2-40B4-BE49-F238E27FC236}">
                    <a16:creationId xmlns:a16="http://schemas.microsoft.com/office/drawing/2014/main" id="{0DB1D0A1-2667-455C-9387-D7ABF0A00B8C}"/>
                  </a:ext>
                </a:extLst>
              </p:cNvPr>
              <p:cNvSpPr txBox="1"/>
              <p:nvPr/>
            </p:nvSpPr>
            <p:spPr>
              <a:xfrm>
                <a:off x="832012" y="1877127"/>
                <a:ext cx="2654665" cy="646331"/>
              </a:xfrm>
              <a:prstGeom prst="rect">
                <a:avLst/>
              </a:prstGeom>
              <a:solidFill>
                <a:schemeClr val="bg1"/>
              </a:solidFill>
            </p:spPr>
            <p:txBody>
              <a:bodyPr wrap="square" rtlCol="0">
                <a:spAutoFit/>
              </a:bodyPr>
              <a:lstStyle/>
              <a:p>
                <a:pPr algn="r"/>
                <a:r>
                  <a:rPr lang="tr-TR" sz="3600" b="1" dirty="0">
                    <a:solidFill>
                      <a:srgbClr val="002060"/>
                    </a:solidFill>
                    <a:latin typeface="Arial" panose="020B0604020202020204" pitchFamily="34" charset="0"/>
                    <a:cs typeface="Arial" panose="020B0604020202020204" pitchFamily="34" charset="0"/>
                    <a:sym typeface="+mn-lt"/>
                  </a:rPr>
                  <a:t>CONTENTS</a:t>
                </a:r>
              </a:p>
            </p:txBody>
          </p:sp>
        </p:grpSp>
        <p:sp>
          <p:nvSpPr>
            <p:cNvPr id="10" name="任意多边形: 形状 9">
              <a:extLst>
                <a:ext uri="{FF2B5EF4-FFF2-40B4-BE49-F238E27FC236}">
                  <a16:creationId xmlns:a16="http://schemas.microsoft.com/office/drawing/2014/main" id="{ADAD6BE3-DC11-4582-9F68-50D831ADD001}"/>
                </a:ext>
              </a:extLst>
            </p:cNvPr>
            <p:cNvSpPr>
              <a:spLocks noChangeAspect="1"/>
            </p:cNvSpPr>
            <p:nvPr/>
          </p:nvSpPr>
          <p:spPr bwMode="auto">
            <a:xfrm>
              <a:off x="2291188" y="5546173"/>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grpSp>
        <p:nvGrpSpPr>
          <p:cNvPr id="5" name="组合 4">
            <a:extLst>
              <a:ext uri="{FF2B5EF4-FFF2-40B4-BE49-F238E27FC236}">
                <a16:creationId xmlns:a16="http://schemas.microsoft.com/office/drawing/2014/main" id="{4BFD8DE7-E394-0E96-0574-628AA7576C58}"/>
              </a:ext>
            </a:extLst>
          </p:cNvPr>
          <p:cNvGrpSpPr/>
          <p:nvPr/>
        </p:nvGrpSpPr>
        <p:grpSpPr>
          <a:xfrm>
            <a:off x="117963" y="57219"/>
            <a:ext cx="934460" cy="934460"/>
            <a:chOff x="113733" y="108980"/>
            <a:chExt cx="863612" cy="863612"/>
          </a:xfrm>
        </p:grpSpPr>
        <p:sp>
          <p:nvSpPr>
            <p:cNvPr id="9" name="椭圆 8">
              <a:extLst>
                <a:ext uri="{FF2B5EF4-FFF2-40B4-BE49-F238E27FC236}">
                  <a16:creationId xmlns:a16="http://schemas.microsoft.com/office/drawing/2014/main" id="{4EADF15E-4BA7-E180-5B90-5B75CE00D029}"/>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985F5C01-013B-3CF6-5712-3AA158F715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Tree>
    <p:extLst>
      <p:ext uri="{BB962C8B-B14F-4D97-AF65-F5344CB8AC3E}">
        <p14:creationId xmlns:p14="http://schemas.microsoft.com/office/powerpoint/2010/main" val="2165364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数值常量</a:t>
            </a:r>
            <a:r>
              <a:rPr lang="en-US" altLang="zh-CN" sz="3600" dirty="0">
                <a:latin typeface="+mn-ea"/>
                <a:ea typeface="+mn-ea"/>
              </a:rPr>
              <a:t> – </a:t>
            </a:r>
            <a:r>
              <a:rPr lang="zh-CN" altLang="en-US" sz="3600" dirty="0">
                <a:latin typeface="+mn-ea"/>
                <a:ea typeface="+mn-ea"/>
              </a:rPr>
              <a:t>整型常量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2DA3BAE-B0B2-1E3E-A2FF-5D27A9B7CFB8}"/>
              </a:ext>
            </a:extLst>
          </p:cNvPr>
          <p:cNvSpPr txBox="1"/>
          <p:nvPr/>
        </p:nvSpPr>
        <p:spPr>
          <a:xfrm>
            <a:off x="669923" y="1211141"/>
            <a:ext cx="278634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mn-ea"/>
                <a:cs typeface="+mn-cs"/>
              </a:rPr>
              <a:t>整型常量的进制</a:t>
            </a:r>
          </a:p>
        </p:txBody>
      </p:sp>
      <p:pic>
        <p:nvPicPr>
          <p:cNvPr id="4" name="图片 3">
            <a:extLst>
              <a:ext uri="{FF2B5EF4-FFF2-40B4-BE49-F238E27FC236}">
                <a16:creationId xmlns:a16="http://schemas.microsoft.com/office/drawing/2014/main" id="{0C10AD1C-BD32-833D-2873-33E046F05F96}"/>
              </a:ext>
            </a:extLst>
          </p:cNvPr>
          <p:cNvPicPr>
            <a:picLocks noChangeAspect="1"/>
          </p:cNvPicPr>
          <p:nvPr/>
        </p:nvPicPr>
        <p:blipFill>
          <a:blip r:embed="rId4"/>
          <a:stretch>
            <a:fillRect/>
          </a:stretch>
        </p:blipFill>
        <p:spPr>
          <a:xfrm>
            <a:off x="669923" y="1884717"/>
            <a:ext cx="8039131" cy="4676503"/>
          </a:xfrm>
          <a:prstGeom prst="rect">
            <a:avLst/>
          </a:prstGeom>
        </p:spPr>
      </p:pic>
      <p:sp>
        <p:nvSpPr>
          <p:cNvPr id="3" name="文本框 2">
            <a:extLst>
              <a:ext uri="{FF2B5EF4-FFF2-40B4-BE49-F238E27FC236}">
                <a16:creationId xmlns:a16="http://schemas.microsoft.com/office/drawing/2014/main" id="{A32D07D6-81C1-6C79-D8DA-E9B4A878AAA3}"/>
              </a:ext>
            </a:extLst>
          </p:cNvPr>
          <p:cNvSpPr txBox="1"/>
          <p:nvPr/>
        </p:nvSpPr>
        <p:spPr>
          <a:xfrm>
            <a:off x="7540248" y="5266395"/>
            <a:ext cx="699230" cy="1200329"/>
          </a:xfrm>
          <a:prstGeom prst="rect">
            <a:avLst/>
          </a:prstGeom>
          <a:solidFill>
            <a:schemeClr val="bg1"/>
          </a:solidFill>
        </p:spPr>
        <p:txBody>
          <a:bodyPr wrap="none" rtlCol="0">
            <a:spAutoFit/>
          </a:bodyPr>
          <a:lstStyle/>
          <a:p>
            <a:pPr algn="ctr"/>
            <a:r>
              <a:rPr lang="en-US" altLang="zh-CN" sz="2400" dirty="0">
                <a:solidFill>
                  <a:srgbClr val="0070C0"/>
                </a:solidFill>
              </a:rPr>
              <a:t>123</a:t>
            </a:r>
          </a:p>
          <a:p>
            <a:pPr algn="ctr"/>
            <a:r>
              <a:rPr lang="en-US" altLang="zh-CN" sz="2400" dirty="0">
                <a:solidFill>
                  <a:srgbClr val="0070C0"/>
                </a:solidFill>
              </a:rPr>
              <a:t>83</a:t>
            </a:r>
          </a:p>
          <a:p>
            <a:pPr algn="ctr"/>
            <a:r>
              <a:rPr lang="en-US" altLang="zh-CN" sz="2400" dirty="0">
                <a:solidFill>
                  <a:srgbClr val="0070C0"/>
                </a:solidFill>
              </a:rPr>
              <a:t>291</a:t>
            </a:r>
            <a:endParaRPr lang="zh-CN" altLang="en-US" sz="2400" dirty="0">
              <a:solidFill>
                <a:srgbClr val="0070C0"/>
              </a:solidFill>
            </a:endParaRPr>
          </a:p>
        </p:txBody>
      </p:sp>
    </p:spTree>
    <p:extLst>
      <p:ext uri="{BB962C8B-B14F-4D97-AF65-F5344CB8AC3E}">
        <p14:creationId xmlns:p14="http://schemas.microsoft.com/office/powerpoint/2010/main" val="4211188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2879427-EBCE-966E-C6DA-C41676BAB6CE}"/>
              </a:ext>
            </a:extLst>
          </p:cNvPr>
          <p:cNvPicPr>
            <a:picLocks noChangeAspect="1"/>
          </p:cNvPicPr>
          <p:nvPr/>
        </p:nvPicPr>
        <p:blipFill rotWithShape="1">
          <a:blip r:embed="rId2">
            <a:extLst>
              <a:ext uri="{28A0092B-C50C-407E-A947-70E740481C1C}">
                <a14:useLocalDpi xmlns:a14="http://schemas.microsoft.com/office/drawing/2010/main" val="0"/>
              </a:ext>
            </a:extLst>
          </a:blip>
          <a:srcRect l="968" t="1232" r="3507" b="265"/>
          <a:stretch/>
        </p:blipFill>
        <p:spPr>
          <a:xfrm>
            <a:off x="5562600" y="1073406"/>
            <a:ext cx="5957887" cy="5777012"/>
          </a:xfrm>
          <a:prstGeom prst="rect">
            <a:avLst/>
          </a:prstGeom>
        </p:spPr>
      </p:pic>
      <p:sp>
        <p:nvSpPr>
          <p:cNvPr id="2" name="标题 1"/>
          <p:cNvSpPr>
            <a:spLocks noGrp="1"/>
          </p:cNvSpPr>
          <p:nvPr>
            <p:ph type="title"/>
          </p:nvPr>
        </p:nvSpPr>
        <p:spPr/>
        <p:txBody>
          <a:bodyPr>
            <a:normAutofit/>
          </a:bodyPr>
          <a:lstStyle/>
          <a:p>
            <a:r>
              <a:rPr lang="zh-CN" altLang="en-US" sz="3600" dirty="0">
                <a:latin typeface="+mn-ea"/>
                <a:ea typeface="+mn-ea"/>
              </a:rPr>
              <a:t>数值常量 </a:t>
            </a:r>
            <a:r>
              <a:rPr lang="en-US" altLang="zh-CN" sz="3600" dirty="0">
                <a:latin typeface="+mn-ea"/>
                <a:ea typeface="+mn-ea"/>
              </a:rPr>
              <a:t>– </a:t>
            </a:r>
            <a:r>
              <a:rPr lang="zh-CN" altLang="en-US" sz="3600" dirty="0">
                <a:latin typeface="+mn-ea"/>
                <a:ea typeface="+mn-ea"/>
              </a:rPr>
              <a:t>整型常量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2DA3BAE-B0B2-1E3E-A2FF-5D27A9B7CFB8}"/>
              </a:ext>
            </a:extLst>
          </p:cNvPr>
          <p:cNvSpPr txBox="1"/>
          <p:nvPr/>
        </p:nvSpPr>
        <p:spPr>
          <a:xfrm>
            <a:off x="669924" y="1195099"/>
            <a:ext cx="4418197" cy="2889381"/>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mn-ea"/>
                <a:cs typeface="+mn-cs"/>
              </a:rPr>
              <a:t>整型常量的类型</a:t>
            </a:r>
            <a:endParaRPr kumimoji="1" lang="en-US" altLang="zh-CN" sz="2800" b="1" dirty="0">
              <a:solidFill>
                <a:srgbClr val="000000"/>
              </a:solidFill>
              <a:latin typeface="+mn-ea"/>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srgbClr val="000000"/>
                </a:solidFill>
                <a:effectLst/>
                <a:uLnTx/>
                <a:uFillTx/>
                <a:latin typeface="+mn-ea"/>
                <a:cs typeface="+mn-cs"/>
              </a:rPr>
              <a:t>整型常量缺省是</a:t>
            </a:r>
            <a:r>
              <a:rPr kumimoji="1" lang="en-US" altLang="zh-CN" sz="2400" b="0" i="0" u="none" strike="noStrike" kern="1200" cap="none" spc="0" normalizeH="0" baseline="0" noProof="0" dirty="0">
                <a:ln>
                  <a:noFill/>
                </a:ln>
                <a:solidFill>
                  <a:srgbClr val="000000"/>
                </a:solidFill>
                <a:effectLst/>
                <a:uLnTx/>
                <a:uFillTx/>
                <a:latin typeface="+mn-ea"/>
                <a:cs typeface="+mn-cs"/>
              </a:rPr>
              <a:t>int</a:t>
            </a:r>
            <a:r>
              <a:rPr kumimoji="1" lang="zh-CN" altLang="en-US" sz="2400" b="0" i="0" u="none" strike="noStrike" kern="1200" cap="none" spc="0" normalizeH="0" baseline="0" noProof="0" dirty="0">
                <a:ln>
                  <a:noFill/>
                </a:ln>
                <a:solidFill>
                  <a:srgbClr val="000000"/>
                </a:solidFill>
                <a:effectLst/>
                <a:uLnTx/>
                <a:uFillTx/>
                <a:latin typeface="+mn-ea"/>
                <a:cs typeface="+mn-cs"/>
              </a:rPr>
              <a:t>型</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srgbClr val="000000"/>
                </a:solidFill>
                <a:effectLst/>
                <a:uLnTx/>
                <a:uFillTx/>
                <a:latin typeface="+mn-ea"/>
                <a:cs typeface="+mn-cs"/>
              </a:rPr>
              <a:t>long</a:t>
            </a:r>
            <a:r>
              <a:rPr kumimoji="1" lang="zh-CN" altLang="en-US" sz="2400" b="0" i="0" u="none" strike="noStrike" kern="1200" cap="none" spc="0" normalizeH="0" baseline="0" noProof="0" dirty="0">
                <a:ln>
                  <a:noFill/>
                </a:ln>
                <a:solidFill>
                  <a:srgbClr val="000000"/>
                </a:solidFill>
                <a:effectLst/>
                <a:uLnTx/>
                <a:uFillTx/>
                <a:latin typeface="+mn-ea"/>
                <a:cs typeface="+mn-cs"/>
              </a:rPr>
              <a:t>型通常加</a:t>
            </a:r>
            <a:r>
              <a:rPr kumimoji="1" lang="en-US" altLang="zh-CN" sz="2400" b="0" i="0" u="none" strike="noStrike" kern="1200" cap="none" spc="0" normalizeH="0" baseline="0" noProof="0" dirty="0">
                <a:ln>
                  <a:noFill/>
                </a:ln>
                <a:solidFill>
                  <a:srgbClr val="000000"/>
                </a:solidFill>
                <a:effectLst/>
                <a:uLnTx/>
                <a:uFillTx/>
                <a:latin typeface="Consolas" panose="020B0609020204030204" pitchFamily="49" charset="0"/>
              </a:rPr>
              <a:t>l(L)</a:t>
            </a:r>
            <a:r>
              <a:rPr kumimoji="1" lang="zh-CN" altLang="en-US" sz="2400" b="0" i="0" u="none" strike="noStrike" kern="1200" cap="none" spc="0" normalizeH="0" baseline="0" noProof="0" dirty="0">
                <a:ln>
                  <a:noFill/>
                </a:ln>
                <a:solidFill>
                  <a:srgbClr val="000000"/>
                </a:solidFill>
                <a:effectLst/>
                <a:uLnTx/>
                <a:uFillTx/>
                <a:latin typeface="+mn-ea"/>
                <a:cs typeface="+mn-cs"/>
              </a:rPr>
              <a:t>修饰</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2400" dirty="0">
                <a:solidFill>
                  <a:srgbClr val="000000"/>
                </a:solidFill>
                <a:latin typeface="+mn-ea"/>
              </a:rPr>
              <a:t>u</a:t>
            </a:r>
            <a:r>
              <a:rPr kumimoji="1" lang="en-US" altLang="zh-CN" sz="2400" b="0" i="0" u="none" strike="noStrike" kern="1200" cap="none" spc="0" normalizeH="0" baseline="0" noProof="0" dirty="0" err="1">
                <a:ln>
                  <a:noFill/>
                </a:ln>
                <a:solidFill>
                  <a:srgbClr val="000000"/>
                </a:solidFill>
                <a:effectLst/>
                <a:uLnTx/>
                <a:uFillTx/>
                <a:latin typeface="+mn-ea"/>
                <a:cs typeface="+mn-cs"/>
              </a:rPr>
              <a:t>nsigned</a:t>
            </a:r>
            <a:r>
              <a:rPr kumimoji="1" lang="zh-CN" altLang="en-US" sz="2400" b="0" i="0" u="none" strike="noStrike" kern="1200" cap="none" spc="0" normalizeH="0" baseline="0" noProof="0" dirty="0">
                <a:ln>
                  <a:noFill/>
                </a:ln>
                <a:solidFill>
                  <a:srgbClr val="000000"/>
                </a:solidFill>
                <a:effectLst/>
                <a:uLnTx/>
                <a:uFillTx/>
                <a:latin typeface="+mn-ea"/>
                <a:cs typeface="+mn-cs"/>
              </a:rPr>
              <a:t>型通常加</a:t>
            </a:r>
            <a:r>
              <a:rPr kumimoji="1" lang="en-US" altLang="zh-CN" sz="2400" b="0" i="0" u="none" strike="noStrike" kern="1200" cap="none" spc="0" normalizeH="0" baseline="0" noProof="0" dirty="0">
                <a:ln>
                  <a:noFill/>
                </a:ln>
                <a:solidFill>
                  <a:srgbClr val="000000"/>
                </a:solidFill>
                <a:effectLst/>
                <a:uLnTx/>
                <a:uFillTx/>
                <a:latin typeface="Consolas" panose="020B0609020204030204" pitchFamily="49" charset="0"/>
              </a:rPr>
              <a:t>u(U)</a:t>
            </a:r>
            <a:r>
              <a:rPr kumimoji="1" lang="zh-CN" altLang="en-US" sz="2400" b="0" i="0" u="none" strike="noStrike" kern="1200" cap="none" spc="0" normalizeH="0" baseline="0" noProof="0" dirty="0">
                <a:ln>
                  <a:noFill/>
                </a:ln>
                <a:solidFill>
                  <a:srgbClr val="000000"/>
                </a:solidFill>
                <a:effectLst/>
                <a:uLnTx/>
                <a:uFillTx/>
                <a:latin typeface="+mn-ea"/>
                <a:cs typeface="+mn-cs"/>
              </a:rPr>
              <a:t>修饰</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2400" dirty="0">
                <a:solidFill>
                  <a:srgbClr val="000000"/>
                </a:solidFill>
                <a:latin typeface="+mn-ea"/>
              </a:rPr>
              <a:t>s</a:t>
            </a:r>
            <a:r>
              <a:rPr kumimoji="1" lang="en-US" altLang="zh-CN" sz="2400" b="0" i="0" u="none" strike="noStrike" kern="1200" cap="none" spc="0" normalizeH="0" baseline="0" noProof="0" dirty="0" err="1">
                <a:ln>
                  <a:noFill/>
                </a:ln>
                <a:solidFill>
                  <a:srgbClr val="000000"/>
                </a:solidFill>
                <a:effectLst/>
                <a:uLnTx/>
                <a:uFillTx/>
                <a:latin typeface="+mn-ea"/>
                <a:cs typeface="+mn-cs"/>
              </a:rPr>
              <a:t>hort</a:t>
            </a:r>
            <a:r>
              <a:rPr kumimoji="1" lang="zh-CN" altLang="en-US" sz="2400" b="0" i="0" u="none" strike="noStrike" kern="1200" cap="none" spc="0" normalizeH="0" baseline="0" noProof="0" dirty="0">
                <a:ln>
                  <a:noFill/>
                </a:ln>
                <a:solidFill>
                  <a:srgbClr val="000000"/>
                </a:solidFill>
                <a:effectLst/>
                <a:uLnTx/>
                <a:uFillTx/>
                <a:latin typeface="+mn-ea"/>
                <a:cs typeface="+mn-cs"/>
              </a:rPr>
              <a:t>型无特殊后缀</a:t>
            </a:r>
          </a:p>
        </p:txBody>
      </p:sp>
    </p:spTree>
    <p:extLst>
      <p:ext uri="{BB962C8B-B14F-4D97-AF65-F5344CB8AC3E}">
        <p14:creationId xmlns:p14="http://schemas.microsoft.com/office/powerpoint/2010/main" val="3773908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数值常量 </a:t>
            </a:r>
            <a:r>
              <a:rPr lang="en-US" altLang="zh-CN" sz="3600" dirty="0">
                <a:latin typeface="+mn-ea"/>
                <a:ea typeface="+mn-ea"/>
              </a:rPr>
              <a:t>– </a:t>
            </a:r>
            <a:r>
              <a:rPr lang="zh-CN" altLang="en-US" sz="3600" dirty="0">
                <a:latin typeface="+mn-ea"/>
                <a:ea typeface="+mn-ea"/>
              </a:rPr>
              <a:t>浮点型常量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5EBCEA3-DD93-71AD-D174-09B93E4DEAF5}"/>
              </a:ext>
            </a:extLst>
          </p:cNvPr>
          <p:cNvSpPr txBox="1"/>
          <p:nvPr/>
        </p:nvSpPr>
        <p:spPr>
          <a:xfrm>
            <a:off x="669924" y="1195099"/>
            <a:ext cx="10850563" cy="418204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mn-ea"/>
                <a:cs typeface="+mn-cs"/>
              </a:rPr>
              <a:t>浮点型常量的进制</a:t>
            </a:r>
            <a:endParaRPr kumimoji="1" lang="en-US" altLang="zh-CN" sz="2800" b="1" i="0" u="none" strike="noStrike" kern="1200" cap="none" spc="0" normalizeH="0" baseline="0" noProof="0" dirty="0">
              <a:ln>
                <a:noFill/>
              </a:ln>
              <a:solidFill>
                <a:srgbClr val="000000"/>
              </a:solidFill>
              <a:effectLst/>
              <a:uLnTx/>
              <a:uFillTx/>
              <a:latin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 sz="2400" b="0" i="0" u="none" strike="noStrike" kern="1200" cap="none" spc="0" normalizeH="0" baseline="0" noProof="0" dirty="0">
                <a:ln>
                  <a:noFill/>
                </a:ln>
                <a:solidFill>
                  <a:srgbClr val="000000"/>
                </a:solidFill>
                <a:effectLst/>
                <a:highlight>
                  <a:srgbClr val="FFFFFF"/>
                </a:highlight>
                <a:uLnTx/>
                <a:uFillTx/>
                <a:latin typeface="+mn-ea"/>
                <a:cs typeface="+mn-cs"/>
              </a:rPr>
              <a:t>对于</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浮点型常量，</a:t>
            </a:r>
            <a:r>
              <a:rPr kumimoji="0" lang="en" altLang="zh-CN" sz="2400" b="0" i="0" u="none" strike="noStrike" kern="1200" cap="none" spc="0" normalizeH="0" baseline="0" noProof="0" dirty="0">
                <a:ln>
                  <a:noFill/>
                </a:ln>
                <a:solidFill>
                  <a:srgbClr val="000000"/>
                </a:solidFill>
                <a:effectLst/>
                <a:highlight>
                  <a:srgbClr val="FFFFFF"/>
                </a:highlight>
                <a:uLnTx/>
                <a:uFillTx/>
                <a:latin typeface="+mn-ea"/>
                <a:cs typeface="+mn-cs"/>
              </a:rPr>
              <a:t>C++</a:t>
            </a:r>
            <a:r>
              <a:rPr kumimoji="0" lang="zh-CN" altLang="en" sz="2400" b="0" i="0" u="none" strike="noStrike" kern="1200" cap="none" spc="0" normalizeH="0" baseline="0" noProof="0" dirty="0">
                <a:ln>
                  <a:noFill/>
                </a:ln>
                <a:solidFill>
                  <a:srgbClr val="000000"/>
                </a:solidFill>
                <a:effectLst/>
                <a:highlight>
                  <a:srgbClr val="FFFFFF"/>
                </a:highlight>
                <a:uLnTx/>
                <a:uFillTx/>
                <a:latin typeface="+mn-ea"/>
                <a:cs typeface="+mn-cs"/>
              </a:rPr>
              <a:t>只有</a:t>
            </a:r>
            <a:r>
              <a:rPr kumimoji="0" lang="zh-CN" altLang="en-US" sz="2400" b="0" i="0" u="none" strike="noStrike" kern="1200" cap="none" spc="0" normalizeH="0" baseline="0" noProof="0" dirty="0">
                <a:ln>
                  <a:noFill/>
                </a:ln>
                <a:solidFill>
                  <a:srgbClr val="000000"/>
                </a:solidFill>
                <a:effectLst/>
                <a:highlight>
                  <a:srgbClr val="FFFFFF"/>
                </a:highlight>
                <a:uLnTx/>
                <a:uFillTx/>
                <a:latin typeface="+mn-ea"/>
                <a:cs typeface="+mn-cs"/>
              </a:rPr>
              <a:t>十进制这一种进制，但可以表示为两种形式：</a:t>
            </a:r>
            <a:endParaRPr kumimoji="0" lang="en-US" altLang="zh-CN" sz="2400" b="0" i="0" u="none" strike="noStrike" kern="1200" cap="none" spc="0" normalizeH="0" baseline="0" noProof="0" dirty="0">
              <a:ln>
                <a:noFill/>
              </a:ln>
              <a:solidFill>
                <a:srgbClr val="000000"/>
              </a:solidFill>
              <a:effectLst/>
              <a:highlight>
                <a:srgbClr val="FFFFFF"/>
              </a:highlight>
              <a:uLnTx/>
              <a:uFillTx/>
              <a:latin typeface="+mn-ea"/>
              <a:cs typeface="+mn-cs"/>
            </a:endParaRP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dirty="0">
                <a:solidFill>
                  <a:srgbClr val="000000"/>
                </a:solidFill>
                <a:latin typeface="+mn-ea"/>
              </a:rPr>
              <a:t>十进制数</a:t>
            </a:r>
            <a:r>
              <a:rPr kumimoji="1" lang="zh-CN" altLang="en-US" sz="2400" b="0" i="0" u="none" strike="noStrike" kern="1200" cap="none" spc="0" normalizeH="0" baseline="0" noProof="0" dirty="0">
                <a:ln>
                  <a:noFill/>
                </a:ln>
                <a:solidFill>
                  <a:srgbClr val="000000"/>
                </a:solidFill>
                <a:effectLst/>
                <a:uLnTx/>
                <a:uFillTx/>
                <a:latin typeface="+mn-ea"/>
                <a:cs typeface="+mn-cs"/>
              </a:rPr>
              <a:t>：带小数点的数字</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srgbClr val="000000"/>
                </a:solidFill>
                <a:effectLst/>
                <a:uLnTx/>
                <a:uFillTx/>
                <a:latin typeface="+mn-ea"/>
                <a:cs typeface="+mn-cs"/>
              </a:rPr>
              <a:t>指数形式：科学计数法，如</a:t>
            </a:r>
            <a:r>
              <a:rPr kumimoji="1" lang="en-US" altLang="zh-CN" sz="2400" b="0" i="0" u="none" strike="noStrike" kern="1200" cap="none" spc="0" normalizeH="0" baseline="0" noProof="0" dirty="0">
                <a:ln>
                  <a:noFill/>
                </a:ln>
                <a:solidFill>
                  <a:srgbClr val="000000"/>
                </a:solidFill>
                <a:effectLst/>
                <a:uLnTx/>
                <a:uFillTx/>
                <a:latin typeface="+mn-ea"/>
                <a:cs typeface="+mn-cs"/>
              </a:rPr>
              <a:t>1.23e-4</a:t>
            </a:r>
            <a:r>
              <a:rPr kumimoji="1" lang="zh-CN" altLang="en-US" sz="2400" b="0" i="0" u="none" strike="noStrike" kern="1200" cap="none" spc="0" normalizeH="0" baseline="0" noProof="0" dirty="0">
                <a:ln>
                  <a:noFill/>
                </a:ln>
                <a:solidFill>
                  <a:srgbClr val="000000"/>
                </a:solidFill>
                <a:effectLst/>
                <a:uLnTx/>
                <a:uFillTx/>
                <a:latin typeface="+mn-ea"/>
                <a:cs typeface="+mn-cs"/>
              </a:rPr>
              <a:t>表示</a:t>
            </a:r>
            <a:r>
              <a:rPr kumimoji="1" lang="en-US" altLang="zh-CN" sz="2400" b="0" i="0" u="none" strike="noStrike" kern="1200" cap="none" spc="0" normalizeH="0" baseline="0" noProof="0" dirty="0">
                <a:ln>
                  <a:noFill/>
                </a:ln>
                <a:solidFill>
                  <a:srgbClr val="000000"/>
                </a:solidFill>
                <a:effectLst/>
                <a:uLnTx/>
                <a:uFillTx/>
                <a:latin typeface="+mn-ea"/>
                <a:cs typeface="+mn-cs"/>
              </a:rPr>
              <a:t>1.23</a:t>
            </a:r>
            <a:r>
              <a:rPr kumimoji="1" lang="zh-CN" altLang="en-US" sz="2400" b="0" i="0" u="none" strike="noStrike" kern="1200" cap="none" spc="0" normalizeH="0" baseline="0" noProof="0" dirty="0">
                <a:ln>
                  <a:noFill/>
                </a:ln>
                <a:solidFill>
                  <a:srgbClr val="000000"/>
                </a:solidFill>
                <a:effectLst/>
                <a:uLnTx/>
                <a:uFillTx/>
                <a:latin typeface="+mn-ea"/>
                <a:cs typeface="+mn-cs"/>
              </a:rPr>
              <a:t>的</a:t>
            </a:r>
            <a:r>
              <a:rPr kumimoji="1" lang="en-US" altLang="zh-CN" sz="2400" b="0" i="0" u="none" strike="noStrike" kern="1200" cap="none" spc="0" normalizeH="0" baseline="0" noProof="0" dirty="0">
                <a:ln>
                  <a:noFill/>
                </a:ln>
                <a:solidFill>
                  <a:srgbClr val="000000"/>
                </a:solidFill>
                <a:effectLst/>
                <a:uLnTx/>
                <a:uFillTx/>
                <a:latin typeface="+mn-ea"/>
                <a:cs typeface="+mn-cs"/>
              </a:rPr>
              <a:t>-4</a:t>
            </a:r>
            <a:r>
              <a:rPr kumimoji="1" lang="zh-CN" altLang="en-US" sz="2400" b="0" i="0" u="none" strike="noStrike" kern="1200" cap="none" spc="0" normalizeH="0" baseline="0" noProof="0" dirty="0">
                <a:ln>
                  <a:noFill/>
                </a:ln>
                <a:solidFill>
                  <a:srgbClr val="000000"/>
                </a:solidFill>
                <a:effectLst/>
                <a:uLnTx/>
                <a:uFillTx/>
                <a:latin typeface="+mn-ea"/>
                <a:cs typeface="+mn-cs"/>
              </a:rPr>
              <a:t>次方</a:t>
            </a:r>
          </a:p>
          <a:p>
            <a:pPr algn="just">
              <a:lnSpc>
                <a:spcPct val="150000"/>
              </a:lnSpc>
            </a:pPr>
            <a:endParaRPr kumimoji="1" lang="en-US" altLang="zh-CN" sz="2800" b="1" i="0" u="none" strike="noStrike" kern="1200" cap="none" spc="0" normalizeH="0" baseline="0" noProof="0" dirty="0">
              <a:ln>
                <a:noFill/>
              </a:ln>
              <a:solidFill>
                <a:srgbClr val="000000"/>
              </a:solidFill>
              <a:effectLst/>
              <a:uLnTx/>
              <a:uFillTx/>
              <a:latin typeface="+mn-ea"/>
              <a:cs typeface="+mn-cs"/>
            </a:endParaRPr>
          </a:p>
          <a:p>
            <a:pPr algn="just">
              <a:lnSpc>
                <a:spcPct val="150000"/>
              </a:lnSpc>
            </a:pPr>
            <a:r>
              <a:rPr kumimoji="1" lang="zh-CN" altLang="en-US" sz="2800" b="1" i="0" u="none" strike="noStrike" kern="1200" cap="none" spc="0" normalizeH="0" baseline="0" noProof="0" dirty="0">
                <a:ln>
                  <a:noFill/>
                </a:ln>
                <a:solidFill>
                  <a:srgbClr val="000000"/>
                </a:solidFill>
                <a:effectLst/>
                <a:uLnTx/>
                <a:uFillTx/>
                <a:latin typeface="+mn-ea"/>
                <a:cs typeface="+mn-cs"/>
              </a:rPr>
              <a:t>浮点型常量的类型</a:t>
            </a:r>
          </a:p>
          <a:p>
            <a:pPr algn="just">
              <a:lnSpc>
                <a:spcPct val="150000"/>
              </a:lnSpc>
            </a:pPr>
            <a:r>
              <a:rPr kumimoji="1" lang="zh-CN" altLang="en-US" sz="2400" b="0" i="0" u="none" strike="noStrike" kern="1200" cap="none" spc="0" normalizeH="0" baseline="0" noProof="0" dirty="0">
                <a:ln>
                  <a:noFill/>
                </a:ln>
                <a:solidFill>
                  <a:srgbClr val="000000"/>
                </a:solidFill>
                <a:effectLst/>
                <a:uLnTx/>
                <a:uFillTx/>
                <a:latin typeface="+mn-ea"/>
                <a:cs typeface="+mn-cs"/>
              </a:rPr>
              <a:t>浮点型常量缺省为</a:t>
            </a:r>
            <a:r>
              <a:rPr kumimoji="1" lang="en-US" altLang="zh-CN" sz="2400" b="0" i="0" u="none" strike="noStrike" kern="1200" cap="none" spc="0" normalizeH="0" baseline="0" noProof="0" dirty="0">
                <a:ln>
                  <a:noFill/>
                </a:ln>
                <a:solidFill>
                  <a:srgbClr val="000000"/>
                </a:solidFill>
                <a:effectLst/>
                <a:uLnTx/>
                <a:uFillTx/>
                <a:latin typeface="+mn-ea"/>
                <a:cs typeface="+mn-cs"/>
              </a:rPr>
              <a:t>double</a:t>
            </a:r>
            <a:r>
              <a:rPr kumimoji="1" lang="zh-CN" altLang="en-US" sz="2400" b="0" i="0" u="none" strike="noStrike" kern="1200" cap="none" spc="0" normalizeH="0" baseline="0" noProof="0" dirty="0">
                <a:ln>
                  <a:noFill/>
                </a:ln>
                <a:solidFill>
                  <a:srgbClr val="000000"/>
                </a:solidFill>
                <a:effectLst/>
                <a:uLnTx/>
                <a:uFillTx/>
                <a:latin typeface="+mn-ea"/>
                <a:cs typeface="+mn-cs"/>
              </a:rPr>
              <a:t>型，可加</a:t>
            </a:r>
            <a:r>
              <a:rPr kumimoji="1" lang="en-US" altLang="zh-CN" sz="2400" b="0" i="0" u="none" strike="noStrike" kern="1200" cap="none" spc="0" normalizeH="0" baseline="0" noProof="0" dirty="0">
                <a:ln>
                  <a:noFill/>
                </a:ln>
                <a:solidFill>
                  <a:srgbClr val="000000"/>
                </a:solidFill>
                <a:effectLst/>
                <a:uLnTx/>
                <a:uFillTx/>
                <a:latin typeface="Consolas" panose="020B0609020204030204" pitchFamily="49" charset="0"/>
              </a:rPr>
              <a:t>f(F)</a:t>
            </a:r>
            <a:r>
              <a:rPr kumimoji="1" lang="zh-CN" altLang="en-US" sz="2400" b="0" i="0" u="none" strike="noStrike" kern="1200" cap="none" spc="0" normalizeH="0" baseline="0" noProof="0" dirty="0">
                <a:ln>
                  <a:noFill/>
                </a:ln>
                <a:solidFill>
                  <a:srgbClr val="000000"/>
                </a:solidFill>
                <a:effectLst/>
                <a:uLnTx/>
                <a:uFillTx/>
                <a:latin typeface="+mn-ea"/>
                <a:cs typeface="+mn-cs"/>
              </a:rPr>
              <a:t>修饰表达</a:t>
            </a:r>
            <a:r>
              <a:rPr kumimoji="1" lang="en-US" altLang="zh-CN" sz="2400" b="0" i="0" u="none" strike="noStrike" kern="1200" cap="none" spc="0" normalizeH="0" baseline="0" noProof="0" dirty="0">
                <a:ln>
                  <a:noFill/>
                </a:ln>
                <a:solidFill>
                  <a:srgbClr val="000000"/>
                </a:solidFill>
                <a:effectLst/>
                <a:uLnTx/>
                <a:uFillTx/>
                <a:latin typeface="+mn-ea"/>
                <a:cs typeface="+mn-cs"/>
              </a:rPr>
              <a:t>float</a:t>
            </a:r>
            <a:r>
              <a:rPr kumimoji="1" lang="zh-CN" altLang="en-US" sz="2400" b="0" i="0" u="none" strike="noStrike" kern="1200" cap="none" spc="0" normalizeH="0" baseline="0" noProof="0" dirty="0">
                <a:ln>
                  <a:noFill/>
                </a:ln>
                <a:solidFill>
                  <a:srgbClr val="000000"/>
                </a:solidFill>
                <a:effectLst/>
                <a:uLnTx/>
                <a:uFillTx/>
                <a:latin typeface="+mn-ea"/>
                <a:cs typeface="+mn-cs"/>
              </a:rPr>
              <a:t>类型</a:t>
            </a:r>
          </a:p>
        </p:txBody>
      </p:sp>
    </p:spTree>
    <p:extLst>
      <p:ext uri="{BB962C8B-B14F-4D97-AF65-F5344CB8AC3E}">
        <p14:creationId xmlns:p14="http://schemas.microsoft.com/office/powerpoint/2010/main" val="1157047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字符常量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51B0E5F-084D-098B-D35F-8FFF2E9153EA}"/>
              </a:ext>
            </a:extLst>
          </p:cNvPr>
          <p:cNvSpPr txBox="1"/>
          <p:nvPr/>
        </p:nvSpPr>
        <p:spPr>
          <a:xfrm>
            <a:off x="669924" y="1136553"/>
            <a:ext cx="131318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mn-ea"/>
                <a:cs typeface="+mn-cs"/>
              </a:rPr>
              <a:t>ASCII</a:t>
            </a:r>
            <a:r>
              <a:rPr kumimoji="1" lang="zh-CN" altLang="en-US" sz="2400" b="1" i="0" u="none" strike="noStrike" kern="1200" cap="none" spc="0" normalizeH="0" baseline="0" noProof="0" dirty="0">
                <a:ln>
                  <a:noFill/>
                </a:ln>
                <a:solidFill>
                  <a:srgbClr val="000000"/>
                </a:solidFill>
                <a:effectLst/>
                <a:uLnTx/>
                <a:uFillTx/>
                <a:latin typeface="+mn-ea"/>
                <a:cs typeface="+mn-cs"/>
              </a:rPr>
              <a:t>码</a:t>
            </a:r>
          </a:p>
        </p:txBody>
      </p:sp>
      <p:sp>
        <p:nvSpPr>
          <p:cNvPr id="4" name="文本框 3">
            <a:extLst>
              <a:ext uri="{FF2B5EF4-FFF2-40B4-BE49-F238E27FC236}">
                <a16:creationId xmlns:a16="http://schemas.microsoft.com/office/drawing/2014/main" id="{D23D6359-5324-34C6-0811-5CE96EB80428}"/>
              </a:ext>
            </a:extLst>
          </p:cNvPr>
          <p:cNvSpPr txBox="1"/>
          <p:nvPr/>
        </p:nvSpPr>
        <p:spPr>
          <a:xfrm>
            <a:off x="669924" y="6262802"/>
            <a:ext cx="10850563" cy="4996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000" dirty="0">
                <a:solidFill>
                  <a:srgbClr val="000000"/>
                </a:solidFill>
                <a:latin typeface="+mn-ea"/>
              </a:rPr>
              <a:t>For more information</a:t>
            </a:r>
            <a:r>
              <a:rPr kumimoji="1" lang="en-US" altLang="zh-CN" sz="2000" b="0" i="0" u="none" strike="noStrike" kern="1200" cap="none" spc="0" normalizeH="0" baseline="0" noProof="0" dirty="0">
                <a:ln>
                  <a:noFill/>
                </a:ln>
                <a:solidFill>
                  <a:srgbClr val="000000"/>
                </a:solidFill>
                <a:effectLst/>
                <a:uLnTx/>
                <a:uFillTx/>
                <a:latin typeface="+mn-ea"/>
                <a:cs typeface="+mn-cs"/>
              </a:rPr>
              <a:t>: </a:t>
            </a:r>
            <a:r>
              <a:rPr kumimoji="1" lang="en" altLang="zh-CN" sz="2000" b="0" i="0" u="none" strike="noStrike" kern="1200" cap="none" spc="0" normalizeH="0" baseline="0" noProof="0" dirty="0">
                <a:ln>
                  <a:noFill/>
                </a:ln>
                <a:solidFill>
                  <a:srgbClr val="000000"/>
                </a:solidFill>
                <a:effectLst/>
                <a:uLnTx/>
                <a:uFillTx/>
                <a:latin typeface="+mn-ea"/>
                <a:cs typeface="+mn-cs"/>
                <a:hlinkClick r:id="rId4"/>
              </a:rPr>
              <a:t>https://zh.cppreference.com/w/cpp/language/ascii</a:t>
            </a:r>
            <a:endParaRPr kumimoji="1" lang="zh-CN" altLang="en-US" sz="2000" b="0" i="0" u="none" strike="noStrike" kern="1200" cap="none" spc="0" normalizeH="0" baseline="0" noProof="0" dirty="0">
              <a:ln>
                <a:noFill/>
              </a:ln>
              <a:solidFill>
                <a:srgbClr val="000000"/>
              </a:solidFill>
              <a:effectLst/>
              <a:uLnTx/>
              <a:uFillTx/>
              <a:latin typeface="+mn-ea"/>
              <a:cs typeface="+mn-cs"/>
            </a:endParaRPr>
          </a:p>
        </p:txBody>
      </p:sp>
      <p:pic>
        <p:nvPicPr>
          <p:cNvPr id="9" name="图片 8">
            <a:extLst>
              <a:ext uri="{FF2B5EF4-FFF2-40B4-BE49-F238E27FC236}">
                <a16:creationId xmlns:a16="http://schemas.microsoft.com/office/drawing/2014/main" id="{C6CEF22B-D82A-C27E-95BF-50FF981A3E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24" y="1614260"/>
            <a:ext cx="9420560" cy="4728752"/>
          </a:xfrm>
          <a:prstGeom prst="rect">
            <a:avLst/>
          </a:prstGeom>
        </p:spPr>
      </p:pic>
    </p:spTree>
    <p:extLst>
      <p:ext uri="{BB962C8B-B14F-4D97-AF65-F5344CB8AC3E}">
        <p14:creationId xmlns:p14="http://schemas.microsoft.com/office/powerpoint/2010/main" val="2082363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汉字编码（面向对象程序设计大作业）</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51B0E5F-084D-098B-D35F-8FFF2E9153EA}"/>
              </a:ext>
            </a:extLst>
          </p:cNvPr>
          <p:cNvSpPr txBox="1"/>
          <p:nvPr/>
        </p:nvSpPr>
        <p:spPr>
          <a:xfrm>
            <a:off x="669925" y="1136553"/>
            <a:ext cx="7835900" cy="5574539"/>
          </a:xfrm>
          <a:prstGeom prst="rect">
            <a:avLst/>
          </a:prstGeom>
          <a:noFill/>
        </p:spPr>
        <p:txBody>
          <a:bodyPr wrap="square" rtlCol="0">
            <a:spAutoFit/>
          </a:bodyPr>
          <a:lstStyle/>
          <a:p>
            <a:pPr marL="171450" indent="-171450" algn="just">
              <a:lnSpc>
                <a:spcPct val="125000"/>
              </a:lnSpc>
              <a:buFont typeface="Arial" panose="020B0604020202020204" pitchFamily="34" charset="0"/>
              <a:buChar char="•"/>
            </a:pPr>
            <a:r>
              <a:rPr lang="en-US" altLang="zh-CN" sz="1100" b="1" i="0" dirty="0">
                <a:solidFill>
                  <a:srgbClr val="FF0000"/>
                </a:solidFill>
                <a:effectLst/>
                <a:latin typeface="+mn-ea"/>
              </a:rPr>
              <a:t>GB2312</a:t>
            </a:r>
            <a:r>
              <a:rPr lang="zh-CN" altLang="en-US" sz="1100" b="1" i="0" dirty="0">
                <a:solidFill>
                  <a:srgbClr val="FF0000"/>
                </a:solidFill>
                <a:effectLst/>
                <a:latin typeface="+mn-ea"/>
              </a:rPr>
              <a:t>编码：</a:t>
            </a:r>
            <a:r>
              <a:rPr lang="en-US" altLang="zh-CN" sz="1100" b="1" i="0" dirty="0">
                <a:solidFill>
                  <a:srgbClr val="FF0000"/>
                </a:solidFill>
                <a:effectLst/>
                <a:latin typeface="+mn-ea"/>
              </a:rPr>
              <a:t>GB2312</a:t>
            </a:r>
            <a:r>
              <a:rPr lang="zh-CN" altLang="en-US" sz="1100" b="1" i="0" dirty="0">
                <a:solidFill>
                  <a:srgbClr val="FF0000"/>
                </a:solidFill>
                <a:effectLst/>
                <a:latin typeface="+mn-ea"/>
              </a:rPr>
              <a:t>编码是第一个汉字编码国家标准，由中国国家标准总局</a:t>
            </a:r>
            <a:r>
              <a:rPr lang="en-US" altLang="zh-CN" sz="1100" b="1" i="0" dirty="0">
                <a:solidFill>
                  <a:srgbClr val="FF0000"/>
                </a:solidFill>
                <a:effectLst/>
                <a:latin typeface="+mn-ea"/>
              </a:rPr>
              <a:t>1980</a:t>
            </a:r>
            <a:r>
              <a:rPr lang="zh-CN" altLang="en-US" sz="1100" b="1" i="0" dirty="0">
                <a:solidFill>
                  <a:srgbClr val="FF0000"/>
                </a:solidFill>
                <a:effectLst/>
                <a:latin typeface="+mn-ea"/>
              </a:rPr>
              <a:t>年发布</a:t>
            </a:r>
            <a:r>
              <a:rPr lang="zh-CN" altLang="en-US" sz="1100" b="1" i="0" dirty="0">
                <a:effectLst/>
                <a:latin typeface="+mn-ea"/>
              </a:rPr>
              <a:t>，</a:t>
            </a:r>
            <a:r>
              <a:rPr lang="en-US" altLang="zh-CN" sz="1100" b="1" i="0" dirty="0">
                <a:effectLst/>
                <a:latin typeface="+mn-ea"/>
              </a:rPr>
              <a:t>1981</a:t>
            </a:r>
            <a:r>
              <a:rPr lang="zh-CN" altLang="en-US" sz="1100" b="1" i="0" dirty="0">
                <a:effectLst/>
                <a:latin typeface="+mn-ea"/>
              </a:rPr>
              <a:t>年</a:t>
            </a:r>
            <a:r>
              <a:rPr lang="en-US" altLang="zh-CN" sz="1100" b="1" i="0" dirty="0">
                <a:effectLst/>
                <a:latin typeface="+mn-ea"/>
              </a:rPr>
              <a:t>5</a:t>
            </a:r>
            <a:r>
              <a:rPr lang="zh-CN" altLang="en-US" sz="1100" b="1" i="0" dirty="0">
                <a:effectLst/>
                <a:latin typeface="+mn-ea"/>
              </a:rPr>
              <a:t>月</a:t>
            </a:r>
            <a:r>
              <a:rPr lang="en-US" altLang="zh-CN" sz="1100" b="1" i="0" dirty="0">
                <a:effectLst/>
                <a:latin typeface="+mn-ea"/>
              </a:rPr>
              <a:t>1</a:t>
            </a:r>
            <a:r>
              <a:rPr lang="zh-CN" altLang="en-US" sz="1100" b="1" i="0" dirty="0">
                <a:effectLst/>
                <a:latin typeface="+mn-ea"/>
              </a:rPr>
              <a:t>日开始使用。</a:t>
            </a:r>
            <a:r>
              <a:rPr lang="en-US" altLang="zh-CN" sz="1100" b="1" i="0" dirty="0">
                <a:effectLst/>
                <a:latin typeface="+mn-ea"/>
              </a:rPr>
              <a:t>GB2312</a:t>
            </a:r>
            <a:r>
              <a:rPr lang="zh-CN" altLang="en-US" sz="1100" b="1" i="0" dirty="0">
                <a:effectLst/>
                <a:latin typeface="+mn-ea"/>
              </a:rPr>
              <a:t>编码共收录汉字</a:t>
            </a:r>
            <a:r>
              <a:rPr lang="en-US" altLang="zh-CN" sz="1100" b="1" i="0" dirty="0">
                <a:effectLst/>
                <a:latin typeface="+mn-ea"/>
              </a:rPr>
              <a:t>6763</a:t>
            </a:r>
            <a:r>
              <a:rPr lang="zh-CN" altLang="en-US" sz="1100" b="1" i="0" dirty="0">
                <a:effectLst/>
                <a:latin typeface="+mn-ea"/>
              </a:rPr>
              <a:t>个，其中一级汉字</a:t>
            </a:r>
            <a:r>
              <a:rPr lang="en-US" altLang="zh-CN" sz="1100" b="1" i="0" dirty="0">
                <a:effectLst/>
                <a:latin typeface="+mn-ea"/>
              </a:rPr>
              <a:t>3755</a:t>
            </a:r>
            <a:r>
              <a:rPr lang="zh-CN" altLang="en-US" sz="1100" b="1" i="0" dirty="0">
                <a:effectLst/>
                <a:latin typeface="+mn-ea"/>
              </a:rPr>
              <a:t>个，二级汉字</a:t>
            </a:r>
            <a:r>
              <a:rPr lang="en-US" altLang="zh-CN" sz="1100" b="1" i="0" dirty="0">
                <a:effectLst/>
                <a:latin typeface="+mn-ea"/>
              </a:rPr>
              <a:t>3008</a:t>
            </a:r>
            <a:r>
              <a:rPr lang="zh-CN" altLang="en-US" sz="1100" b="1" i="0" dirty="0">
                <a:effectLst/>
                <a:latin typeface="+mn-ea"/>
              </a:rPr>
              <a:t>个。同时，</a:t>
            </a:r>
            <a:r>
              <a:rPr lang="en-US" altLang="zh-CN" sz="1100" b="1" i="0" dirty="0">
                <a:effectLst/>
                <a:latin typeface="+mn-ea"/>
              </a:rPr>
              <a:t>GB2312</a:t>
            </a:r>
            <a:r>
              <a:rPr lang="zh-CN" altLang="en-US" sz="1100" b="1" i="0" dirty="0">
                <a:effectLst/>
                <a:latin typeface="+mn-ea"/>
              </a:rPr>
              <a:t>编码收录了包括拉丁字母、希腊字母、日文平假名及片假名字母、俄语西里尔字母在内的</a:t>
            </a:r>
            <a:r>
              <a:rPr lang="en-US" altLang="zh-CN" sz="1100" b="1" i="0" dirty="0">
                <a:effectLst/>
                <a:latin typeface="+mn-ea"/>
              </a:rPr>
              <a:t>682</a:t>
            </a:r>
            <a:r>
              <a:rPr lang="zh-CN" altLang="en-US" sz="1100" b="1" i="0" dirty="0">
                <a:effectLst/>
                <a:latin typeface="+mn-ea"/>
              </a:rPr>
              <a:t>个全角字符。自</a:t>
            </a:r>
            <a:r>
              <a:rPr lang="en-US" altLang="zh-CN" sz="1100" b="1" i="0" dirty="0">
                <a:effectLst/>
                <a:latin typeface="+mn-ea"/>
              </a:rPr>
              <a:t>2017</a:t>
            </a:r>
            <a:r>
              <a:rPr lang="zh-CN" altLang="en-US" sz="1100" b="1" i="0" dirty="0">
                <a:effectLst/>
                <a:latin typeface="+mn-ea"/>
              </a:rPr>
              <a:t>年</a:t>
            </a:r>
            <a:r>
              <a:rPr lang="en-US" altLang="zh-CN" sz="1100" b="1" i="0" dirty="0">
                <a:effectLst/>
                <a:latin typeface="+mn-ea"/>
              </a:rPr>
              <a:t>3</a:t>
            </a:r>
            <a:r>
              <a:rPr lang="zh-CN" altLang="en-US" sz="1100" b="1" i="0" dirty="0">
                <a:effectLst/>
                <a:latin typeface="+mn-ea"/>
              </a:rPr>
              <a:t>月</a:t>
            </a:r>
            <a:r>
              <a:rPr lang="en-US" altLang="zh-CN" sz="1100" b="1" i="0" dirty="0">
                <a:effectLst/>
                <a:latin typeface="+mn-ea"/>
              </a:rPr>
              <a:t>23</a:t>
            </a:r>
            <a:r>
              <a:rPr lang="zh-CN" altLang="en-US" sz="1100" b="1" i="0" dirty="0">
                <a:effectLst/>
                <a:latin typeface="+mn-ea"/>
              </a:rPr>
              <a:t>日起，该标准转化为推荐性标准：</a:t>
            </a:r>
            <a:r>
              <a:rPr lang="en-US" altLang="zh-CN" sz="1100" b="1" i="0" dirty="0">
                <a:effectLst/>
                <a:latin typeface="+mn-ea"/>
              </a:rPr>
              <a:t>GB/T2312-1980</a:t>
            </a:r>
            <a:r>
              <a:rPr lang="zh-CN" altLang="en-US" sz="1100" b="1" i="0" dirty="0">
                <a:effectLst/>
                <a:latin typeface="+mn-ea"/>
              </a:rPr>
              <a:t>，不再强制执行。</a:t>
            </a:r>
          </a:p>
          <a:p>
            <a:pPr marL="742950" lvl="1" indent="-285750" algn="just">
              <a:lnSpc>
                <a:spcPct val="125000"/>
              </a:lnSpc>
              <a:buFont typeface="Arial" panose="020B0604020202020204" pitchFamily="34" charset="0"/>
              <a:buChar char="•"/>
            </a:pPr>
            <a:r>
              <a:rPr lang="zh-CN" altLang="en-US" sz="1100" b="0" i="0" dirty="0">
                <a:effectLst/>
                <a:latin typeface="+mn-ea"/>
              </a:rPr>
              <a:t>分区表示：</a:t>
            </a:r>
            <a:r>
              <a:rPr lang="en-US" altLang="zh-CN" sz="1100" b="0" i="0" dirty="0">
                <a:effectLst/>
                <a:latin typeface="+mn-ea"/>
              </a:rPr>
              <a:t>GB2312</a:t>
            </a:r>
            <a:r>
              <a:rPr lang="zh-CN" altLang="en-US" sz="1100" b="0" i="0" dirty="0">
                <a:effectLst/>
                <a:latin typeface="+mn-ea"/>
              </a:rPr>
              <a:t>编码对所收录字符进行了分区处理，共</a:t>
            </a:r>
            <a:r>
              <a:rPr lang="en-US" altLang="zh-CN" sz="1100" b="0" i="0" dirty="0">
                <a:effectLst/>
                <a:latin typeface="+mn-ea"/>
              </a:rPr>
              <a:t>94</a:t>
            </a:r>
            <a:r>
              <a:rPr lang="zh-CN" altLang="en-US" sz="1100" b="0" i="0" dirty="0">
                <a:effectLst/>
                <a:latin typeface="+mn-ea"/>
              </a:rPr>
              <a:t>个区，每区含有</a:t>
            </a:r>
            <a:r>
              <a:rPr lang="en-US" altLang="zh-CN" sz="1100" b="0" i="0" dirty="0">
                <a:effectLst/>
                <a:latin typeface="+mn-ea"/>
              </a:rPr>
              <a:t>94</a:t>
            </a:r>
            <a:r>
              <a:rPr lang="zh-CN" altLang="en-US" sz="1100" b="0" i="0" dirty="0">
                <a:effectLst/>
                <a:latin typeface="+mn-ea"/>
              </a:rPr>
              <a:t>个位，共</a:t>
            </a:r>
            <a:r>
              <a:rPr lang="en-US" altLang="zh-CN" sz="1100" b="0" i="0" dirty="0">
                <a:effectLst/>
                <a:latin typeface="+mn-ea"/>
              </a:rPr>
              <a:t>8836</a:t>
            </a:r>
            <a:r>
              <a:rPr lang="zh-CN" altLang="en-US" sz="1100" b="0" i="0" dirty="0">
                <a:effectLst/>
                <a:latin typeface="+mn-ea"/>
              </a:rPr>
              <a:t>个码位。这种表示方式也称为区位码。</a:t>
            </a:r>
          </a:p>
          <a:p>
            <a:pPr marL="1143000" lvl="2" indent="-228600" algn="just">
              <a:lnSpc>
                <a:spcPct val="125000"/>
              </a:lnSpc>
              <a:buFont typeface="Arial" panose="020B0604020202020204" pitchFamily="34" charset="0"/>
              <a:buChar char="•"/>
            </a:pPr>
            <a:r>
              <a:rPr lang="en-US" altLang="zh-CN" sz="1100" b="0" i="0" dirty="0">
                <a:effectLst/>
                <a:latin typeface="+mn-ea"/>
              </a:rPr>
              <a:t>01-09</a:t>
            </a:r>
            <a:r>
              <a:rPr lang="zh-CN" altLang="en-US" sz="1100" b="0" i="0" dirty="0">
                <a:effectLst/>
                <a:latin typeface="+mn-ea"/>
              </a:rPr>
              <a:t>区收录除汉字外的</a:t>
            </a:r>
            <a:r>
              <a:rPr lang="en-US" altLang="zh-CN" sz="1100" b="0" i="0" dirty="0">
                <a:effectLst/>
                <a:latin typeface="+mn-ea"/>
              </a:rPr>
              <a:t>682</a:t>
            </a:r>
            <a:r>
              <a:rPr lang="zh-CN" altLang="en-US" sz="1100" b="0" i="0" dirty="0">
                <a:effectLst/>
                <a:latin typeface="+mn-ea"/>
              </a:rPr>
              <a:t>个字符。</a:t>
            </a:r>
          </a:p>
          <a:p>
            <a:pPr marL="1143000" lvl="2" indent="-228600" algn="just">
              <a:lnSpc>
                <a:spcPct val="125000"/>
              </a:lnSpc>
              <a:buFont typeface="Arial" panose="020B0604020202020204" pitchFamily="34" charset="0"/>
              <a:buChar char="•"/>
            </a:pPr>
            <a:r>
              <a:rPr lang="en-US" altLang="zh-CN" sz="1100" b="0" i="0" dirty="0">
                <a:effectLst/>
                <a:latin typeface="+mn-ea"/>
              </a:rPr>
              <a:t>10-15</a:t>
            </a:r>
            <a:r>
              <a:rPr lang="zh-CN" altLang="en-US" sz="1100" b="0" i="0" dirty="0">
                <a:effectLst/>
                <a:latin typeface="+mn-ea"/>
              </a:rPr>
              <a:t>区为空白区，无收录字符。</a:t>
            </a:r>
          </a:p>
          <a:p>
            <a:pPr marL="1143000" lvl="2" indent="-228600" algn="just">
              <a:lnSpc>
                <a:spcPct val="125000"/>
              </a:lnSpc>
              <a:buFont typeface="Arial" panose="020B0604020202020204" pitchFamily="34" charset="0"/>
              <a:buChar char="•"/>
            </a:pPr>
            <a:r>
              <a:rPr lang="en-US" altLang="zh-CN" sz="1100" b="0" i="0" dirty="0">
                <a:effectLst/>
                <a:latin typeface="+mn-ea"/>
              </a:rPr>
              <a:t>16-55</a:t>
            </a:r>
            <a:r>
              <a:rPr lang="zh-CN" altLang="en-US" sz="1100" b="0" i="0" dirty="0">
                <a:effectLst/>
                <a:latin typeface="+mn-ea"/>
              </a:rPr>
              <a:t>区收录</a:t>
            </a:r>
            <a:r>
              <a:rPr lang="en-US" altLang="zh-CN" sz="1100" b="0" i="0" dirty="0">
                <a:effectLst/>
                <a:latin typeface="+mn-ea"/>
              </a:rPr>
              <a:t>3755</a:t>
            </a:r>
            <a:r>
              <a:rPr lang="zh-CN" altLang="en-US" sz="1100" b="0" i="0" dirty="0">
                <a:effectLst/>
                <a:latin typeface="+mn-ea"/>
              </a:rPr>
              <a:t>个一级汉字，按拼音排序。</a:t>
            </a:r>
          </a:p>
          <a:p>
            <a:pPr marL="1143000" lvl="2" indent="-228600" algn="just">
              <a:lnSpc>
                <a:spcPct val="125000"/>
              </a:lnSpc>
              <a:buFont typeface="Arial" panose="020B0604020202020204" pitchFamily="34" charset="0"/>
              <a:buChar char="•"/>
            </a:pPr>
            <a:r>
              <a:rPr lang="en-US" altLang="zh-CN" sz="1100" b="0" i="0" dirty="0">
                <a:effectLst/>
                <a:latin typeface="+mn-ea"/>
              </a:rPr>
              <a:t>56-87</a:t>
            </a:r>
            <a:r>
              <a:rPr lang="zh-CN" altLang="en-US" sz="1100" b="0" i="0" dirty="0">
                <a:effectLst/>
                <a:latin typeface="+mn-ea"/>
              </a:rPr>
              <a:t>区收录</a:t>
            </a:r>
            <a:r>
              <a:rPr lang="en-US" altLang="zh-CN" sz="1100" b="0" i="0" dirty="0">
                <a:effectLst/>
                <a:latin typeface="+mn-ea"/>
              </a:rPr>
              <a:t>3008</a:t>
            </a:r>
            <a:r>
              <a:rPr lang="zh-CN" altLang="en-US" sz="1100" b="0" i="0" dirty="0">
                <a:effectLst/>
                <a:latin typeface="+mn-ea"/>
              </a:rPr>
              <a:t>个二级汉字，按部首</a:t>
            </a:r>
            <a:r>
              <a:rPr lang="en-US" altLang="zh-CN" sz="1100" b="0" i="0" dirty="0">
                <a:effectLst/>
                <a:latin typeface="+mn-ea"/>
              </a:rPr>
              <a:t>/</a:t>
            </a:r>
            <a:r>
              <a:rPr lang="zh-CN" altLang="en-US" sz="1100" b="0" i="0" dirty="0">
                <a:effectLst/>
                <a:latin typeface="+mn-ea"/>
              </a:rPr>
              <a:t>笔画排序。</a:t>
            </a:r>
          </a:p>
          <a:p>
            <a:pPr marL="1143000" lvl="2" indent="-228600" algn="just">
              <a:lnSpc>
                <a:spcPct val="125000"/>
              </a:lnSpc>
              <a:buFont typeface="Arial" panose="020B0604020202020204" pitchFamily="34" charset="0"/>
              <a:buChar char="•"/>
            </a:pPr>
            <a:r>
              <a:rPr lang="en-US" altLang="zh-CN" sz="1100" b="0" i="0" dirty="0">
                <a:effectLst/>
                <a:latin typeface="+mn-ea"/>
              </a:rPr>
              <a:t>88-94</a:t>
            </a:r>
            <a:r>
              <a:rPr lang="zh-CN" altLang="en-US" sz="1100" b="0" i="0" dirty="0">
                <a:effectLst/>
                <a:latin typeface="+mn-ea"/>
              </a:rPr>
              <a:t>区为空白区，无收录字符。</a:t>
            </a:r>
          </a:p>
          <a:p>
            <a:pPr marL="742950" lvl="1" indent="-285750" algn="just">
              <a:lnSpc>
                <a:spcPct val="125000"/>
              </a:lnSpc>
              <a:buFont typeface="Arial" panose="020B0604020202020204" pitchFamily="34" charset="0"/>
              <a:buChar char="•"/>
            </a:pPr>
            <a:r>
              <a:rPr lang="zh-CN" altLang="en-US" sz="1100" i="0" dirty="0">
                <a:solidFill>
                  <a:srgbClr val="FF0000"/>
                </a:solidFill>
                <a:effectLst/>
                <a:latin typeface="+mn-ea"/>
              </a:rPr>
              <a:t>编码规则：</a:t>
            </a:r>
            <a:r>
              <a:rPr lang="en-US" altLang="zh-CN" sz="1100" i="0" dirty="0">
                <a:solidFill>
                  <a:srgbClr val="FF0000"/>
                </a:solidFill>
                <a:effectLst/>
                <a:latin typeface="+mn-ea"/>
              </a:rPr>
              <a:t>GB2312</a:t>
            </a:r>
            <a:r>
              <a:rPr lang="zh-CN" altLang="en-US" sz="1100" i="0" dirty="0">
                <a:solidFill>
                  <a:srgbClr val="FF0000"/>
                </a:solidFill>
                <a:effectLst/>
                <a:latin typeface="+mn-ea"/>
              </a:rPr>
              <a:t>规定对收录的每个字符采用两个字节表示，第一个字节为“高字节”，对应</a:t>
            </a:r>
            <a:r>
              <a:rPr lang="en-US" altLang="zh-CN" sz="1100" i="0" dirty="0">
                <a:solidFill>
                  <a:srgbClr val="FF0000"/>
                </a:solidFill>
                <a:effectLst/>
                <a:latin typeface="+mn-ea"/>
              </a:rPr>
              <a:t>94</a:t>
            </a:r>
            <a:r>
              <a:rPr lang="zh-CN" altLang="en-US" sz="1100" i="0" dirty="0">
                <a:solidFill>
                  <a:srgbClr val="FF0000"/>
                </a:solidFill>
                <a:effectLst/>
                <a:latin typeface="+mn-ea"/>
              </a:rPr>
              <a:t>个区；第二个字节为“低字节”，对应</a:t>
            </a:r>
            <a:r>
              <a:rPr lang="en-US" altLang="zh-CN" sz="1100" i="0" dirty="0">
                <a:solidFill>
                  <a:srgbClr val="FF0000"/>
                </a:solidFill>
                <a:effectLst/>
                <a:latin typeface="+mn-ea"/>
              </a:rPr>
              <a:t>94</a:t>
            </a:r>
            <a:r>
              <a:rPr lang="zh-CN" altLang="en-US" sz="1100" i="0" dirty="0">
                <a:solidFill>
                  <a:srgbClr val="FF0000"/>
                </a:solidFill>
                <a:effectLst/>
                <a:latin typeface="+mn-ea"/>
              </a:rPr>
              <a:t>个位。</a:t>
            </a:r>
            <a:r>
              <a:rPr lang="zh-CN" altLang="en-US" sz="1100" b="0" i="0" dirty="0">
                <a:effectLst/>
                <a:latin typeface="+mn-ea"/>
              </a:rPr>
              <a:t>区位码范围为</a:t>
            </a:r>
            <a:r>
              <a:rPr lang="en-US" altLang="zh-CN" sz="1100" b="0" i="0" dirty="0">
                <a:effectLst/>
                <a:latin typeface="+mn-ea"/>
              </a:rPr>
              <a:t>0101-9494</a:t>
            </a:r>
            <a:r>
              <a:rPr lang="zh-CN" altLang="en-US" sz="1100" b="0" i="0" dirty="0">
                <a:effectLst/>
                <a:latin typeface="+mn-ea"/>
              </a:rPr>
              <a:t>。区号和位号分别加上</a:t>
            </a:r>
            <a:r>
              <a:rPr lang="en-US" altLang="zh-CN" sz="1100" b="0" i="0" dirty="0">
                <a:effectLst/>
                <a:latin typeface="+mn-ea"/>
              </a:rPr>
              <a:t>0xA0</a:t>
            </a:r>
            <a:r>
              <a:rPr lang="zh-CN" altLang="en-US" sz="1100" b="0" i="0" dirty="0">
                <a:effectLst/>
                <a:latin typeface="+mn-ea"/>
              </a:rPr>
              <a:t>就是</a:t>
            </a:r>
            <a:r>
              <a:rPr lang="en-US" altLang="zh-CN" sz="1100" b="0" i="0" dirty="0">
                <a:effectLst/>
                <a:latin typeface="+mn-ea"/>
              </a:rPr>
              <a:t>GB2312</a:t>
            </a:r>
            <a:r>
              <a:rPr lang="zh-CN" altLang="en-US" sz="1100" b="0" i="0" dirty="0">
                <a:effectLst/>
                <a:latin typeface="+mn-ea"/>
              </a:rPr>
              <a:t>编码。</a:t>
            </a:r>
          </a:p>
          <a:p>
            <a:pPr marL="742950" lvl="1" indent="-285750" algn="just">
              <a:lnSpc>
                <a:spcPct val="125000"/>
              </a:lnSpc>
              <a:buFont typeface="Arial" panose="020B0604020202020204" pitchFamily="34" charset="0"/>
              <a:buChar char="•"/>
            </a:pPr>
            <a:r>
              <a:rPr lang="zh-CN" altLang="en-US" sz="1100" b="0" i="0" dirty="0">
                <a:effectLst/>
                <a:latin typeface="+mn-ea"/>
              </a:rPr>
              <a:t>编码范围：</a:t>
            </a:r>
            <a:r>
              <a:rPr lang="en-US" altLang="zh-CN" sz="1100" b="0" i="0" dirty="0">
                <a:effectLst/>
                <a:latin typeface="+mn-ea"/>
              </a:rPr>
              <a:t>A1A1-FEFE</a:t>
            </a:r>
            <a:r>
              <a:rPr lang="zh-CN" altLang="en-US" sz="1100" b="0" i="0" dirty="0">
                <a:effectLst/>
                <a:latin typeface="+mn-ea"/>
              </a:rPr>
              <a:t>，其中汉字的编码范围为</a:t>
            </a:r>
            <a:r>
              <a:rPr lang="en-US" altLang="zh-CN" sz="1100" b="0" i="0" dirty="0">
                <a:effectLst/>
                <a:latin typeface="+mn-ea"/>
              </a:rPr>
              <a:t>B0A1-F7FE</a:t>
            </a:r>
            <a:r>
              <a:rPr lang="zh-CN" altLang="en-US" sz="1100" b="0" i="0" dirty="0">
                <a:effectLst/>
                <a:latin typeface="+mn-ea"/>
              </a:rPr>
              <a:t>，第一字节编码范围为</a:t>
            </a:r>
            <a:r>
              <a:rPr lang="en-US" altLang="zh-CN" sz="1100" b="0" i="0" dirty="0">
                <a:effectLst/>
                <a:latin typeface="+mn-ea"/>
              </a:rPr>
              <a:t>0xB0-0xF7</a:t>
            </a:r>
            <a:r>
              <a:rPr lang="zh-CN" altLang="en-US" sz="1100" b="0" i="0" dirty="0">
                <a:effectLst/>
                <a:latin typeface="+mn-ea"/>
              </a:rPr>
              <a:t>（对应区号</a:t>
            </a:r>
            <a:r>
              <a:rPr lang="en-US" altLang="zh-CN" sz="1100" b="0" i="0" dirty="0">
                <a:effectLst/>
                <a:latin typeface="+mn-ea"/>
              </a:rPr>
              <a:t>16-87</a:t>
            </a:r>
            <a:r>
              <a:rPr lang="zh-CN" altLang="en-US" sz="1100" b="0" i="0" dirty="0">
                <a:effectLst/>
                <a:latin typeface="+mn-ea"/>
              </a:rPr>
              <a:t>），第二字节编码范围为</a:t>
            </a:r>
            <a:r>
              <a:rPr lang="en-US" altLang="zh-CN" sz="1100" b="0" i="0" dirty="0">
                <a:effectLst/>
                <a:latin typeface="+mn-ea"/>
              </a:rPr>
              <a:t>0xA1-0xFE</a:t>
            </a:r>
            <a:r>
              <a:rPr lang="zh-CN" altLang="en-US" sz="1100" b="0" i="0" dirty="0">
                <a:effectLst/>
                <a:latin typeface="+mn-ea"/>
              </a:rPr>
              <a:t>（对应位号</a:t>
            </a:r>
            <a:r>
              <a:rPr lang="en-US" altLang="zh-CN" sz="1100" b="0" i="0" dirty="0">
                <a:effectLst/>
                <a:latin typeface="+mn-ea"/>
              </a:rPr>
              <a:t>01-94</a:t>
            </a:r>
            <a:r>
              <a:rPr lang="zh-CN" altLang="en-US" sz="1100" b="0" i="0" dirty="0">
                <a:effectLst/>
                <a:latin typeface="+mn-ea"/>
              </a:rPr>
              <a:t>）。</a:t>
            </a:r>
          </a:p>
          <a:p>
            <a:pPr marL="171450" indent="-171450" algn="just">
              <a:lnSpc>
                <a:spcPct val="125000"/>
              </a:lnSpc>
              <a:buFont typeface="Arial" panose="020B0604020202020204" pitchFamily="34" charset="0"/>
              <a:buChar char="•"/>
            </a:pPr>
            <a:r>
              <a:rPr lang="en-US" altLang="zh-CN" sz="1100" b="0" i="0" dirty="0">
                <a:effectLst/>
                <a:latin typeface="+mn-ea"/>
              </a:rPr>
              <a:t>BIG5</a:t>
            </a:r>
            <a:r>
              <a:rPr lang="zh-CN" altLang="en-US" sz="1100" b="0" i="0" dirty="0">
                <a:effectLst/>
                <a:latin typeface="+mn-ea"/>
              </a:rPr>
              <a:t>编码：台湾地区繁体中文标准字符集，采用双字节编码，共收录</a:t>
            </a:r>
            <a:r>
              <a:rPr lang="en-US" altLang="zh-CN" sz="1100" b="0" i="0" dirty="0">
                <a:effectLst/>
                <a:latin typeface="+mn-ea"/>
              </a:rPr>
              <a:t>13053</a:t>
            </a:r>
            <a:r>
              <a:rPr lang="zh-CN" altLang="en-US" sz="1100" b="0" i="0" dirty="0">
                <a:effectLst/>
                <a:latin typeface="+mn-ea"/>
              </a:rPr>
              <a:t>个中文字，</a:t>
            </a:r>
            <a:r>
              <a:rPr lang="en-US" altLang="zh-CN" sz="1100" b="0" i="0" dirty="0">
                <a:effectLst/>
                <a:latin typeface="+mn-ea"/>
              </a:rPr>
              <a:t>1984</a:t>
            </a:r>
            <a:r>
              <a:rPr lang="zh-CN" altLang="en-US" sz="1100" b="0" i="0" dirty="0">
                <a:effectLst/>
                <a:latin typeface="+mn-ea"/>
              </a:rPr>
              <a:t>年实施。</a:t>
            </a:r>
          </a:p>
          <a:p>
            <a:pPr marL="171450" indent="-171450" algn="just">
              <a:lnSpc>
                <a:spcPct val="125000"/>
              </a:lnSpc>
              <a:buFont typeface="Arial" panose="020B0604020202020204" pitchFamily="34" charset="0"/>
              <a:buChar char="•"/>
            </a:pPr>
            <a:r>
              <a:rPr lang="en-US" altLang="zh-CN" sz="1100" b="1" i="0" dirty="0">
                <a:solidFill>
                  <a:srgbClr val="FF0000"/>
                </a:solidFill>
                <a:effectLst/>
                <a:latin typeface="+mn-ea"/>
              </a:rPr>
              <a:t>GBK</a:t>
            </a:r>
            <a:r>
              <a:rPr lang="zh-CN" altLang="en-US" sz="1100" b="1" i="0" dirty="0">
                <a:solidFill>
                  <a:srgbClr val="FF0000"/>
                </a:solidFill>
                <a:effectLst/>
                <a:latin typeface="+mn-ea"/>
              </a:rPr>
              <a:t>编码：</a:t>
            </a:r>
            <a:r>
              <a:rPr lang="en-US" altLang="zh-CN" sz="1100" b="1" i="0" dirty="0">
                <a:solidFill>
                  <a:srgbClr val="FF0000"/>
                </a:solidFill>
                <a:effectLst/>
                <a:latin typeface="+mn-ea"/>
              </a:rPr>
              <a:t>1995</a:t>
            </a:r>
            <a:r>
              <a:rPr lang="zh-CN" altLang="en-US" sz="1100" b="1" i="0" dirty="0">
                <a:solidFill>
                  <a:srgbClr val="FF0000"/>
                </a:solidFill>
                <a:effectLst/>
                <a:latin typeface="+mn-ea"/>
              </a:rPr>
              <a:t>年</a:t>
            </a:r>
            <a:r>
              <a:rPr lang="en-US" altLang="zh-CN" sz="1100" b="1" i="0" dirty="0">
                <a:solidFill>
                  <a:srgbClr val="FF0000"/>
                </a:solidFill>
                <a:effectLst/>
                <a:latin typeface="+mn-ea"/>
              </a:rPr>
              <a:t>12</a:t>
            </a:r>
            <a:r>
              <a:rPr lang="zh-CN" altLang="en-US" sz="1100" b="1" i="0" dirty="0">
                <a:solidFill>
                  <a:srgbClr val="FF0000"/>
                </a:solidFill>
                <a:effectLst/>
                <a:latin typeface="+mn-ea"/>
              </a:rPr>
              <a:t>月发布的汉字编码国家标准，是对</a:t>
            </a:r>
            <a:r>
              <a:rPr lang="en-US" altLang="zh-CN" sz="1100" b="1" i="0" dirty="0">
                <a:solidFill>
                  <a:srgbClr val="FF0000"/>
                </a:solidFill>
                <a:effectLst/>
                <a:latin typeface="+mn-ea"/>
              </a:rPr>
              <a:t>GB2312</a:t>
            </a:r>
            <a:r>
              <a:rPr lang="zh-CN" altLang="en-US" sz="1100" b="1" i="0" dirty="0">
                <a:solidFill>
                  <a:srgbClr val="FF0000"/>
                </a:solidFill>
                <a:effectLst/>
                <a:latin typeface="+mn-ea"/>
              </a:rPr>
              <a:t>编码的扩充，对汉字采用双字节编码。</a:t>
            </a:r>
            <a:r>
              <a:rPr lang="en-US" altLang="zh-CN" sz="1100" b="1" i="0" dirty="0">
                <a:effectLst/>
                <a:latin typeface="+mn-ea"/>
              </a:rPr>
              <a:t>GBK</a:t>
            </a:r>
            <a:r>
              <a:rPr lang="zh-CN" altLang="en-US" sz="1100" b="1" i="0" dirty="0">
                <a:effectLst/>
                <a:latin typeface="+mn-ea"/>
              </a:rPr>
              <a:t>字符集共收录</a:t>
            </a:r>
            <a:r>
              <a:rPr lang="en-US" altLang="zh-CN" sz="1100" b="1" i="0" dirty="0">
                <a:effectLst/>
                <a:latin typeface="+mn-ea"/>
              </a:rPr>
              <a:t>21003</a:t>
            </a:r>
            <a:r>
              <a:rPr lang="zh-CN" altLang="en-US" sz="1100" b="1" i="0" dirty="0">
                <a:effectLst/>
                <a:latin typeface="+mn-ea"/>
              </a:rPr>
              <a:t>个汉字，包含国家标准</a:t>
            </a:r>
            <a:r>
              <a:rPr lang="en-US" altLang="zh-CN" sz="1100" b="1" i="0" dirty="0">
                <a:effectLst/>
                <a:latin typeface="+mn-ea"/>
              </a:rPr>
              <a:t>GB13000-1</a:t>
            </a:r>
            <a:r>
              <a:rPr lang="zh-CN" altLang="en-US" sz="1100" b="1" i="0" dirty="0">
                <a:effectLst/>
                <a:latin typeface="+mn-ea"/>
              </a:rPr>
              <a:t>中的全部中日韩汉字，和</a:t>
            </a:r>
            <a:r>
              <a:rPr lang="en-US" altLang="zh-CN" sz="1100" b="1" i="0" dirty="0">
                <a:effectLst/>
                <a:latin typeface="+mn-ea"/>
              </a:rPr>
              <a:t>BIG5</a:t>
            </a:r>
            <a:r>
              <a:rPr lang="zh-CN" altLang="en-US" sz="1100" b="1" i="0" dirty="0">
                <a:effectLst/>
                <a:latin typeface="+mn-ea"/>
              </a:rPr>
              <a:t>编码中的所有汉字。</a:t>
            </a:r>
          </a:p>
          <a:p>
            <a:pPr marL="171450" indent="-171450" algn="just">
              <a:lnSpc>
                <a:spcPct val="125000"/>
              </a:lnSpc>
              <a:buFont typeface="Arial" panose="020B0604020202020204" pitchFamily="34" charset="0"/>
              <a:buChar char="•"/>
            </a:pPr>
            <a:r>
              <a:rPr lang="en-US" altLang="zh-CN" sz="1100" b="1" i="0" dirty="0">
                <a:solidFill>
                  <a:srgbClr val="FF0000"/>
                </a:solidFill>
                <a:effectLst/>
                <a:latin typeface="+mn-ea"/>
              </a:rPr>
              <a:t>GB18030</a:t>
            </a:r>
            <a:r>
              <a:rPr lang="zh-CN" altLang="en-US" sz="1100" b="1" i="0" dirty="0">
                <a:solidFill>
                  <a:srgbClr val="FF0000"/>
                </a:solidFill>
                <a:effectLst/>
                <a:latin typeface="+mn-ea"/>
              </a:rPr>
              <a:t>编码：</a:t>
            </a:r>
            <a:r>
              <a:rPr lang="en-US" altLang="zh-CN" sz="1100" b="1" i="0" dirty="0">
                <a:solidFill>
                  <a:srgbClr val="FF0000"/>
                </a:solidFill>
                <a:effectLst/>
                <a:latin typeface="+mn-ea"/>
              </a:rPr>
              <a:t>2000</a:t>
            </a:r>
            <a:r>
              <a:rPr lang="zh-CN" altLang="en-US" sz="1100" b="1" i="0" dirty="0">
                <a:solidFill>
                  <a:srgbClr val="FF0000"/>
                </a:solidFill>
                <a:effectLst/>
                <a:latin typeface="+mn-ea"/>
              </a:rPr>
              <a:t>年</a:t>
            </a:r>
            <a:r>
              <a:rPr lang="en-US" altLang="zh-CN" sz="1100" b="1" i="0" dirty="0">
                <a:solidFill>
                  <a:srgbClr val="FF0000"/>
                </a:solidFill>
                <a:effectLst/>
                <a:latin typeface="+mn-ea"/>
              </a:rPr>
              <a:t>3</a:t>
            </a:r>
            <a:r>
              <a:rPr lang="zh-CN" altLang="en-US" sz="1100" b="1" i="0" dirty="0">
                <a:solidFill>
                  <a:srgbClr val="FF0000"/>
                </a:solidFill>
                <a:effectLst/>
                <a:latin typeface="+mn-ea"/>
              </a:rPr>
              <a:t>月</a:t>
            </a:r>
            <a:r>
              <a:rPr lang="en-US" altLang="zh-CN" sz="1100" b="1" i="0" dirty="0">
                <a:solidFill>
                  <a:srgbClr val="FF0000"/>
                </a:solidFill>
                <a:effectLst/>
                <a:latin typeface="+mn-ea"/>
              </a:rPr>
              <a:t>17</a:t>
            </a:r>
            <a:r>
              <a:rPr lang="zh-CN" altLang="en-US" sz="1100" b="1" i="0" dirty="0">
                <a:solidFill>
                  <a:srgbClr val="FF0000"/>
                </a:solidFill>
                <a:effectLst/>
                <a:latin typeface="+mn-ea"/>
              </a:rPr>
              <a:t>日发布的汉字编码国家标准，是对</a:t>
            </a:r>
            <a:r>
              <a:rPr lang="en-US" altLang="zh-CN" sz="1100" b="1" i="0" dirty="0">
                <a:solidFill>
                  <a:srgbClr val="FF0000"/>
                </a:solidFill>
                <a:effectLst/>
                <a:latin typeface="+mn-ea"/>
              </a:rPr>
              <a:t>GBK</a:t>
            </a:r>
            <a:r>
              <a:rPr lang="zh-CN" altLang="en-US" sz="1100" b="1" i="0" dirty="0">
                <a:solidFill>
                  <a:srgbClr val="FF0000"/>
                </a:solidFill>
                <a:effectLst/>
                <a:latin typeface="+mn-ea"/>
              </a:rPr>
              <a:t>编码的扩充</a:t>
            </a:r>
            <a:r>
              <a:rPr lang="zh-CN" altLang="en-US" sz="1100" b="1" i="0" dirty="0">
                <a:effectLst/>
                <a:latin typeface="+mn-ea"/>
              </a:rPr>
              <a:t>，覆盖中文、日文、朝鲜语和中国少数民族文字，其中收录</a:t>
            </a:r>
            <a:r>
              <a:rPr lang="en-US" altLang="zh-CN" sz="1100" b="1" i="0" dirty="0">
                <a:effectLst/>
                <a:latin typeface="+mn-ea"/>
              </a:rPr>
              <a:t>27484</a:t>
            </a:r>
            <a:r>
              <a:rPr lang="zh-CN" altLang="en-US" sz="1100" b="1" i="0" dirty="0">
                <a:effectLst/>
                <a:latin typeface="+mn-ea"/>
              </a:rPr>
              <a:t>个汉字。</a:t>
            </a:r>
            <a:r>
              <a:rPr lang="en-US" altLang="zh-CN" sz="1100" b="1" i="0" dirty="0">
                <a:effectLst/>
                <a:latin typeface="+mn-ea"/>
              </a:rPr>
              <a:t>GB18030</a:t>
            </a:r>
            <a:r>
              <a:rPr lang="zh-CN" altLang="en-US" sz="1100" b="1" i="0" dirty="0">
                <a:effectLst/>
                <a:latin typeface="+mn-ea"/>
              </a:rPr>
              <a:t>字符集采用单字节、双字节和四字节三种方式对字符编码。兼容</a:t>
            </a:r>
            <a:r>
              <a:rPr lang="en-US" altLang="zh-CN" sz="1100" b="1" i="0" dirty="0">
                <a:effectLst/>
                <a:latin typeface="+mn-ea"/>
              </a:rPr>
              <a:t>GBK</a:t>
            </a:r>
            <a:r>
              <a:rPr lang="zh-CN" altLang="en-US" sz="1100" b="1" i="0" dirty="0">
                <a:effectLst/>
                <a:latin typeface="+mn-ea"/>
              </a:rPr>
              <a:t>和</a:t>
            </a:r>
            <a:r>
              <a:rPr lang="en-US" altLang="zh-CN" sz="1100" b="1" i="0" dirty="0">
                <a:effectLst/>
                <a:latin typeface="+mn-ea"/>
              </a:rPr>
              <a:t>GB2312</a:t>
            </a:r>
            <a:r>
              <a:rPr lang="zh-CN" altLang="en-US" sz="1100" b="1" i="0" dirty="0">
                <a:effectLst/>
                <a:latin typeface="+mn-ea"/>
              </a:rPr>
              <a:t>字符集。</a:t>
            </a:r>
            <a:r>
              <a:rPr lang="en-US" altLang="zh-CN" sz="1100" b="1" i="0" dirty="0">
                <a:effectLst/>
                <a:latin typeface="+mn-ea"/>
              </a:rPr>
              <a:t>2005</a:t>
            </a:r>
            <a:r>
              <a:rPr lang="zh-CN" altLang="en-US" sz="1100" b="1" i="0" dirty="0">
                <a:effectLst/>
                <a:latin typeface="+mn-ea"/>
              </a:rPr>
              <a:t>年</a:t>
            </a:r>
            <a:r>
              <a:rPr lang="en-US" altLang="zh-CN" sz="1100" b="1" i="0" dirty="0">
                <a:effectLst/>
                <a:latin typeface="+mn-ea"/>
              </a:rPr>
              <a:t>11</a:t>
            </a:r>
            <a:r>
              <a:rPr lang="zh-CN" altLang="en-US" sz="1100" b="1" i="0" dirty="0">
                <a:effectLst/>
                <a:latin typeface="+mn-ea"/>
              </a:rPr>
              <a:t>月</a:t>
            </a:r>
            <a:r>
              <a:rPr lang="en-US" altLang="zh-CN" sz="1100" b="1" i="0" dirty="0">
                <a:effectLst/>
                <a:latin typeface="+mn-ea"/>
              </a:rPr>
              <a:t>8</a:t>
            </a:r>
            <a:r>
              <a:rPr lang="zh-CN" altLang="en-US" sz="1100" b="1" i="0" dirty="0">
                <a:effectLst/>
                <a:latin typeface="+mn-ea"/>
              </a:rPr>
              <a:t>日，发布了修订版本：</a:t>
            </a:r>
            <a:r>
              <a:rPr lang="en-US" altLang="zh-CN" sz="1100" b="1" i="0" dirty="0">
                <a:effectLst/>
                <a:latin typeface="+mn-ea"/>
              </a:rPr>
              <a:t>GB18030-2005</a:t>
            </a:r>
            <a:r>
              <a:rPr lang="zh-CN" altLang="en-US" sz="1100" b="1" i="0" dirty="0">
                <a:effectLst/>
                <a:latin typeface="+mn-ea"/>
              </a:rPr>
              <a:t>，共收录汉字七万余个。</a:t>
            </a:r>
            <a:r>
              <a:rPr lang="en-US" altLang="zh-CN" sz="1100" b="1" i="0" dirty="0">
                <a:effectLst/>
                <a:latin typeface="+mn-ea"/>
              </a:rPr>
              <a:t>2022</a:t>
            </a:r>
            <a:r>
              <a:rPr lang="zh-CN" altLang="en-US" sz="1100" b="1" i="0" dirty="0">
                <a:effectLst/>
                <a:latin typeface="+mn-ea"/>
              </a:rPr>
              <a:t>年</a:t>
            </a:r>
            <a:r>
              <a:rPr lang="en-US" altLang="zh-CN" sz="1100" b="1" i="0" dirty="0">
                <a:effectLst/>
                <a:latin typeface="+mn-ea"/>
              </a:rPr>
              <a:t>7</a:t>
            </a:r>
            <a:r>
              <a:rPr lang="zh-CN" altLang="en-US" sz="1100" b="1" i="0" dirty="0">
                <a:effectLst/>
                <a:latin typeface="+mn-ea"/>
              </a:rPr>
              <a:t>月</a:t>
            </a:r>
            <a:r>
              <a:rPr lang="en-US" altLang="zh-CN" sz="1100" b="1" i="0" dirty="0">
                <a:effectLst/>
                <a:latin typeface="+mn-ea"/>
              </a:rPr>
              <a:t>19</a:t>
            </a:r>
            <a:r>
              <a:rPr lang="zh-CN" altLang="en-US" sz="1100" b="1" i="0" dirty="0">
                <a:effectLst/>
                <a:latin typeface="+mn-ea"/>
              </a:rPr>
              <a:t>日，发布了第二次修订版本：</a:t>
            </a:r>
            <a:r>
              <a:rPr lang="en-US" altLang="zh-CN" sz="1100" b="1" i="0" dirty="0">
                <a:effectLst/>
                <a:latin typeface="+mn-ea"/>
              </a:rPr>
              <a:t>GB18030-2022</a:t>
            </a:r>
            <a:r>
              <a:rPr lang="zh-CN" altLang="en-US" sz="1100" b="1" i="0" dirty="0">
                <a:effectLst/>
                <a:latin typeface="+mn-ea"/>
              </a:rPr>
              <a:t>，收录汉字总数八万余个。</a:t>
            </a:r>
          </a:p>
          <a:p>
            <a:pPr marL="171450" indent="-171450" algn="just">
              <a:lnSpc>
                <a:spcPct val="125000"/>
              </a:lnSpc>
              <a:buFont typeface="Arial" panose="020B0604020202020204" pitchFamily="34" charset="0"/>
              <a:buChar char="•"/>
            </a:pPr>
            <a:r>
              <a:rPr lang="en-US" altLang="zh-CN" sz="1100" b="0" i="0" dirty="0">
                <a:effectLst/>
                <a:latin typeface="+mn-ea"/>
              </a:rPr>
              <a:t>Unicode</a:t>
            </a:r>
            <a:r>
              <a:rPr lang="zh-CN" altLang="en-US" sz="1100" b="0" i="0" dirty="0">
                <a:effectLst/>
                <a:latin typeface="+mn-ea"/>
              </a:rPr>
              <a:t>编码：国际标准字符集，它将世界各种语言的每个字符定义一个唯一的编码，以满足跨语言、跨平台的文本信息转换。</a:t>
            </a:r>
            <a:r>
              <a:rPr lang="en-US" altLang="zh-CN" sz="1100" b="0" i="0" dirty="0">
                <a:effectLst/>
                <a:latin typeface="+mn-ea"/>
              </a:rPr>
              <a:t>Unicode</a:t>
            </a:r>
            <a:r>
              <a:rPr lang="zh-CN" altLang="en-US" sz="1100" b="0" i="0" dirty="0">
                <a:effectLst/>
                <a:latin typeface="+mn-ea"/>
              </a:rPr>
              <a:t>采用四个字节为每个字符编码。</a:t>
            </a:r>
          </a:p>
          <a:p>
            <a:pPr marL="171450" indent="-171450" algn="just">
              <a:lnSpc>
                <a:spcPct val="125000"/>
              </a:lnSpc>
              <a:buFont typeface="Arial" panose="020B0604020202020204" pitchFamily="34" charset="0"/>
              <a:buChar char="•"/>
            </a:pPr>
            <a:r>
              <a:rPr lang="en-US" altLang="zh-CN" sz="1100" b="0" i="0" dirty="0">
                <a:effectLst/>
                <a:latin typeface="+mn-ea"/>
              </a:rPr>
              <a:t>UTF-8</a:t>
            </a:r>
            <a:r>
              <a:rPr lang="zh-CN" altLang="en-US" sz="1100" b="0" i="0" dirty="0">
                <a:effectLst/>
                <a:latin typeface="+mn-ea"/>
              </a:rPr>
              <a:t>和</a:t>
            </a:r>
            <a:r>
              <a:rPr lang="en-US" altLang="zh-CN" sz="1100" b="0" i="0" dirty="0">
                <a:effectLst/>
                <a:latin typeface="+mn-ea"/>
              </a:rPr>
              <a:t>UTF-16</a:t>
            </a:r>
            <a:r>
              <a:rPr lang="zh-CN" altLang="en-US" sz="1100" b="0" i="0" dirty="0">
                <a:effectLst/>
                <a:latin typeface="+mn-ea"/>
              </a:rPr>
              <a:t>编码：</a:t>
            </a:r>
            <a:r>
              <a:rPr lang="en-US" altLang="zh-CN" sz="1100" b="0" i="0" dirty="0">
                <a:effectLst/>
                <a:latin typeface="+mn-ea"/>
              </a:rPr>
              <a:t>Unicode</a:t>
            </a:r>
            <a:r>
              <a:rPr lang="zh-CN" altLang="en-US" sz="1100" b="0" i="0" dirty="0">
                <a:effectLst/>
                <a:latin typeface="+mn-ea"/>
              </a:rPr>
              <a:t>编码的转换格式，可变长编码，相对于</a:t>
            </a:r>
            <a:r>
              <a:rPr lang="en-US" altLang="zh-CN" sz="1100" b="0" i="0" dirty="0">
                <a:effectLst/>
                <a:latin typeface="+mn-ea"/>
              </a:rPr>
              <a:t>Unicode</a:t>
            </a:r>
            <a:r>
              <a:rPr lang="zh-CN" altLang="en-US" sz="1100" b="0" i="0" dirty="0">
                <a:effectLst/>
                <a:latin typeface="+mn-ea"/>
              </a:rPr>
              <a:t>更节省空间。</a:t>
            </a:r>
            <a:r>
              <a:rPr lang="en-US" altLang="zh-CN" sz="1100" b="0" i="0" dirty="0">
                <a:effectLst/>
                <a:latin typeface="+mn-ea"/>
              </a:rPr>
              <a:t>UTF-16</a:t>
            </a:r>
            <a:r>
              <a:rPr lang="zh-CN" altLang="en-US" sz="1100" b="0" i="0" dirty="0">
                <a:effectLst/>
                <a:latin typeface="+mn-ea"/>
              </a:rPr>
              <a:t>的字节序有大尾序（</a:t>
            </a:r>
            <a:r>
              <a:rPr lang="en-US" altLang="zh-CN" sz="1100" b="0" i="0" dirty="0">
                <a:effectLst/>
                <a:latin typeface="+mn-ea"/>
              </a:rPr>
              <a:t>big-endian</a:t>
            </a:r>
            <a:r>
              <a:rPr lang="zh-CN" altLang="en-US" sz="1100" b="0" i="0" dirty="0">
                <a:effectLst/>
                <a:latin typeface="+mn-ea"/>
              </a:rPr>
              <a:t>）和小尾序（</a:t>
            </a:r>
            <a:r>
              <a:rPr lang="en-US" altLang="zh-CN" sz="1100" b="0" i="0" dirty="0">
                <a:effectLst/>
                <a:latin typeface="+mn-ea"/>
              </a:rPr>
              <a:t>little-endian</a:t>
            </a:r>
            <a:r>
              <a:rPr lang="zh-CN" altLang="en-US" sz="1100" b="0" i="0" dirty="0">
                <a:effectLst/>
                <a:latin typeface="+mn-ea"/>
              </a:rPr>
              <a:t>）之别。</a:t>
            </a:r>
          </a:p>
        </p:txBody>
      </p:sp>
      <p:pic>
        <p:nvPicPr>
          <p:cNvPr id="7" name="图片 6">
            <a:extLst>
              <a:ext uri="{FF2B5EF4-FFF2-40B4-BE49-F238E27FC236}">
                <a16:creationId xmlns:a16="http://schemas.microsoft.com/office/drawing/2014/main" id="{BB4BE1F3-AEBC-9677-8088-4C77ED5A8F25}"/>
              </a:ext>
            </a:extLst>
          </p:cNvPr>
          <p:cNvPicPr>
            <a:picLocks noChangeAspect="1"/>
          </p:cNvPicPr>
          <p:nvPr/>
        </p:nvPicPr>
        <p:blipFill>
          <a:blip r:embed="rId4"/>
          <a:stretch>
            <a:fillRect/>
          </a:stretch>
        </p:blipFill>
        <p:spPr>
          <a:xfrm>
            <a:off x="8582025" y="1136554"/>
            <a:ext cx="2938462" cy="5619430"/>
          </a:xfrm>
          <a:prstGeom prst="rect">
            <a:avLst/>
          </a:prstGeom>
        </p:spPr>
      </p:pic>
    </p:spTree>
    <p:extLst>
      <p:ext uri="{BB962C8B-B14F-4D97-AF65-F5344CB8AC3E}">
        <p14:creationId xmlns:p14="http://schemas.microsoft.com/office/powerpoint/2010/main" val="842970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字符常量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D97DA38-6403-A313-264E-31833A370CE8}"/>
              </a:ext>
            </a:extLst>
          </p:cNvPr>
          <p:cNvSpPr txBox="1"/>
          <p:nvPr/>
        </p:nvSpPr>
        <p:spPr>
          <a:xfrm>
            <a:off x="669924" y="1267536"/>
            <a:ext cx="48526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mn-ea"/>
                <a:cs typeface="+mn-cs"/>
              </a:rPr>
              <a:t>普通字符常量与转义字符常量</a:t>
            </a:r>
          </a:p>
        </p:txBody>
      </p:sp>
      <p:pic>
        <p:nvPicPr>
          <p:cNvPr id="9" name="图片 8">
            <a:extLst>
              <a:ext uri="{FF2B5EF4-FFF2-40B4-BE49-F238E27FC236}">
                <a16:creationId xmlns:a16="http://schemas.microsoft.com/office/drawing/2014/main" id="{A78B21DD-0CA2-B7B6-8355-47A8E4FCBB44}"/>
              </a:ext>
            </a:extLst>
          </p:cNvPr>
          <p:cNvPicPr>
            <a:picLocks noChangeAspect="1"/>
          </p:cNvPicPr>
          <p:nvPr/>
        </p:nvPicPr>
        <p:blipFill>
          <a:blip r:embed="rId4"/>
          <a:stretch>
            <a:fillRect/>
          </a:stretch>
        </p:blipFill>
        <p:spPr>
          <a:xfrm>
            <a:off x="669923" y="2029592"/>
            <a:ext cx="10850563" cy="2921924"/>
          </a:xfrm>
          <a:prstGeom prst="rect">
            <a:avLst/>
          </a:prstGeom>
        </p:spPr>
      </p:pic>
    </p:spTree>
    <p:extLst>
      <p:ext uri="{BB962C8B-B14F-4D97-AF65-F5344CB8AC3E}">
        <p14:creationId xmlns:p14="http://schemas.microsoft.com/office/powerpoint/2010/main" val="418981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字符常量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C8E70939-671B-299B-EA4C-E71EA2FDA436}"/>
              </a:ext>
            </a:extLst>
          </p:cNvPr>
          <p:cNvPicPr>
            <a:picLocks noChangeAspect="1"/>
          </p:cNvPicPr>
          <p:nvPr/>
        </p:nvPicPr>
        <p:blipFill rotWithShape="1">
          <a:blip r:embed="rId4">
            <a:extLst>
              <a:ext uri="{28A0092B-C50C-407E-A947-70E740481C1C}">
                <a14:useLocalDpi xmlns:a14="http://schemas.microsoft.com/office/drawing/2010/main" val="0"/>
              </a:ext>
            </a:extLst>
          </a:blip>
          <a:srcRect r="5330" b="5524"/>
          <a:stretch/>
        </p:blipFill>
        <p:spPr>
          <a:xfrm>
            <a:off x="669924" y="1968037"/>
            <a:ext cx="10850563" cy="4251157"/>
          </a:xfrm>
          <a:prstGeom prst="rect">
            <a:avLst/>
          </a:prstGeom>
        </p:spPr>
      </p:pic>
      <p:sp>
        <p:nvSpPr>
          <p:cNvPr id="3" name="文本框 2">
            <a:extLst>
              <a:ext uri="{FF2B5EF4-FFF2-40B4-BE49-F238E27FC236}">
                <a16:creationId xmlns:a16="http://schemas.microsoft.com/office/drawing/2014/main" id="{1FF0F808-E7A2-C66A-652E-991B8B021465}"/>
              </a:ext>
            </a:extLst>
          </p:cNvPr>
          <p:cNvSpPr txBox="1"/>
          <p:nvPr/>
        </p:nvSpPr>
        <p:spPr>
          <a:xfrm>
            <a:off x="669924" y="1236758"/>
            <a:ext cx="48526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mn-ea"/>
                <a:cs typeface="+mn-cs"/>
              </a:rPr>
              <a:t>普通字符常量与转义字符常量</a:t>
            </a:r>
          </a:p>
        </p:txBody>
      </p:sp>
    </p:spTree>
    <p:extLst>
      <p:ext uri="{BB962C8B-B14F-4D97-AF65-F5344CB8AC3E}">
        <p14:creationId xmlns:p14="http://schemas.microsoft.com/office/powerpoint/2010/main" val="1206438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字符常量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5D886BA-9DBD-01AA-2CA7-7B7A175C3918}"/>
              </a:ext>
            </a:extLst>
          </p:cNvPr>
          <p:cNvSpPr txBox="1"/>
          <p:nvPr/>
        </p:nvSpPr>
        <p:spPr>
          <a:xfrm>
            <a:off x="669924" y="1203159"/>
            <a:ext cx="9637575" cy="2889381"/>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mn-ea"/>
                <a:cs typeface="+mn-cs"/>
              </a:rPr>
              <a:t>字符在内存中的存储</a:t>
            </a:r>
            <a:endParaRPr kumimoji="1" lang="en-US" altLang="zh-CN" sz="2800" b="1" i="0" u="none" strike="noStrike" kern="1200" cap="none" spc="0" normalizeH="0" baseline="0" noProof="0" dirty="0">
              <a:ln>
                <a:noFill/>
              </a:ln>
              <a:solidFill>
                <a:srgbClr val="000000"/>
              </a:solidFill>
              <a:effectLst/>
              <a:uLnTx/>
              <a:uFillTx/>
              <a:latin typeface="+mn-ea"/>
              <a:cs typeface="+mn-cs"/>
            </a:endParaRPr>
          </a:p>
          <a:p>
            <a:pPr marL="342900" indent="-342900">
              <a:lnSpc>
                <a:spcPct val="150000"/>
              </a:lnSpc>
              <a:buFont typeface="Arial" panose="020B0604020202020204" pitchFamily="34" charset="0"/>
              <a:buChar char="•"/>
            </a:pPr>
            <a:r>
              <a:rPr kumimoji="1" lang="zh-CN" altLang="en-US" sz="2400" b="0" i="0" u="none" strike="noStrike" kern="1200" cap="none" spc="0" normalizeH="0" baseline="0" noProof="0" dirty="0">
                <a:ln>
                  <a:noFill/>
                </a:ln>
                <a:solidFill>
                  <a:srgbClr val="000000"/>
                </a:solidFill>
                <a:effectLst/>
                <a:uLnTx/>
                <a:uFillTx/>
                <a:latin typeface="+mn-ea"/>
                <a:cs typeface="+mn-cs"/>
              </a:rPr>
              <a:t>一个字符常量只能表示一个字符</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342900" indent="-342900">
              <a:lnSpc>
                <a:spcPct val="150000"/>
              </a:lnSpc>
              <a:buFont typeface="Arial" panose="020B0604020202020204" pitchFamily="34" charset="0"/>
              <a:buChar char="•"/>
            </a:pPr>
            <a:r>
              <a:rPr kumimoji="1" lang="zh-CN" altLang="en-US" sz="2400" b="0" i="0" u="none" strike="noStrike" kern="1200" cap="none" spc="0" normalizeH="0" baseline="0" noProof="0" dirty="0">
                <a:ln>
                  <a:noFill/>
                </a:ln>
                <a:solidFill>
                  <a:srgbClr val="000000"/>
                </a:solidFill>
                <a:effectLst/>
                <a:uLnTx/>
                <a:uFillTx/>
                <a:latin typeface="+mn-ea"/>
                <a:cs typeface="+mn-cs"/>
              </a:rPr>
              <a:t>一个字符在内存中占用一个字节</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342900" indent="-342900">
              <a:lnSpc>
                <a:spcPct val="150000"/>
              </a:lnSpc>
              <a:buFont typeface="Arial" panose="020B0604020202020204" pitchFamily="34" charset="0"/>
              <a:buChar char="•"/>
            </a:pPr>
            <a:r>
              <a:rPr kumimoji="1" lang="zh-CN" altLang="en-US" sz="2400" b="0" i="0" u="none" strike="noStrike" kern="1200" cap="none" spc="0" normalizeH="0" baseline="0" noProof="0" dirty="0">
                <a:ln>
                  <a:noFill/>
                </a:ln>
                <a:solidFill>
                  <a:srgbClr val="000000"/>
                </a:solidFill>
                <a:effectLst/>
                <a:uLnTx/>
                <a:uFillTx/>
                <a:latin typeface="+mn-ea"/>
                <a:cs typeface="+mn-cs"/>
              </a:rPr>
              <a:t>字节的值为该字符的</a:t>
            </a:r>
            <a:r>
              <a:rPr kumimoji="1" lang="en-US" altLang="zh-CN" sz="2400" dirty="0">
                <a:solidFill>
                  <a:srgbClr val="000000"/>
                </a:solidFill>
                <a:latin typeface="+mn-ea"/>
              </a:rPr>
              <a:t>ASCII</a:t>
            </a:r>
            <a:r>
              <a:rPr kumimoji="1" lang="zh-CN" altLang="en-US" sz="2400" b="0" i="0" u="none" strike="noStrike" kern="1200" cap="none" spc="0" normalizeH="0" baseline="0" noProof="0" dirty="0">
                <a:ln>
                  <a:noFill/>
                </a:ln>
                <a:solidFill>
                  <a:srgbClr val="000000"/>
                </a:solidFill>
                <a:effectLst/>
                <a:uLnTx/>
                <a:uFillTx/>
                <a:latin typeface="+mn-ea"/>
                <a:cs typeface="+mn-cs"/>
              </a:rPr>
              <a:t>码</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342900" indent="-342900">
              <a:lnSpc>
                <a:spcPct val="150000"/>
              </a:lnSpc>
              <a:buFont typeface="Arial" panose="020B0604020202020204" pitchFamily="34" charset="0"/>
              <a:buChar char="•"/>
            </a:pPr>
            <a:r>
              <a:rPr kumimoji="1" lang="zh-CN" altLang="en-US" sz="2400" b="0" i="0" u="none" strike="noStrike" kern="1200" cap="none" spc="0" normalizeH="0" baseline="0" noProof="0" dirty="0">
                <a:ln>
                  <a:noFill/>
                </a:ln>
                <a:solidFill>
                  <a:srgbClr val="000000"/>
                </a:solidFill>
                <a:effectLst/>
                <a:uLnTx/>
                <a:uFillTx/>
                <a:latin typeface="+mn-ea"/>
                <a:cs typeface="+mn-cs"/>
              </a:rPr>
              <a:t>一个汉字至少占</a:t>
            </a:r>
            <a:r>
              <a:rPr kumimoji="1" lang="en-US" altLang="zh-CN" sz="2400" b="0" i="0" u="none" strike="noStrike" kern="1200" cap="none" spc="0" normalizeH="0" baseline="0" noProof="0" dirty="0">
                <a:ln>
                  <a:noFill/>
                </a:ln>
                <a:solidFill>
                  <a:srgbClr val="000000"/>
                </a:solidFill>
                <a:effectLst/>
                <a:uLnTx/>
                <a:uFillTx/>
                <a:latin typeface="+mn-ea"/>
                <a:cs typeface="+mn-cs"/>
              </a:rPr>
              <a:t>2</a:t>
            </a:r>
            <a:r>
              <a:rPr kumimoji="1" lang="zh-CN" altLang="en-US" sz="2400" b="0" i="0" u="none" strike="noStrike" kern="1200" cap="none" spc="0" normalizeH="0" baseline="0" noProof="0" dirty="0">
                <a:ln>
                  <a:noFill/>
                </a:ln>
                <a:solidFill>
                  <a:srgbClr val="000000"/>
                </a:solidFill>
                <a:effectLst/>
                <a:uLnTx/>
                <a:uFillTx/>
                <a:latin typeface="+mn-ea"/>
                <a:cs typeface="+mn-cs"/>
              </a:rPr>
              <a:t>个字节，‘汉’是一个字符串常量而不是字符常量</a:t>
            </a:r>
            <a:endParaRPr kumimoji="1" lang="en-US" altLang="zh-CN" sz="2400" b="0" i="0" u="none" strike="noStrike" kern="1200" cap="none" spc="0" normalizeH="0" baseline="0" noProof="0" dirty="0">
              <a:ln>
                <a:noFill/>
              </a:ln>
              <a:solidFill>
                <a:srgbClr val="000000"/>
              </a:solidFill>
              <a:effectLst/>
              <a:uLnTx/>
              <a:uFillTx/>
              <a:latin typeface="+mn-ea"/>
              <a:cs typeface="+mn-cs"/>
            </a:endParaRPr>
          </a:p>
        </p:txBody>
      </p:sp>
    </p:spTree>
    <p:extLst>
      <p:ext uri="{BB962C8B-B14F-4D97-AF65-F5344CB8AC3E}">
        <p14:creationId xmlns:p14="http://schemas.microsoft.com/office/powerpoint/2010/main" val="2015755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字符串常量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5F8166B-639C-B9FB-0CC9-CEFC1A0D8C9F}"/>
              </a:ext>
            </a:extLst>
          </p:cNvPr>
          <p:cNvPicPr>
            <a:picLocks noChangeAspect="1"/>
          </p:cNvPicPr>
          <p:nvPr/>
        </p:nvPicPr>
        <p:blipFill>
          <a:blip r:embed="rId4"/>
          <a:stretch>
            <a:fillRect/>
          </a:stretch>
        </p:blipFill>
        <p:spPr>
          <a:xfrm>
            <a:off x="669924" y="1219199"/>
            <a:ext cx="7479465" cy="5562428"/>
          </a:xfrm>
          <a:prstGeom prst="rect">
            <a:avLst/>
          </a:prstGeom>
        </p:spPr>
      </p:pic>
    </p:spTree>
    <p:extLst>
      <p:ext uri="{BB962C8B-B14F-4D97-AF65-F5344CB8AC3E}">
        <p14:creationId xmlns:p14="http://schemas.microsoft.com/office/powerpoint/2010/main" val="4200810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字符串常量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7270FBA-AC66-340B-6E99-B6CEC4FC883A}"/>
              </a:ext>
            </a:extLst>
          </p:cNvPr>
          <p:cNvPicPr>
            <a:picLocks noChangeAspect="1"/>
          </p:cNvPicPr>
          <p:nvPr/>
        </p:nvPicPr>
        <p:blipFill>
          <a:blip r:embed="rId4"/>
          <a:stretch>
            <a:fillRect/>
          </a:stretch>
        </p:blipFill>
        <p:spPr>
          <a:xfrm>
            <a:off x="669923" y="1273630"/>
            <a:ext cx="10850563" cy="4508632"/>
          </a:xfrm>
          <a:prstGeom prst="rect">
            <a:avLst/>
          </a:prstGeom>
        </p:spPr>
      </p:pic>
    </p:spTree>
    <p:extLst>
      <p:ext uri="{BB962C8B-B14F-4D97-AF65-F5344CB8AC3E}">
        <p14:creationId xmlns:p14="http://schemas.microsoft.com/office/powerpoint/2010/main" val="703478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2289516" y="3333750"/>
            <a:ext cx="7612982" cy="1414554"/>
          </a:xfrm>
          <a:prstGeom prst="rect">
            <a:avLst/>
          </a:prstGeom>
          <a:noFill/>
        </p:spPr>
        <p:txBody>
          <a:bodyPr wrap="none" rtlCol="0">
            <a:spAutoFit/>
          </a:bodyPr>
          <a:lstStyle/>
          <a:p>
            <a:pPr algn="ctr"/>
            <a:r>
              <a:rPr lang="zh-CN" altLang="en-US" sz="5400" b="1" dirty="0">
                <a:solidFill>
                  <a:srgbClr val="002060"/>
                </a:solidFill>
                <a:latin typeface="钉钉进步体" panose="00020600040101010101" pitchFamily="18" charset="-122"/>
                <a:ea typeface="钉钉进步体" panose="00020600040101010101" pitchFamily="18" charset="-122"/>
              </a:rPr>
              <a:t>补码的概念与计算</a:t>
            </a:r>
            <a:endParaRPr lang="en-US" altLang="zh-CN" sz="5400" b="1" dirty="0">
              <a:solidFill>
                <a:srgbClr val="002060"/>
              </a:solidFill>
              <a:latin typeface="钉钉进步体" panose="00020600040101010101" pitchFamily="18" charset="-122"/>
              <a:ea typeface="钉钉进步体" panose="00020600040101010101" pitchFamily="18" charset="-122"/>
            </a:endParaRPr>
          </a:p>
          <a:p>
            <a:pPr algn="ctr">
              <a:lnSpc>
                <a:spcPct val="150000"/>
              </a:lnSpc>
            </a:pP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The Concept and Calculation of Two's Complement</a:t>
            </a:r>
            <a:endParaRPr lang="zh-CN" altLang="en-US" sz="2400" b="1" dirty="0">
              <a:solidFill>
                <a:schemeClr val="bg1">
                  <a:lumMod val="50000"/>
                </a:schemeClr>
              </a:solidFill>
              <a:latin typeface="钉钉进步体" panose="00020600040101010101" pitchFamily="18" charset="-122"/>
              <a:ea typeface="钉钉进步体" panose="00020600040101010101" pitchFamily="18" charset="-122"/>
            </a:endParaRP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E94CB72-A9C9-A943-C8F5-077347CD9ED1}"/>
              </a:ext>
            </a:extLst>
          </p:cNvPr>
          <p:cNvSpPr txBox="1"/>
          <p:nvPr/>
        </p:nvSpPr>
        <p:spPr>
          <a:xfrm>
            <a:off x="5095181" y="1988457"/>
            <a:ext cx="2001637" cy="830997"/>
          </a:xfrm>
          <a:prstGeom prst="rect">
            <a:avLst/>
          </a:prstGeom>
          <a:noFill/>
        </p:spPr>
        <p:txBody>
          <a:bodyPr wrap="none" rtlCol="0">
            <a:spAutoFit/>
          </a:bodyPr>
          <a:lstStyle/>
          <a:p>
            <a:pPr algn="ctr"/>
            <a:r>
              <a:rPr lang="en-US" altLang="zh-CN" sz="4800" b="1" dirty="0">
                <a:solidFill>
                  <a:srgbClr val="002060"/>
                </a:solidFill>
                <a:latin typeface="Calibri" panose="020F0502020204030204" pitchFamily="34" charset="0"/>
                <a:ea typeface="Calibri" panose="020F0502020204030204" pitchFamily="34" charset="0"/>
                <a:cs typeface="Calibri" panose="020F0502020204030204" pitchFamily="34" charset="0"/>
              </a:rPr>
              <a:t>Part 01</a:t>
            </a:r>
            <a:endParaRPr lang="zh-CN" altLang="en-US" sz="4800" b="1" dirty="0">
              <a:solidFill>
                <a:srgbClr val="002060"/>
              </a:solidFill>
              <a:latin typeface="Calibri" panose="020F0502020204030204" pitchFamily="34" charset="0"/>
              <a:ea typeface="+mj-ea"/>
              <a:cs typeface="Calibri" panose="020F0502020204030204" pitchFamily="34" charset="0"/>
            </a:endParaRPr>
          </a:p>
        </p:txBody>
      </p:sp>
      <p:grpSp>
        <p:nvGrpSpPr>
          <p:cNvPr id="2" name="组合 1">
            <a:extLst>
              <a:ext uri="{FF2B5EF4-FFF2-40B4-BE49-F238E27FC236}">
                <a16:creationId xmlns:a16="http://schemas.microsoft.com/office/drawing/2014/main" id="{3A264AA4-96F0-8C6C-5268-C75407B9EFD5}"/>
              </a:ext>
            </a:extLst>
          </p:cNvPr>
          <p:cNvGrpSpPr/>
          <p:nvPr/>
        </p:nvGrpSpPr>
        <p:grpSpPr>
          <a:xfrm>
            <a:off x="117963" y="57219"/>
            <a:ext cx="934460" cy="934460"/>
            <a:chOff x="113733" y="108980"/>
            <a:chExt cx="863612" cy="863612"/>
          </a:xfrm>
        </p:grpSpPr>
        <p:sp>
          <p:nvSpPr>
            <p:cNvPr id="6" name="椭圆 5">
              <a:extLst>
                <a:ext uri="{FF2B5EF4-FFF2-40B4-BE49-F238E27FC236}">
                  <a16:creationId xmlns:a16="http://schemas.microsoft.com/office/drawing/2014/main" id="{70820198-E314-732E-EB33-8D93A2E1690B}"/>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2C528DE-419F-9EC9-6E86-A6C24759AD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Tree>
    <p:extLst>
      <p:ext uri="{BB962C8B-B14F-4D97-AF65-F5344CB8AC3E}">
        <p14:creationId xmlns:p14="http://schemas.microsoft.com/office/powerpoint/2010/main" val="3031073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符号常量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2114280-FD48-3F55-E4BB-ADEC7FE7BF44}"/>
              </a:ext>
            </a:extLst>
          </p:cNvPr>
          <p:cNvSpPr txBox="1"/>
          <p:nvPr/>
        </p:nvSpPr>
        <p:spPr>
          <a:xfrm>
            <a:off x="669923" y="1199800"/>
            <a:ext cx="10850563" cy="27970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n-ea"/>
                <a:cs typeface="+mn-cs"/>
              </a:rPr>
              <a:t>用一个标识符代表的常量</a:t>
            </a:r>
            <a:r>
              <a:rPr kumimoji="1" lang="zh-CN" altLang="en-US" sz="2400" dirty="0">
                <a:solidFill>
                  <a:srgbClr val="000000"/>
                </a:solidFill>
                <a:latin typeface="+mn-ea"/>
              </a:rPr>
              <a:t>称为</a:t>
            </a:r>
            <a:r>
              <a:rPr kumimoji="1" lang="zh-CN" altLang="en-US" sz="2400" b="0" i="0" u="none" strike="noStrike" kern="1200" cap="none" spc="0" normalizeH="0" baseline="0" noProof="0" dirty="0">
                <a:ln>
                  <a:noFill/>
                </a:ln>
                <a:solidFill>
                  <a:srgbClr val="000000"/>
                </a:solidFill>
                <a:effectLst/>
                <a:uLnTx/>
                <a:uFillTx/>
                <a:latin typeface="+mn-ea"/>
                <a:cs typeface="+mn-cs"/>
              </a:rPr>
              <a:t>符号常量</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Consolas" panose="020B0609020204030204" pitchFamily="49" charset="0"/>
              </a:rPr>
              <a:t>#define</a:t>
            </a:r>
            <a:r>
              <a:rPr kumimoji="1" lang="zh-CN" altLang="en-US" sz="2400" b="1" i="0" u="none" strike="noStrike" kern="1200" cap="none" spc="0" normalizeH="0" baseline="0" noProof="0" dirty="0">
                <a:ln>
                  <a:noFill/>
                </a:ln>
                <a:solidFill>
                  <a:srgbClr val="000000"/>
                </a:solidFill>
                <a:effectLst/>
                <a:uLnTx/>
                <a:uFillTx/>
                <a:latin typeface="Consolas" panose="020B0609020204030204" pitchFamily="49" charset="0"/>
              </a:rPr>
              <a:t> </a:t>
            </a:r>
            <a:r>
              <a:rPr kumimoji="1" lang="en-US" altLang="zh-CN" sz="2400" b="1" i="0" u="none" strike="noStrike" kern="1200" cap="none" spc="0" normalizeH="0" baseline="0" noProof="0" dirty="0">
                <a:ln>
                  <a:noFill/>
                </a:ln>
                <a:solidFill>
                  <a:srgbClr val="000000"/>
                </a:solidFill>
                <a:effectLst/>
                <a:uLnTx/>
                <a:uFillTx/>
                <a:latin typeface="Consolas" panose="020B0609020204030204" pitchFamily="49" charset="0"/>
              </a:rPr>
              <a:t>pi</a:t>
            </a:r>
            <a:r>
              <a:rPr kumimoji="1" lang="zh-CN" altLang="en-US" sz="2400" b="1" i="0" u="none" strike="noStrike" kern="1200" cap="none" spc="0" normalizeH="0" baseline="0" noProof="0" dirty="0">
                <a:ln>
                  <a:noFill/>
                </a:ln>
                <a:solidFill>
                  <a:srgbClr val="000000"/>
                </a:solidFill>
                <a:effectLst/>
                <a:uLnTx/>
                <a:uFillTx/>
                <a:latin typeface="Consolas" panose="020B0609020204030204" pitchFamily="49" charset="0"/>
              </a:rPr>
              <a:t> </a:t>
            </a:r>
            <a:r>
              <a:rPr kumimoji="1" lang="en-US" altLang="zh-CN" sz="2400" b="1" i="0" u="none" strike="noStrike" kern="1200" cap="none" spc="0" normalizeH="0" baseline="0" noProof="0" dirty="0">
                <a:ln>
                  <a:noFill/>
                </a:ln>
                <a:solidFill>
                  <a:srgbClr val="000000"/>
                </a:solidFill>
                <a:effectLst/>
                <a:uLnTx/>
                <a:uFillTx/>
                <a:latin typeface="Consolas" panose="020B0609020204030204" pitchFamily="49" charset="0"/>
              </a:rPr>
              <a:t>3.14159</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mn-ea"/>
                <a:cs typeface="+mn-cs"/>
              </a:rPr>
              <a:t>采用宏定义的形式定义一些常用的值或者标志符</a:t>
            </a:r>
            <a:r>
              <a:rPr kumimoji="1" lang="zh-CN" altLang="en-US" sz="2400" dirty="0">
                <a:solidFill>
                  <a:srgbClr val="000000"/>
                </a:solidFill>
                <a:latin typeface="+mn-ea"/>
              </a:rPr>
              <a:t>，</a:t>
            </a:r>
            <a:r>
              <a:rPr kumimoji="1" lang="zh-CN" altLang="en-US" sz="2400" b="1" i="0" u="none" strike="noStrike" kern="1200" cap="none" spc="0" normalizeH="0" baseline="0" noProof="0" dirty="0">
                <a:ln>
                  <a:noFill/>
                </a:ln>
                <a:solidFill>
                  <a:srgbClr val="000000"/>
                </a:solidFill>
                <a:effectLst/>
                <a:uLnTx/>
                <a:uFillTx/>
                <a:latin typeface="+mn-ea"/>
                <a:cs typeface="+mn-cs"/>
              </a:rPr>
              <a:t>含义清晰</a:t>
            </a:r>
            <a:r>
              <a:rPr kumimoji="1" lang="zh-CN" altLang="en-US" sz="2400" b="0" i="0" u="none" strike="noStrike" kern="1200" cap="none" spc="0" normalizeH="0" baseline="0" noProof="0" dirty="0">
                <a:ln>
                  <a:noFill/>
                </a:ln>
                <a:solidFill>
                  <a:srgbClr val="000000"/>
                </a:solidFill>
                <a:effectLst/>
                <a:uLnTx/>
                <a:uFillTx/>
                <a:latin typeface="+mn-ea"/>
                <a:cs typeface="+mn-cs"/>
              </a:rPr>
              <a:t>，</a:t>
            </a:r>
            <a:r>
              <a:rPr kumimoji="1" lang="zh-CN" altLang="en-US" sz="2400" b="1" i="0" u="none" strike="noStrike" kern="1200" cap="none" spc="0" normalizeH="0" baseline="0" noProof="0" dirty="0">
                <a:ln>
                  <a:noFill/>
                </a:ln>
                <a:solidFill>
                  <a:srgbClr val="000000"/>
                </a:solidFill>
                <a:effectLst/>
                <a:uLnTx/>
                <a:uFillTx/>
                <a:latin typeface="+mn-ea"/>
                <a:cs typeface="+mn-cs"/>
              </a:rPr>
              <a:t>修改方便</a:t>
            </a:r>
            <a:r>
              <a:rPr kumimoji="1" lang="zh-CN" altLang="en-US" sz="2400" b="0" i="0" u="none" strike="noStrike" kern="1200" cap="none" spc="0" normalizeH="0" baseline="0" noProof="0" dirty="0">
                <a:ln>
                  <a:noFill/>
                </a:ln>
                <a:solidFill>
                  <a:srgbClr val="000000"/>
                </a:solidFill>
                <a:effectLst/>
                <a:uLnTx/>
                <a:uFillTx/>
                <a:latin typeface="+mn-ea"/>
                <a:cs typeface="+mn-cs"/>
              </a:rPr>
              <a:t>。</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400" dirty="0">
                <a:solidFill>
                  <a:srgbClr val="000000"/>
                </a:solidFill>
                <a:latin typeface="+mn-ea"/>
              </a:rPr>
              <a:t>示例</a:t>
            </a:r>
            <a:r>
              <a:rPr kumimoji="1" lang="zh-CN" altLang="en-US" sz="2400" b="0" i="0" u="none" strike="noStrike" kern="1200" cap="none" spc="0" normalizeH="0" baseline="0" noProof="0" dirty="0">
                <a:ln>
                  <a:noFill/>
                </a:ln>
                <a:solidFill>
                  <a:srgbClr val="000000"/>
                </a:solidFill>
                <a:effectLst/>
                <a:uLnTx/>
                <a:uFillTx/>
                <a:latin typeface="+mn-ea"/>
                <a:cs typeface="+mn-cs"/>
              </a:rPr>
              <a:t>：书写一个棋盘程序时，可以用</a:t>
            </a:r>
            <a:r>
              <a:rPr kumimoji="1" lang="zh-CN" altLang="en-US" sz="2400" dirty="0">
                <a:solidFill>
                  <a:srgbClr val="000000"/>
                </a:solidFill>
                <a:latin typeface="+mn-ea"/>
              </a:rPr>
              <a:t>宏定义</a:t>
            </a:r>
            <a:r>
              <a:rPr kumimoji="1" lang="zh-CN" altLang="en-US" sz="2400" b="0" i="0" u="none" strike="noStrike" kern="1200" cap="none" spc="0" normalizeH="0" baseline="0" noProof="0" dirty="0">
                <a:ln>
                  <a:noFill/>
                </a:ln>
                <a:solidFill>
                  <a:srgbClr val="000000"/>
                </a:solidFill>
                <a:effectLst/>
                <a:uLnTx/>
                <a:uFillTx/>
                <a:latin typeface="+mn-ea"/>
                <a:cs typeface="+mn-cs"/>
              </a:rPr>
              <a:t>来定义</a:t>
            </a:r>
            <a:r>
              <a:rPr kumimoji="1" lang="zh-CN" altLang="en-US" sz="2400" dirty="0">
                <a:solidFill>
                  <a:srgbClr val="000000"/>
                </a:solidFill>
                <a:latin typeface="+mn-ea"/>
              </a:rPr>
              <a:t>棋盘的行数和列数。</a:t>
            </a:r>
            <a:endParaRPr kumimoji="1" lang="zh-CN" altLang="en-US" sz="2400" b="0" i="0" u="none" strike="noStrike" kern="1200" cap="none" spc="0" normalizeH="0" baseline="0" noProof="0" dirty="0">
              <a:ln>
                <a:noFill/>
              </a:ln>
              <a:solidFill>
                <a:srgbClr val="000000"/>
              </a:solidFill>
              <a:effectLst/>
              <a:uLnTx/>
              <a:uFillTx/>
              <a:latin typeface="+mn-ea"/>
              <a:cs typeface="+mn-cs"/>
            </a:endParaRPr>
          </a:p>
        </p:txBody>
      </p:sp>
      <p:pic>
        <p:nvPicPr>
          <p:cNvPr id="3" name="图片 2">
            <a:extLst>
              <a:ext uri="{FF2B5EF4-FFF2-40B4-BE49-F238E27FC236}">
                <a16:creationId xmlns:a16="http://schemas.microsoft.com/office/drawing/2014/main" id="{41DB8E50-7522-625B-D7DC-C438EA801E9B}"/>
              </a:ext>
            </a:extLst>
          </p:cNvPr>
          <p:cNvPicPr>
            <a:picLocks noChangeAspect="1"/>
          </p:cNvPicPr>
          <p:nvPr/>
        </p:nvPicPr>
        <p:blipFill>
          <a:blip r:embed="rId4"/>
          <a:stretch>
            <a:fillRect/>
          </a:stretch>
        </p:blipFill>
        <p:spPr>
          <a:xfrm>
            <a:off x="669923" y="4324466"/>
            <a:ext cx="8634498" cy="2051348"/>
          </a:xfrm>
          <a:prstGeom prst="rect">
            <a:avLst/>
          </a:prstGeom>
        </p:spPr>
      </p:pic>
    </p:spTree>
    <p:extLst>
      <p:ext uri="{BB962C8B-B14F-4D97-AF65-F5344CB8AC3E}">
        <p14:creationId xmlns:p14="http://schemas.microsoft.com/office/powerpoint/2010/main" val="1714400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变量的基本概念及其标识符</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0A70DDF-CE1A-6A96-32B4-BC5480572F34}"/>
              </a:ext>
            </a:extLst>
          </p:cNvPr>
          <p:cNvSpPr txBox="1"/>
          <p:nvPr/>
        </p:nvSpPr>
        <p:spPr>
          <a:xfrm>
            <a:off x="669923" y="1163852"/>
            <a:ext cx="10850563" cy="279704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mn-ea"/>
                <a:cs typeface="+mn-cs"/>
              </a:rPr>
              <a:t>变量：</a:t>
            </a:r>
            <a:r>
              <a:rPr kumimoji="1" lang="zh-CN" altLang="en-US" sz="2400" b="0" i="0" u="none" strike="noStrike" kern="1200" cap="none" spc="0" normalizeH="0" baseline="0" noProof="0" dirty="0">
                <a:ln>
                  <a:noFill/>
                </a:ln>
                <a:solidFill>
                  <a:srgbClr val="000000"/>
                </a:solidFill>
                <a:effectLst/>
                <a:uLnTx/>
                <a:uFillTx/>
                <a:latin typeface="+mn-ea"/>
                <a:cs typeface="+mn-cs"/>
              </a:rPr>
              <a:t>在程序运行中，值能够改变的量（有名字、值）。</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mn-ea"/>
                <a:cs typeface="+mn-cs"/>
              </a:rPr>
              <a:t>标识符：</a:t>
            </a:r>
            <a:r>
              <a:rPr kumimoji="1" lang="zh-CN" altLang="en-US" sz="2400" b="0" i="0" u="none" strike="noStrike" kern="1200" cap="none" spc="0" normalizeH="0" baseline="0" noProof="0" dirty="0">
                <a:ln>
                  <a:noFill/>
                </a:ln>
                <a:solidFill>
                  <a:srgbClr val="000000"/>
                </a:solidFill>
                <a:effectLst/>
                <a:uLnTx/>
                <a:uFillTx/>
                <a:latin typeface="+mn-ea"/>
                <a:cs typeface="+mn-cs"/>
              </a:rPr>
              <a:t>用来标识变量名、符号常量名、函数名、数组名、结构体名、类名等的有效字符序列。</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R="0" lvl="0" algn="just" defTabSz="914400" rtl="0" eaLnBrk="1" fontAlgn="auto" latinLnBrk="0" hangingPunct="1">
              <a:lnSpc>
                <a:spcPct val="150000"/>
              </a:lnSpc>
              <a:spcBef>
                <a:spcPts val="0"/>
              </a:spcBef>
              <a:spcAft>
                <a:spcPts val="0"/>
              </a:spcAft>
              <a:buClrTx/>
              <a:buSzTx/>
              <a:tabLst/>
              <a:defRPr/>
            </a:pPr>
            <a:r>
              <a:rPr kumimoji="1" lang="en-US" altLang="zh-CN" sz="2400" b="0" i="0" u="none" strike="noStrike" kern="1200" cap="none" spc="0" normalizeH="0" baseline="0" noProof="0" dirty="0">
                <a:ln>
                  <a:noFill/>
                </a:ln>
                <a:solidFill>
                  <a:srgbClr val="000000"/>
                </a:solidFill>
                <a:effectLst/>
                <a:uLnTx/>
                <a:uFillTx/>
                <a:latin typeface="+mn-ea"/>
                <a:cs typeface="+mn-cs"/>
              </a:rPr>
              <a:t>C++</a:t>
            </a:r>
            <a:r>
              <a:rPr kumimoji="1" lang="zh-CN" altLang="en-US" sz="2400" dirty="0">
                <a:solidFill>
                  <a:srgbClr val="000000"/>
                </a:solidFill>
                <a:latin typeface="+mn-ea"/>
              </a:rPr>
              <a:t>的</a:t>
            </a:r>
            <a:r>
              <a:rPr kumimoji="1" lang="zh-CN" altLang="en-US" sz="2400" b="0" i="0" u="none" strike="noStrike" kern="1200" cap="none" spc="0" normalizeH="0" baseline="0" noProof="0" dirty="0">
                <a:ln>
                  <a:noFill/>
                </a:ln>
                <a:solidFill>
                  <a:srgbClr val="000000"/>
                </a:solidFill>
                <a:effectLst/>
                <a:uLnTx/>
                <a:uFillTx/>
                <a:latin typeface="+mn-ea"/>
                <a:cs typeface="+mn-cs"/>
              </a:rPr>
              <a:t>标识符命名规则：由字母或下划线开头，由字母、数字、下划线组成。</a:t>
            </a:r>
          </a:p>
        </p:txBody>
      </p:sp>
      <p:pic>
        <p:nvPicPr>
          <p:cNvPr id="8" name="图片 7">
            <a:extLst>
              <a:ext uri="{FF2B5EF4-FFF2-40B4-BE49-F238E27FC236}">
                <a16:creationId xmlns:a16="http://schemas.microsoft.com/office/drawing/2014/main" id="{DF40BB71-5308-1EFE-CC39-97C3EC8801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3" y="3960900"/>
            <a:ext cx="10850563" cy="2824337"/>
          </a:xfrm>
          <a:prstGeom prst="rect">
            <a:avLst/>
          </a:prstGeom>
        </p:spPr>
      </p:pic>
    </p:spTree>
    <p:extLst>
      <p:ext uri="{BB962C8B-B14F-4D97-AF65-F5344CB8AC3E}">
        <p14:creationId xmlns:p14="http://schemas.microsoft.com/office/powerpoint/2010/main" val="1459731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整型变量的使用</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E0EAE07-3629-CB42-5D61-1A6D7DA23D34}"/>
              </a:ext>
            </a:extLst>
          </p:cNvPr>
          <p:cNvPicPr>
            <a:picLocks noChangeAspect="1"/>
          </p:cNvPicPr>
          <p:nvPr/>
        </p:nvPicPr>
        <p:blipFill rotWithShape="1">
          <a:blip r:embed="rId4">
            <a:extLst>
              <a:ext uri="{28A0092B-C50C-407E-A947-70E740481C1C}">
                <a14:useLocalDpi xmlns:a14="http://schemas.microsoft.com/office/drawing/2010/main" val="0"/>
              </a:ext>
            </a:extLst>
          </a:blip>
          <a:srcRect l="1147" t="2260" r="2733" b="2653"/>
          <a:stretch/>
        </p:blipFill>
        <p:spPr>
          <a:xfrm>
            <a:off x="669924" y="1203159"/>
            <a:ext cx="10850563" cy="4783670"/>
          </a:xfrm>
          <a:prstGeom prst="rect">
            <a:avLst/>
          </a:prstGeom>
        </p:spPr>
      </p:pic>
    </p:spTree>
    <p:extLst>
      <p:ext uri="{BB962C8B-B14F-4D97-AF65-F5344CB8AC3E}">
        <p14:creationId xmlns:p14="http://schemas.microsoft.com/office/powerpoint/2010/main" val="795637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浮点型变量的使用</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1C362826-EE97-907A-3F18-344DF7E76DCC}"/>
              </a:ext>
            </a:extLst>
          </p:cNvPr>
          <p:cNvPicPr>
            <a:picLocks noChangeAspect="1"/>
          </p:cNvPicPr>
          <p:nvPr/>
        </p:nvPicPr>
        <p:blipFill rotWithShape="1">
          <a:blip r:embed="rId4">
            <a:extLst>
              <a:ext uri="{28A0092B-C50C-407E-A947-70E740481C1C}">
                <a14:useLocalDpi xmlns:a14="http://schemas.microsoft.com/office/drawing/2010/main" val="0"/>
              </a:ext>
            </a:extLst>
          </a:blip>
          <a:srcRect l="1747" r="1747"/>
          <a:stretch/>
        </p:blipFill>
        <p:spPr>
          <a:xfrm>
            <a:off x="669924" y="1203159"/>
            <a:ext cx="10850563" cy="4881293"/>
          </a:xfrm>
          <a:prstGeom prst="rect">
            <a:avLst/>
          </a:prstGeom>
        </p:spPr>
      </p:pic>
    </p:spTree>
    <p:extLst>
      <p:ext uri="{BB962C8B-B14F-4D97-AF65-F5344CB8AC3E}">
        <p14:creationId xmlns:p14="http://schemas.microsoft.com/office/powerpoint/2010/main" val="1655665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字符型变量的使用</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5CE162A-9D10-6A22-828B-A53A466B4626}"/>
              </a:ext>
            </a:extLst>
          </p:cNvPr>
          <p:cNvPicPr>
            <a:picLocks noChangeAspect="1"/>
          </p:cNvPicPr>
          <p:nvPr/>
        </p:nvPicPr>
        <p:blipFill rotWithShape="1">
          <a:blip r:embed="rId4">
            <a:extLst>
              <a:ext uri="{28A0092B-C50C-407E-A947-70E740481C1C}">
                <a14:useLocalDpi xmlns:a14="http://schemas.microsoft.com/office/drawing/2010/main" val="0"/>
              </a:ext>
            </a:extLst>
          </a:blip>
          <a:srcRect l="1571" r="5642" b="39366"/>
          <a:stretch/>
        </p:blipFill>
        <p:spPr>
          <a:xfrm>
            <a:off x="669923" y="1140569"/>
            <a:ext cx="10850563" cy="3363244"/>
          </a:xfrm>
          <a:prstGeom prst="rect">
            <a:avLst/>
          </a:prstGeom>
        </p:spPr>
      </p:pic>
      <p:sp>
        <p:nvSpPr>
          <p:cNvPr id="7" name="文本框 6">
            <a:extLst>
              <a:ext uri="{FF2B5EF4-FFF2-40B4-BE49-F238E27FC236}">
                <a16:creationId xmlns:a16="http://schemas.microsoft.com/office/drawing/2014/main" id="{3F48A073-911B-9BDC-C69A-0FCD74B85F7A}"/>
              </a:ext>
            </a:extLst>
          </p:cNvPr>
          <p:cNvSpPr txBox="1"/>
          <p:nvPr/>
        </p:nvSpPr>
        <p:spPr>
          <a:xfrm>
            <a:off x="669924" y="4615682"/>
            <a:ext cx="10850562" cy="1689052"/>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srgbClr val="000000"/>
                </a:solidFill>
                <a:effectLst/>
                <a:uLnTx/>
                <a:uFillTx/>
                <a:latin typeface="+mn-ea"/>
                <a:cs typeface="+mn-cs"/>
              </a:rPr>
              <a:t>注意变量与常量的区别</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zh-CN" altLang="en-US" sz="2400" b="1" i="0" u="none" strike="noStrike" kern="1200" cap="none" spc="0" normalizeH="0" baseline="0" noProof="0" dirty="0">
                <a:ln>
                  <a:noFill/>
                </a:ln>
                <a:solidFill>
                  <a:srgbClr val="FF0000"/>
                </a:solidFill>
                <a:effectLst/>
                <a:uLnTx/>
                <a:uFillTx/>
                <a:latin typeface="+mn-ea"/>
                <a:cs typeface="+mn-cs"/>
              </a:rPr>
              <a:t>与整数的互通性</a:t>
            </a:r>
            <a:r>
              <a:rPr kumimoji="1" lang="zh-CN" altLang="en-US" sz="2400" b="0" i="0" u="none" strike="noStrike" kern="1200" cap="none" spc="0" normalizeH="0" baseline="0" noProof="0" dirty="0">
                <a:ln>
                  <a:noFill/>
                </a:ln>
                <a:solidFill>
                  <a:srgbClr val="000000"/>
                </a:solidFill>
                <a:effectLst/>
                <a:uLnTx/>
                <a:uFillTx/>
                <a:latin typeface="+mn-ea"/>
                <a:cs typeface="+mn-cs"/>
              </a:rPr>
              <a:t>：可以当作</a:t>
            </a:r>
            <a:r>
              <a:rPr kumimoji="1" lang="en-US" altLang="zh-CN" sz="2400" b="0" i="0" u="none" strike="noStrike" kern="1200" cap="none" spc="0" normalizeH="0" baseline="0" noProof="0" dirty="0">
                <a:ln>
                  <a:noFill/>
                </a:ln>
                <a:solidFill>
                  <a:srgbClr val="000000"/>
                </a:solidFill>
                <a:effectLst/>
                <a:uLnTx/>
                <a:uFillTx/>
                <a:latin typeface="+mn-ea"/>
                <a:cs typeface="+mn-cs"/>
              </a:rPr>
              <a:t>1</a:t>
            </a:r>
            <a:r>
              <a:rPr kumimoji="1" lang="zh-CN" altLang="en-US" sz="2400" b="0" i="0" u="none" strike="noStrike" kern="1200" cap="none" spc="0" normalizeH="0" baseline="0" noProof="0" dirty="0">
                <a:ln>
                  <a:noFill/>
                </a:ln>
                <a:solidFill>
                  <a:srgbClr val="000000"/>
                </a:solidFill>
                <a:effectLst/>
                <a:uLnTx/>
                <a:uFillTx/>
                <a:latin typeface="+mn-ea"/>
                <a:cs typeface="+mn-cs"/>
              </a:rPr>
              <a:t>字节整数参与运算（</a:t>
            </a:r>
            <a:r>
              <a:rPr kumimoji="1" lang="en-US" altLang="zh-CN" sz="2400" b="0" i="0" u="none" strike="noStrike" kern="1200" cap="none" spc="0" normalizeH="0" baseline="0" noProof="0" dirty="0">
                <a:ln>
                  <a:noFill/>
                </a:ln>
                <a:solidFill>
                  <a:srgbClr val="000000"/>
                </a:solidFill>
                <a:effectLst/>
                <a:uLnTx/>
                <a:uFillTx/>
                <a:latin typeface="+mn-ea"/>
                <a:cs typeface="+mn-cs"/>
              </a:rPr>
              <a:t>signed</a:t>
            </a:r>
            <a:r>
              <a:rPr kumimoji="1" lang="zh-CN" altLang="en-US" sz="2400" dirty="0">
                <a:solidFill>
                  <a:srgbClr val="000000"/>
                </a:solidFill>
                <a:latin typeface="+mn-ea"/>
              </a:rPr>
              <a:t> </a:t>
            </a:r>
            <a:r>
              <a:rPr kumimoji="1" lang="en-US" altLang="zh-CN" sz="2400" dirty="0">
                <a:solidFill>
                  <a:srgbClr val="000000"/>
                </a:solidFill>
                <a:latin typeface="+mn-ea"/>
              </a:rPr>
              <a:t>/</a:t>
            </a:r>
            <a:r>
              <a:rPr kumimoji="1" lang="zh-CN" altLang="en-US" sz="2400" dirty="0">
                <a:solidFill>
                  <a:srgbClr val="000000"/>
                </a:solidFill>
                <a:latin typeface="+mn-ea"/>
              </a:rPr>
              <a:t> </a:t>
            </a:r>
            <a:r>
              <a:rPr kumimoji="1" lang="en-US" altLang="zh-CN" sz="2400" b="0" i="0" u="none" strike="noStrike" kern="1200" cap="none" spc="0" normalizeH="0" baseline="0" noProof="0" dirty="0">
                <a:ln>
                  <a:noFill/>
                </a:ln>
                <a:solidFill>
                  <a:srgbClr val="000000"/>
                </a:solidFill>
                <a:effectLst/>
                <a:uLnTx/>
                <a:uFillTx/>
                <a:latin typeface="+mn-ea"/>
                <a:cs typeface="+mn-cs"/>
              </a:rPr>
              <a:t>unsigned</a:t>
            </a:r>
            <a:r>
              <a:rPr kumimoji="1" lang="zh-CN" altLang="en-US" sz="2400" b="0" i="0" u="none" strike="noStrike" kern="1200" cap="none" spc="0" normalizeH="0" baseline="0" noProof="0" dirty="0">
                <a:ln>
                  <a:noFill/>
                </a:ln>
                <a:solidFill>
                  <a:srgbClr val="000000"/>
                </a:solidFill>
                <a:effectLst/>
                <a:uLnTx/>
                <a:uFillTx/>
                <a:latin typeface="+mn-ea"/>
                <a:cs typeface="+mn-cs"/>
              </a:rPr>
              <a:t>）</a:t>
            </a:r>
            <a:endParaRPr kumimoji="1" lang="en-US" altLang="zh-CN" sz="2400" b="0" i="0" u="none" strike="noStrike" kern="1200" cap="none" spc="0" normalizeH="0" baseline="0" noProof="0" dirty="0">
              <a:ln>
                <a:noFill/>
              </a:ln>
              <a:solidFill>
                <a:srgbClr val="000000"/>
              </a:solidFill>
              <a:effectLst/>
              <a:uLnTx/>
              <a:uFillTx/>
              <a:latin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srgbClr val="000000"/>
                </a:solidFill>
                <a:effectLst/>
                <a:uLnTx/>
                <a:uFillTx/>
                <a:latin typeface="+mn-ea"/>
                <a:cs typeface="+mn-cs"/>
              </a:rPr>
              <a:t>C++</a:t>
            </a:r>
            <a:r>
              <a:rPr kumimoji="1" lang="zh-CN" altLang="en-US" sz="2400" b="0" i="0" u="none" strike="noStrike" kern="1200" cap="none" spc="0" normalizeH="0" baseline="0" noProof="0" dirty="0">
                <a:ln>
                  <a:noFill/>
                </a:ln>
                <a:solidFill>
                  <a:srgbClr val="000000"/>
                </a:solidFill>
                <a:effectLst/>
                <a:uLnTx/>
                <a:uFillTx/>
                <a:latin typeface="+mn-ea"/>
                <a:cs typeface="+mn-cs"/>
              </a:rPr>
              <a:t>中无字符串变量，用一维数组表示字符串变量（后续课程内容学习）</a:t>
            </a:r>
          </a:p>
        </p:txBody>
      </p:sp>
    </p:spTree>
    <p:extLst>
      <p:ext uri="{BB962C8B-B14F-4D97-AF65-F5344CB8AC3E}">
        <p14:creationId xmlns:p14="http://schemas.microsoft.com/office/powerpoint/2010/main" val="3318118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latin typeface="+mn-ea"/>
                <a:ea typeface="+mn-ea"/>
              </a:rPr>
              <a:t>常变量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2EEE292-14AA-120C-53E9-AD34E5AFCB36}"/>
              </a:ext>
            </a:extLst>
          </p:cNvPr>
          <p:cNvSpPr txBox="1"/>
          <p:nvPr/>
        </p:nvSpPr>
        <p:spPr>
          <a:xfrm>
            <a:off x="669925" y="1138991"/>
            <a:ext cx="10850562" cy="5567037"/>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在定义变量时，如果加上关键字</a:t>
            </a:r>
            <a:r>
              <a:rPr kumimoji="0" lang="en" altLang="zh-CN" sz="2400" b="0" i="0" u="none" strike="noStrike" kern="1200" cap="none" spc="0" normalizeH="0" baseline="0" noProof="0" dirty="0">
                <a:ln>
                  <a:noFill/>
                </a:ln>
                <a:effectLst/>
                <a:highlight>
                  <a:srgbClr val="FFFFFF"/>
                </a:highlight>
                <a:uLnTx/>
                <a:uFillTx/>
                <a:latin typeface="+mn-ea"/>
                <a:cs typeface="+mn-cs"/>
              </a:rPr>
              <a:t>const</a:t>
            </a:r>
            <a:r>
              <a:rPr kumimoji="0" lang="zh-CN" altLang="en" sz="2400" b="0" i="0" u="none" strike="noStrike" kern="1200" cap="none" spc="0" normalizeH="0" baseline="0" noProof="0" dirty="0">
                <a:ln>
                  <a:noFill/>
                </a:ln>
                <a:effectLst/>
                <a:highlight>
                  <a:srgbClr val="FFFFFF"/>
                </a:highlight>
                <a:uLnTx/>
                <a:uFillTx/>
                <a:latin typeface="+mn-ea"/>
                <a:cs typeface="+mn-cs"/>
              </a:rPr>
              <a:t>，</a:t>
            </a:r>
            <a:r>
              <a:rPr kumimoji="0" lang="zh-CN" altLang="en-US" sz="2400" b="0" i="0" u="none" strike="noStrike" kern="1200" cap="none" spc="0" normalizeH="0" baseline="0" noProof="0" dirty="0">
                <a:ln>
                  <a:noFill/>
                </a:ln>
                <a:effectLst/>
                <a:highlight>
                  <a:srgbClr val="FFFFFF"/>
                </a:highlight>
                <a:uLnTx/>
                <a:uFillTx/>
                <a:latin typeface="+mn-ea"/>
                <a:cs typeface="+mn-cs"/>
              </a:rPr>
              <a:t>则变量的值在程序运行期间不能改变，这种变量称为</a:t>
            </a:r>
            <a:r>
              <a:rPr kumimoji="0" lang="zh-CN" altLang="en-US" sz="2400" b="1" i="0" u="none" strike="noStrike" kern="1200" cap="none" spc="0" normalizeH="0" baseline="0" noProof="0" dirty="0">
                <a:ln>
                  <a:noFill/>
                </a:ln>
                <a:effectLst/>
                <a:highlight>
                  <a:srgbClr val="FFFFFF"/>
                </a:highlight>
                <a:uLnTx/>
                <a:uFillTx/>
                <a:latin typeface="+mn-ea"/>
                <a:cs typeface="+mn-cs"/>
              </a:rPr>
              <a:t>常变量（</a:t>
            </a:r>
            <a:r>
              <a:rPr kumimoji="0" lang="en" altLang="zh-CN" sz="2400" b="1" i="0" u="none" strike="noStrike" kern="1200" cap="none" spc="0" normalizeH="0" baseline="0" noProof="0" dirty="0">
                <a:ln>
                  <a:noFill/>
                </a:ln>
                <a:effectLst/>
                <a:highlight>
                  <a:srgbClr val="FFFFFF"/>
                </a:highlight>
                <a:uLnTx/>
                <a:uFillTx/>
                <a:latin typeface="+mn-ea"/>
                <a:cs typeface="+mn-cs"/>
              </a:rPr>
              <a:t>constant variable</a:t>
            </a:r>
            <a:r>
              <a:rPr kumimoji="0" lang="zh-CN" altLang="en" sz="2400" b="1" i="0" u="none" strike="noStrike" kern="1200" cap="none" spc="0" normalizeH="0" baseline="0" noProof="0" dirty="0">
                <a:ln>
                  <a:noFill/>
                </a:ln>
                <a:effectLst/>
                <a:highlight>
                  <a:srgbClr val="FFFFFF"/>
                </a:highlight>
                <a:uLnTx/>
                <a:uFillTx/>
                <a:latin typeface="+mn-ea"/>
                <a:cs typeface="+mn-cs"/>
              </a:rPr>
              <a:t>）</a:t>
            </a:r>
            <a:r>
              <a:rPr kumimoji="0" lang="zh-CN" altLang="en" sz="2400" b="0" i="0" u="none" strike="noStrike" kern="1200" cap="none" spc="0" normalizeH="0" baseline="0" noProof="0" dirty="0">
                <a:ln>
                  <a:noFill/>
                </a:ln>
                <a:effectLst/>
                <a:highlight>
                  <a:srgbClr val="FFFFFF"/>
                </a:highlight>
                <a:uLnTx/>
                <a:uFillTx/>
                <a:latin typeface="+mn-ea"/>
                <a:cs typeface="+mn-cs"/>
              </a:rPr>
              <a:t>。</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00FF"/>
                </a:solidFill>
                <a:latin typeface="Consolas" panose="020B0609020204030204" pitchFamily="49" charset="0"/>
              </a:rPr>
              <a:t>	</a:t>
            </a:r>
            <a:r>
              <a:rPr kumimoji="0" lang="en" altLang="zh-CN" sz="2400" i="0" u="none" strike="noStrike" kern="1200" cap="none" spc="0" normalizeH="0" baseline="0" noProof="0" dirty="0">
                <a:ln>
                  <a:noFill/>
                </a:ln>
                <a:solidFill>
                  <a:srgbClr val="0000FF"/>
                </a:solidFill>
                <a:effectLst/>
                <a:uLnTx/>
                <a:uFillTx/>
                <a:latin typeface="Consolas" panose="020B0609020204030204" pitchFamily="49" charset="0"/>
              </a:rPr>
              <a:t>const</a:t>
            </a:r>
            <a:r>
              <a:rPr kumimoji="0" lang="en" altLang="zh-CN" sz="240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 altLang="zh-CN" sz="2400" i="0" u="none" strike="noStrike" kern="1200" cap="none" spc="0" normalizeH="0" baseline="0" noProof="0" dirty="0">
                <a:ln>
                  <a:noFill/>
                </a:ln>
                <a:solidFill>
                  <a:srgbClr val="0000FF"/>
                </a:solidFill>
                <a:effectLst/>
                <a:uLnTx/>
                <a:uFillTx/>
                <a:latin typeface="Consolas" panose="020B0609020204030204" pitchFamily="49" charset="0"/>
              </a:rPr>
              <a:t>int</a:t>
            </a:r>
            <a:r>
              <a:rPr kumimoji="0" lang="en" altLang="zh-CN" sz="2400" i="0" u="none" strike="noStrike" kern="1200" cap="none" spc="0" normalizeH="0" baseline="0" noProof="0" dirty="0">
                <a:ln>
                  <a:noFill/>
                </a:ln>
                <a:solidFill>
                  <a:srgbClr val="000000"/>
                </a:solidFill>
                <a:effectLst/>
                <a:uLnTx/>
                <a:uFillTx/>
                <a:latin typeface="Consolas" panose="020B0609020204030204" pitchFamily="49" charset="0"/>
              </a:rPr>
              <a:t> a = </a:t>
            </a:r>
            <a:r>
              <a:rPr kumimoji="0" lang="en" altLang="zh-CN" sz="2400" i="0" u="none" strike="noStrike" kern="1200" cap="none" spc="0" normalizeH="0" baseline="0" noProof="0" dirty="0">
                <a:ln>
                  <a:noFill/>
                </a:ln>
                <a:solidFill>
                  <a:srgbClr val="800080"/>
                </a:solidFill>
                <a:effectLst/>
                <a:uLnTx/>
                <a:uFillTx/>
                <a:latin typeface="Consolas" panose="020B0609020204030204" pitchFamily="49" charset="0"/>
              </a:rPr>
              <a:t>3</a:t>
            </a:r>
            <a:r>
              <a:rPr kumimoji="0" lang="en" altLang="zh-CN" sz="2400" i="0" u="none" strike="noStrike" kern="1200" cap="none" spc="0" normalizeH="0" baseline="0" noProof="0" dirty="0">
                <a:ln>
                  <a:noFill/>
                </a:ln>
                <a:solidFill>
                  <a:srgbClr val="000000"/>
                </a:solidFill>
                <a:effectLst/>
                <a:uLnTx/>
                <a:uFillTx/>
                <a:latin typeface="Consolas" panose="020B0609020204030204" pitchFamily="49" charset="0"/>
              </a:rPr>
              <a:t>;</a:t>
            </a:r>
            <a:endParaRPr kumimoji="0" lang="en-US" altLang="zh-CN" sz="2400" i="0" u="none" strike="noStrike" kern="1200" cap="none" spc="0" normalizeH="0" baseline="0" noProof="0" dirty="0">
              <a:ln>
                <a:noFill/>
              </a:ln>
              <a:solidFill>
                <a:srgbClr val="403226"/>
              </a:solidFill>
              <a:effectLst/>
              <a:highlight>
                <a:srgbClr val="FFFFFF"/>
              </a:highlight>
              <a:uLnTx/>
              <a:uFillTx/>
              <a:latin typeface="Consolas" panose="020B0609020204030204" pitchFamily="49" charset="0"/>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在定义常变量时必须同时对它初始化（即指定其值），此后它的值不能再改变。常变量不能出现在赋值号的左边。例如上面一行不能写成：</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R="0" lvl="0" defTabSz="914400" rtl="0" eaLnBrk="1" fontAlgn="auto" latinLnBrk="0" hangingPunct="1">
              <a:lnSpc>
                <a:spcPct val="150000"/>
              </a:lnSpc>
              <a:spcBef>
                <a:spcPts val="0"/>
              </a:spcBef>
              <a:spcAft>
                <a:spcPts val="0"/>
              </a:spcAft>
              <a:buClrTx/>
              <a:buSzTx/>
              <a:tabLst/>
              <a:defRPr/>
            </a:pPr>
            <a:r>
              <a:rPr kumimoji="0" lang="en" altLang="zh-CN" sz="2400" b="0" i="0" u="none" strike="noStrike" kern="1200" cap="none" spc="0" normalizeH="0" baseline="0" noProof="0" dirty="0">
                <a:ln>
                  <a:noFill/>
                </a:ln>
                <a:solidFill>
                  <a:srgbClr val="0000FF"/>
                </a:solidFill>
                <a:effectLst/>
                <a:uLnTx/>
                <a:uFillTx/>
                <a:latin typeface="Consolas" panose="020B0609020204030204" pitchFamily="49" charset="0"/>
              </a:rPr>
              <a:t>	const</a:t>
            </a:r>
            <a:r>
              <a:rPr kumimoji="0" lang="en" altLang="zh-CN" sz="24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 altLang="zh-CN" sz="2400" b="0" i="0" u="none" strike="noStrike" kern="1200" cap="none" spc="0" normalizeH="0" baseline="0" noProof="0" dirty="0">
                <a:ln>
                  <a:noFill/>
                </a:ln>
                <a:solidFill>
                  <a:srgbClr val="0000FF"/>
                </a:solidFill>
                <a:effectLst/>
                <a:uLnTx/>
                <a:uFillTx/>
                <a:latin typeface="Consolas" panose="020B0609020204030204" pitchFamily="49" charset="0"/>
              </a:rPr>
              <a:t>int</a:t>
            </a:r>
            <a:r>
              <a:rPr kumimoji="0" lang="en" altLang="zh-CN" sz="2400" b="0" i="0" u="none" strike="noStrike" kern="1200" cap="none" spc="0" normalizeH="0" baseline="0" noProof="0" dirty="0">
                <a:ln>
                  <a:noFill/>
                </a:ln>
                <a:solidFill>
                  <a:srgbClr val="000000"/>
                </a:solidFill>
                <a:effectLst/>
                <a:uLnTx/>
                <a:uFillTx/>
                <a:latin typeface="Consolas" panose="020B0609020204030204" pitchFamily="49" charset="0"/>
              </a:rPr>
              <a:t> a;</a:t>
            </a:r>
            <a:br>
              <a:rPr kumimoji="0" lang="en" altLang="zh-CN" sz="2400" b="0" i="0" u="none" strike="noStrike" kern="1200" cap="none" spc="0" normalizeH="0" baseline="0" noProof="0" dirty="0">
                <a:ln>
                  <a:noFill/>
                </a:ln>
                <a:solidFill>
                  <a:srgbClr val="000000"/>
                </a:solidFill>
                <a:effectLst/>
                <a:uLnTx/>
                <a:uFillTx/>
                <a:latin typeface="Consolas" panose="020B0609020204030204" pitchFamily="49" charset="0"/>
              </a:rPr>
            </a:br>
            <a:r>
              <a:rPr kumimoji="0" lang="en" altLang="zh-CN" sz="2400" b="0" i="0" u="none" strike="noStrike" kern="1200" cap="none" spc="0" normalizeH="0" baseline="0" noProof="0" dirty="0">
                <a:ln>
                  <a:noFill/>
                </a:ln>
                <a:solidFill>
                  <a:srgbClr val="000000"/>
                </a:solidFill>
                <a:effectLst/>
                <a:uLnTx/>
                <a:uFillTx/>
                <a:latin typeface="Consolas" panose="020B0609020204030204" pitchFamily="49" charset="0"/>
              </a:rPr>
              <a:t>	a=</a:t>
            </a:r>
            <a:r>
              <a:rPr kumimoji="0" lang="en" altLang="zh-CN" sz="2400" b="0" i="0" u="none" strike="noStrike" kern="1200" cap="none" spc="0" normalizeH="0" baseline="0" noProof="0" dirty="0">
                <a:ln>
                  <a:noFill/>
                </a:ln>
                <a:solidFill>
                  <a:srgbClr val="800080"/>
                </a:solidFill>
                <a:effectLst/>
                <a:uLnTx/>
                <a:uFillTx/>
                <a:latin typeface="Consolas" panose="020B0609020204030204" pitchFamily="49" charset="0"/>
              </a:rPr>
              <a:t>3</a:t>
            </a:r>
            <a:r>
              <a:rPr kumimoji="0" lang="en" altLang="zh-CN" sz="24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 altLang="zh-CN" sz="2400" b="0" i="0" u="none" strike="noStrike" kern="1200" cap="none" spc="0" normalizeH="0" baseline="0" noProof="0" dirty="0">
                <a:ln>
                  <a:noFill/>
                </a:ln>
                <a:solidFill>
                  <a:srgbClr val="008000"/>
                </a:solidFill>
                <a:effectLst/>
                <a:uLnTx/>
                <a:uFillTx/>
                <a:latin typeface="Consolas" panose="020B0609020204030204" pitchFamily="49" charset="0"/>
              </a:rPr>
              <a:t>// </a:t>
            </a:r>
            <a:r>
              <a:rPr kumimoji="0" lang="zh-CN" altLang="en-US" sz="2400" b="0" i="0" u="none" strike="noStrike" kern="1200" cap="none" spc="0" normalizeH="0" baseline="0" noProof="0" dirty="0">
                <a:ln>
                  <a:noFill/>
                </a:ln>
                <a:solidFill>
                  <a:srgbClr val="008000"/>
                </a:solidFill>
                <a:effectLst/>
                <a:uLnTx/>
                <a:uFillTx/>
                <a:latin typeface="Consolas" panose="020B0609020204030204" pitchFamily="49" charset="0"/>
              </a:rPr>
              <a:t>常变量不能被赋值</a:t>
            </a:r>
            <a:endParaRPr kumimoji="0" lang="en-US" altLang="zh-CN" sz="2400" b="0" i="0" u="none" strike="noStrike" kern="1200" cap="none" spc="0" normalizeH="0" baseline="0" noProof="0" dirty="0">
              <a:ln>
                <a:noFill/>
              </a:ln>
              <a:solidFill>
                <a:srgbClr val="008000"/>
              </a:solidFill>
              <a:effectLst/>
              <a:uLnTx/>
              <a:uFillTx/>
              <a:latin typeface="Consolas" panose="020B0609020204030204" pitchFamily="49" charset="0"/>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可以用表达式对常变量初始化</a:t>
            </a:r>
            <a:r>
              <a:rPr lang="zh-CN" altLang="en-US" sz="2400" dirty="0">
                <a:highlight>
                  <a:srgbClr val="FFFFFF"/>
                </a:highlight>
                <a:latin typeface="+mn-ea"/>
              </a:rPr>
              <a:t>。</a:t>
            </a:r>
            <a:endParaRPr lang="en-US" altLang="zh-CN" sz="2400" dirty="0">
              <a:highlight>
                <a:srgbClr val="FFFFFF"/>
              </a:highlight>
              <a:latin typeface="+mn-ea"/>
            </a:endParaRPr>
          </a:p>
          <a:p>
            <a:pPr marR="0" lvl="0" algn="just" defTabSz="914400" rtl="0" eaLnBrk="1" fontAlgn="auto" latinLnBrk="0" hangingPunct="1">
              <a:lnSpc>
                <a:spcPct val="150000"/>
              </a:lnSpc>
              <a:spcBef>
                <a:spcPts val="0"/>
              </a:spcBef>
              <a:spcAft>
                <a:spcPts val="0"/>
              </a:spcAft>
              <a:buClrTx/>
              <a:buSzTx/>
              <a:tabLst/>
              <a:defRPr/>
            </a:pPr>
            <a:r>
              <a:rPr kumimoji="0" lang="en-US" altLang="zh-CN" sz="2400" b="0" i="0" u="none" strike="noStrike" kern="1200" cap="none" spc="0" normalizeH="0" baseline="0" noProof="0" dirty="0">
                <a:ln>
                  <a:noFill/>
                </a:ln>
                <a:solidFill>
                  <a:srgbClr val="0000FF"/>
                </a:solidFill>
                <a:effectLst/>
                <a:highlight>
                  <a:srgbClr val="FFFFFF"/>
                </a:highlight>
                <a:uLnTx/>
                <a:uFillTx/>
                <a:latin typeface="+mn-ea"/>
                <a:cs typeface="+mn-cs"/>
              </a:rPr>
              <a:t>	</a:t>
            </a:r>
            <a:r>
              <a:rPr kumimoji="0" lang="en" altLang="zh-CN" sz="2400" b="0" i="0" u="none" strike="noStrike" kern="1200" cap="none" spc="0" normalizeH="0" baseline="0" noProof="0" dirty="0">
                <a:ln>
                  <a:noFill/>
                </a:ln>
                <a:solidFill>
                  <a:srgbClr val="0000FF"/>
                </a:solidFill>
                <a:effectLst/>
                <a:uLnTx/>
                <a:uFillTx/>
                <a:latin typeface="Consolas" panose="020B0609020204030204" pitchFamily="49" charset="0"/>
              </a:rPr>
              <a:t>const</a:t>
            </a:r>
            <a:r>
              <a:rPr kumimoji="0" lang="en" altLang="zh-CN" sz="24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 altLang="zh-CN" sz="2400" b="0" i="0" u="none" strike="noStrike" kern="1200" cap="none" spc="0" normalizeH="0" baseline="0" noProof="0" dirty="0">
                <a:ln>
                  <a:noFill/>
                </a:ln>
                <a:solidFill>
                  <a:srgbClr val="0000FF"/>
                </a:solidFill>
                <a:effectLst/>
                <a:uLnTx/>
                <a:uFillTx/>
                <a:latin typeface="Consolas" panose="020B0609020204030204" pitchFamily="49" charset="0"/>
              </a:rPr>
              <a:t>int</a:t>
            </a:r>
            <a:r>
              <a:rPr kumimoji="0" lang="en" altLang="zh-CN" sz="2400" b="0" i="0" u="none" strike="noStrike" kern="1200" cap="none" spc="0" normalizeH="0" baseline="0" noProof="0" dirty="0">
                <a:ln>
                  <a:noFill/>
                </a:ln>
                <a:solidFill>
                  <a:srgbClr val="000000"/>
                </a:solidFill>
                <a:effectLst/>
                <a:uLnTx/>
                <a:uFillTx/>
                <a:latin typeface="Consolas" panose="020B0609020204030204" pitchFamily="49" charset="0"/>
              </a:rPr>
              <a:t> a = </a:t>
            </a:r>
            <a:r>
              <a:rPr kumimoji="0" lang="en" altLang="zh-CN" sz="2400" b="0" i="0" u="none" strike="noStrike" kern="1200" cap="none" spc="0" normalizeH="0" baseline="0" noProof="0" dirty="0">
                <a:ln>
                  <a:noFill/>
                </a:ln>
                <a:solidFill>
                  <a:srgbClr val="800080"/>
                </a:solidFill>
                <a:effectLst/>
                <a:uLnTx/>
                <a:uFillTx/>
                <a:latin typeface="Consolas" panose="020B0609020204030204" pitchFamily="49" charset="0"/>
              </a:rPr>
              <a:t>3 </a:t>
            </a:r>
            <a:r>
              <a:rPr kumimoji="0" lang="en-US" altLang="zh-CN" sz="2400" b="0" i="0" u="none" strike="noStrike" kern="1200" cap="none" spc="0" normalizeH="0" baseline="0" noProof="0" dirty="0">
                <a:ln>
                  <a:noFill/>
                </a:ln>
                <a:solidFill>
                  <a:srgbClr val="800080"/>
                </a:solidFill>
                <a:effectLst/>
                <a:uLnTx/>
                <a:uFillTx/>
                <a:latin typeface="Consolas" panose="020B0609020204030204" pitchFamily="49" charset="0"/>
              </a:rPr>
              <a:t>+ 8 </a:t>
            </a:r>
            <a:r>
              <a:rPr kumimoji="0" lang="zh-CN" altLang="en-US" sz="2400" b="0" i="0" u="none" strike="noStrike" kern="1200" cap="none" spc="0" normalizeH="0" baseline="0" noProof="0" dirty="0">
                <a:ln>
                  <a:noFill/>
                </a:ln>
                <a:solidFill>
                  <a:srgbClr val="800080"/>
                </a:solidFill>
                <a:effectLst/>
                <a:uLnTx/>
                <a:uFillTx/>
                <a:latin typeface="Consolas" panose="020B0609020204030204" pitchFamily="49" charset="0"/>
              </a:rPr>
              <a:t>* </a:t>
            </a:r>
            <a:r>
              <a:rPr kumimoji="0" lang="en-US" altLang="zh-CN" sz="2400" b="0" i="0" u="none" strike="noStrike" kern="1200" cap="none" spc="0" normalizeH="0" baseline="0" noProof="0" dirty="0">
                <a:ln>
                  <a:noFill/>
                </a:ln>
                <a:solidFill>
                  <a:srgbClr val="800080"/>
                </a:solidFill>
                <a:effectLst/>
                <a:uLnTx/>
                <a:uFillTx/>
                <a:latin typeface="Consolas" panose="020B0609020204030204" pitchFamily="49" charset="0"/>
              </a:rPr>
              <a:t>5</a:t>
            </a:r>
            <a:r>
              <a:rPr kumimoji="0" lang="en" altLang="zh-CN" sz="2400" b="0" i="0" u="none" strike="noStrike" kern="1200" cap="none" spc="0" normalizeH="0" baseline="0" noProof="0" dirty="0">
                <a:ln>
                  <a:noFill/>
                </a:ln>
                <a:solidFill>
                  <a:srgbClr val="000000"/>
                </a:solidFill>
                <a:effectLst/>
                <a:uLnTx/>
                <a:uFillTx/>
                <a:latin typeface="Consolas" panose="020B0609020204030204" pitchFamily="49" charset="0"/>
              </a:rPr>
              <a: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 sz="2400" b="0" i="0" u="none" strike="noStrike" kern="1200" cap="none" spc="0" normalizeH="0" baseline="0" noProof="0" dirty="0">
                <a:ln>
                  <a:noFill/>
                </a:ln>
                <a:effectLst/>
                <a:uLnTx/>
                <a:uFillTx/>
                <a:latin typeface="+mn-ea"/>
                <a:cs typeface="+mn-cs"/>
              </a:rPr>
              <a:t>常变量</a:t>
            </a:r>
            <a:r>
              <a:rPr kumimoji="0" lang="zh-CN" altLang="en-US" sz="2400" b="0" i="0" u="none" strike="noStrike" kern="1200" cap="none" spc="0" normalizeH="0" baseline="0" noProof="0" dirty="0">
                <a:ln>
                  <a:noFill/>
                </a:ln>
                <a:effectLst/>
                <a:uLnTx/>
                <a:uFillTx/>
                <a:latin typeface="+mn-ea"/>
                <a:cs typeface="+mn-cs"/>
              </a:rPr>
              <a:t>有类型、有空间、有初始值（除了值不可变，其余同变量）。</a:t>
            </a:r>
          </a:p>
        </p:txBody>
      </p:sp>
    </p:spTree>
    <p:extLst>
      <p:ext uri="{BB962C8B-B14F-4D97-AF65-F5344CB8AC3E}">
        <p14:creationId xmlns:p14="http://schemas.microsoft.com/office/powerpoint/2010/main" val="634597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对无符号整数的补充</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FA232974-8ED5-3982-837D-42B616656657}"/>
              </a:ext>
            </a:extLst>
          </p:cNvPr>
          <p:cNvGrpSpPr/>
          <p:nvPr/>
        </p:nvGrpSpPr>
        <p:grpSpPr>
          <a:xfrm>
            <a:off x="669924" y="1341994"/>
            <a:ext cx="10850563" cy="4174012"/>
            <a:chOff x="669924" y="1341994"/>
            <a:chExt cx="10850563" cy="4174012"/>
          </a:xfrm>
        </p:grpSpPr>
        <p:pic>
          <p:nvPicPr>
            <p:cNvPr id="9" name="图片 8">
              <a:extLst>
                <a:ext uri="{FF2B5EF4-FFF2-40B4-BE49-F238E27FC236}">
                  <a16:creationId xmlns:a16="http://schemas.microsoft.com/office/drawing/2014/main" id="{26A6C39A-1E01-99BC-4E91-C681849C7732}"/>
                </a:ext>
              </a:extLst>
            </p:cNvPr>
            <p:cNvPicPr>
              <a:picLocks noChangeAspect="1"/>
            </p:cNvPicPr>
            <p:nvPr/>
          </p:nvPicPr>
          <p:blipFill>
            <a:blip r:embed="rId4"/>
            <a:stretch>
              <a:fillRect/>
            </a:stretch>
          </p:blipFill>
          <p:spPr>
            <a:xfrm>
              <a:off x="669924" y="1341994"/>
              <a:ext cx="10850563" cy="4174012"/>
            </a:xfrm>
            <a:prstGeom prst="rect">
              <a:avLst/>
            </a:prstGeom>
          </p:spPr>
        </p:pic>
        <p:pic>
          <p:nvPicPr>
            <p:cNvPr id="3" name="图片 2">
              <a:extLst>
                <a:ext uri="{FF2B5EF4-FFF2-40B4-BE49-F238E27FC236}">
                  <a16:creationId xmlns:a16="http://schemas.microsoft.com/office/drawing/2014/main" id="{8DE78C6F-FE5A-6C96-8AF4-921B7DA7C866}"/>
                </a:ext>
              </a:extLst>
            </p:cNvPr>
            <p:cNvPicPr>
              <a:picLocks noChangeAspect="1"/>
            </p:cNvPicPr>
            <p:nvPr/>
          </p:nvPicPr>
          <p:blipFill rotWithShape="1">
            <a:blip r:embed="rId4"/>
            <a:srcRect l="34066" t="64056" r="63546" b="29189"/>
            <a:stretch/>
          </p:blipFill>
          <p:spPr>
            <a:xfrm>
              <a:off x="2799396" y="4015739"/>
              <a:ext cx="259081" cy="281940"/>
            </a:xfrm>
            <a:prstGeom prst="rect">
              <a:avLst/>
            </a:prstGeom>
          </p:spPr>
        </p:pic>
      </p:grpSp>
    </p:spTree>
    <p:extLst>
      <p:ext uri="{BB962C8B-B14F-4D97-AF65-F5344CB8AC3E}">
        <p14:creationId xmlns:p14="http://schemas.microsoft.com/office/powerpoint/2010/main" val="2459117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242483" y="3333750"/>
            <a:ext cx="11707051" cy="1414554"/>
          </a:xfrm>
          <a:prstGeom prst="rect">
            <a:avLst/>
          </a:prstGeom>
          <a:noFill/>
        </p:spPr>
        <p:txBody>
          <a:bodyPr wrap="none" rtlCol="0">
            <a:spAutoFit/>
          </a:bodyPr>
          <a:lstStyle/>
          <a:p>
            <a:pPr algn="ctr"/>
            <a:r>
              <a:rPr lang="en-US" altLang="zh-CN" sz="5400" b="1" dirty="0">
                <a:solidFill>
                  <a:srgbClr val="002060"/>
                </a:solidFill>
                <a:latin typeface="钉钉进步体" panose="00020600040101010101" pitchFamily="18" charset="-122"/>
                <a:ea typeface="钉钉进步体" panose="00020600040101010101" pitchFamily="18" charset="-122"/>
              </a:rPr>
              <a:t>C</a:t>
            </a:r>
            <a:r>
              <a:rPr lang="zh-CN" altLang="en-US" sz="5400" b="1" dirty="0">
                <a:solidFill>
                  <a:srgbClr val="002060"/>
                </a:solidFill>
                <a:latin typeface="钉钉进步体" panose="00020600040101010101" pitchFamily="18" charset="-122"/>
                <a:ea typeface="钉钉进步体" panose="00020600040101010101" pitchFamily="18" charset="-122"/>
              </a:rPr>
              <a:t>方式格式化输入输出与字符输入输出</a:t>
            </a:r>
            <a:endParaRPr lang="en-US" altLang="zh-CN" sz="5400" b="1" dirty="0">
              <a:solidFill>
                <a:srgbClr val="002060"/>
              </a:solidFill>
              <a:latin typeface="钉钉进步体" panose="00020600040101010101" pitchFamily="18" charset="-122"/>
              <a:ea typeface="钉钉进步体" panose="00020600040101010101" pitchFamily="18" charset="-122"/>
            </a:endParaRPr>
          </a:p>
          <a:p>
            <a:pPr algn="ctr">
              <a:lnSpc>
                <a:spcPct val="150000"/>
              </a:lnSpc>
            </a:pP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C-Style Formatted Input/Output and Character Input/Output</a:t>
            </a:r>
            <a:endParaRPr lang="zh-CN" altLang="en-US" sz="2400" b="1" dirty="0">
              <a:solidFill>
                <a:schemeClr val="bg1">
                  <a:lumMod val="50000"/>
                </a:schemeClr>
              </a:solidFill>
              <a:latin typeface="钉钉进步体" panose="00020600040101010101" pitchFamily="18" charset="-122"/>
              <a:ea typeface="钉钉进步体" panose="00020600040101010101" pitchFamily="18" charset="-122"/>
            </a:endParaRP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0A7ABBCE-679D-F20D-44FD-C95023F1CD7B}"/>
              </a:ext>
            </a:extLst>
          </p:cNvPr>
          <p:cNvGrpSpPr/>
          <p:nvPr/>
        </p:nvGrpSpPr>
        <p:grpSpPr>
          <a:xfrm>
            <a:off x="117963" y="57219"/>
            <a:ext cx="934460" cy="934460"/>
            <a:chOff x="113733" y="108980"/>
            <a:chExt cx="863612" cy="863612"/>
          </a:xfrm>
        </p:grpSpPr>
        <p:sp>
          <p:nvSpPr>
            <p:cNvPr id="6" name="椭圆 5">
              <a:extLst>
                <a:ext uri="{FF2B5EF4-FFF2-40B4-BE49-F238E27FC236}">
                  <a16:creationId xmlns:a16="http://schemas.microsoft.com/office/drawing/2014/main" id="{EBD1A937-255E-7F0F-A310-6D134E3163C6}"/>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6417850-34CB-98B9-CB80-DD5F88C8E0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8" name="文本框 7">
            <a:extLst>
              <a:ext uri="{FF2B5EF4-FFF2-40B4-BE49-F238E27FC236}">
                <a16:creationId xmlns:a16="http://schemas.microsoft.com/office/drawing/2014/main" id="{CDE03CDA-5710-6DE0-F65E-22ED0CAAF866}"/>
              </a:ext>
            </a:extLst>
          </p:cNvPr>
          <p:cNvSpPr txBox="1"/>
          <p:nvPr/>
        </p:nvSpPr>
        <p:spPr>
          <a:xfrm>
            <a:off x="5095181" y="1988457"/>
            <a:ext cx="2001638" cy="830997"/>
          </a:xfrm>
          <a:prstGeom prst="rect">
            <a:avLst/>
          </a:prstGeom>
          <a:noFill/>
        </p:spPr>
        <p:txBody>
          <a:bodyPr wrap="none" rtlCol="0">
            <a:spAutoFit/>
          </a:bodyPr>
          <a:lstStyle/>
          <a:p>
            <a:pPr algn="ctr"/>
            <a:r>
              <a:rPr lang="en-US" altLang="zh-CN" sz="4800" b="1" dirty="0">
                <a:solidFill>
                  <a:srgbClr val="002060"/>
                </a:solidFill>
                <a:latin typeface="Calibri" panose="020F0502020204030204" pitchFamily="34" charset="0"/>
                <a:ea typeface="Calibri" panose="020F0502020204030204" pitchFamily="34" charset="0"/>
                <a:cs typeface="Calibri" panose="020F0502020204030204" pitchFamily="34" charset="0"/>
              </a:rPr>
              <a:t>Part 04</a:t>
            </a:r>
            <a:endParaRPr lang="zh-CN" altLang="en-US" sz="4800" b="1" dirty="0">
              <a:solidFill>
                <a:srgbClr val="002060"/>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703379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方式格式化输出函数</a:t>
            </a:r>
            <a:r>
              <a:rPr lang="en-US" altLang="zh-CN" sz="3600" dirty="0" err="1"/>
              <a:t>printf</a:t>
            </a:r>
            <a:r>
              <a:rPr lang="zh-CN" altLang="en-US" sz="3600" dirty="0"/>
              <a:t>的基本理解</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E8E8B51-913D-3594-A2E2-977B3F9FF4A7}"/>
              </a:ext>
            </a:extLst>
          </p:cNvPr>
          <p:cNvPicPr>
            <a:picLocks noChangeAspect="1"/>
          </p:cNvPicPr>
          <p:nvPr/>
        </p:nvPicPr>
        <p:blipFill>
          <a:blip r:embed="rId4"/>
          <a:stretch>
            <a:fillRect/>
          </a:stretch>
        </p:blipFill>
        <p:spPr>
          <a:xfrm>
            <a:off x="669924" y="1365762"/>
            <a:ext cx="9302751" cy="3536522"/>
          </a:xfrm>
          <a:prstGeom prst="rect">
            <a:avLst/>
          </a:prstGeom>
        </p:spPr>
      </p:pic>
      <p:pic>
        <p:nvPicPr>
          <p:cNvPr id="7" name="图片 6">
            <a:extLst>
              <a:ext uri="{FF2B5EF4-FFF2-40B4-BE49-F238E27FC236}">
                <a16:creationId xmlns:a16="http://schemas.microsoft.com/office/drawing/2014/main" id="{C9921E60-2B18-49AB-C9EA-893F50B6CCA3}"/>
              </a:ext>
            </a:extLst>
          </p:cNvPr>
          <p:cNvPicPr>
            <a:picLocks noChangeAspect="1"/>
          </p:cNvPicPr>
          <p:nvPr/>
        </p:nvPicPr>
        <p:blipFill>
          <a:blip r:embed="rId5"/>
          <a:stretch>
            <a:fillRect/>
          </a:stretch>
        </p:blipFill>
        <p:spPr>
          <a:xfrm>
            <a:off x="669924" y="5343633"/>
            <a:ext cx="7073901" cy="1009756"/>
          </a:xfrm>
          <a:prstGeom prst="rect">
            <a:avLst/>
          </a:prstGeom>
        </p:spPr>
      </p:pic>
    </p:spTree>
    <p:extLst>
      <p:ext uri="{BB962C8B-B14F-4D97-AF65-F5344CB8AC3E}">
        <p14:creationId xmlns:p14="http://schemas.microsoft.com/office/powerpoint/2010/main" val="1274535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方式格式化输出函数</a:t>
            </a:r>
            <a:r>
              <a:rPr lang="en-US" altLang="zh-CN" sz="3600" dirty="0" err="1"/>
              <a:t>printf</a:t>
            </a:r>
            <a:r>
              <a:rPr lang="zh-CN" altLang="en-US" sz="3600" dirty="0"/>
              <a:t>的基本理解</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0DEE35B-DCC9-1608-DBAF-FF9C005E1390}"/>
              </a:ext>
            </a:extLst>
          </p:cNvPr>
          <p:cNvPicPr>
            <a:picLocks noChangeAspect="1"/>
          </p:cNvPicPr>
          <p:nvPr/>
        </p:nvPicPr>
        <p:blipFill>
          <a:blip r:embed="rId4"/>
          <a:stretch>
            <a:fillRect/>
          </a:stretch>
        </p:blipFill>
        <p:spPr>
          <a:xfrm>
            <a:off x="669924" y="1105988"/>
            <a:ext cx="7191215" cy="5628187"/>
          </a:xfrm>
          <a:prstGeom prst="rect">
            <a:avLst/>
          </a:prstGeom>
        </p:spPr>
      </p:pic>
    </p:spTree>
    <p:extLst>
      <p:ext uri="{BB962C8B-B14F-4D97-AF65-F5344CB8AC3E}">
        <p14:creationId xmlns:p14="http://schemas.microsoft.com/office/powerpoint/2010/main" val="40806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原码、反码、补码的概念</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D9629041-D04B-8852-306D-0CEF8C4127E0}"/>
              </a:ext>
            </a:extLst>
          </p:cNvPr>
          <p:cNvPicPr>
            <a:picLocks noChangeAspect="1"/>
          </p:cNvPicPr>
          <p:nvPr/>
        </p:nvPicPr>
        <p:blipFill rotWithShape="1">
          <a:blip r:embed="rId4">
            <a:extLst>
              <a:ext uri="{28A0092B-C50C-407E-A947-70E740481C1C}">
                <a14:useLocalDpi xmlns:a14="http://schemas.microsoft.com/office/drawing/2010/main" val="0"/>
              </a:ext>
            </a:extLst>
          </a:blip>
          <a:srcRect l="2063" t="2948" r="2986" b="6914"/>
          <a:stretch/>
        </p:blipFill>
        <p:spPr>
          <a:xfrm>
            <a:off x="669924" y="4310276"/>
            <a:ext cx="10850563" cy="1618593"/>
          </a:xfrm>
          <a:prstGeom prst="rect">
            <a:avLst/>
          </a:prstGeom>
        </p:spPr>
      </p:pic>
      <p:pic>
        <p:nvPicPr>
          <p:cNvPr id="4" name="图片 3">
            <a:extLst>
              <a:ext uri="{FF2B5EF4-FFF2-40B4-BE49-F238E27FC236}">
                <a16:creationId xmlns:a16="http://schemas.microsoft.com/office/drawing/2014/main" id="{8AA7E4FD-49AD-568D-09C3-2D046A0FFA38}"/>
              </a:ext>
            </a:extLst>
          </p:cNvPr>
          <p:cNvPicPr>
            <a:picLocks noChangeAspect="1"/>
          </p:cNvPicPr>
          <p:nvPr/>
        </p:nvPicPr>
        <p:blipFill>
          <a:blip r:embed="rId5"/>
          <a:stretch>
            <a:fillRect/>
          </a:stretch>
        </p:blipFill>
        <p:spPr>
          <a:xfrm>
            <a:off x="669924" y="1307404"/>
            <a:ext cx="10850563" cy="2789948"/>
          </a:xfrm>
          <a:prstGeom prst="rect">
            <a:avLst/>
          </a:prstGeom>
        </p:spPr>
      </p:pic>
    </p:spTree>
    <p:extLst>
      <p:ext uri="{BB962C8B-B14F-4D97-AF65-F5344CB8AC3E}">
        <p14:creationId xmlns:p14="http://schemas.microsoft.com/office/powerpoint/2010/main" val="1366873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方式格式化输出函数</a:t>
            </a:r>
            <a:r>
              <a:rPr lang="en-US" altLang="zh-CN" sz="3600" dirty="0" err="1"/>
              <a:t>scanf</a:t>
            </a:r>
            <a:r>
              <a:rPr lang="zh-CN" altLang="en-US" sz="3600" dirty="0"/>
              <a:t>的基本理解</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646D9C2-98E3-869C-CE15-B98A598438C5}"/>
              </a:ext>
            </a:extLst>
          </p:cNvPr>
          <p:cNvPicPr>
            <a:picLocks noChangeAspect="1"/>
          </p:cNvPicPr>
          <p:nvPr/>
        </p:nvPicPr>
        <p:blipFill>
          <a:blip r:embed="rId4"/>
          <a:stretch>
            <a:fillRect/>
          </a:stretch>
        </p:blipFill>
        <p:spPr>
          <a:xfrm>
            <a:off x="669924" y="1119367"/>
            <a:ext cx="8227160" cy="4214707"/>
          </a:xfrm>
          <a:prstGeom prst="rect">
            <a:avLst/>
          </a:prstGeom>
        </p:spPr>
      </p:pic>
      <p:pic>
        <p:nvPicPr>
          <p:cNvPr id="7" name="图片 6">
            <a:extLst>
              <a:ext uri="{FF2B5EF4-FFF2-40B4-BE49-F238E27FC236}">
                <a16:creationId xmlns:a16="http://schemas.microsoft.com/office/drawing/2014/main" id="{3DD35D94-381E-90DB-703B-B271CBF3D5FE}"/>
              </a:ext>
            </a:extLst>
          </p:cNvPr>
          <p:cNvPicPr>
            <a:picLocks noChangeAspect="1"/>
          </p:cNvPicPr>
          <p:nvPr/>
        </p:nvPicPr>
        <p:blipFill>
          <a:blip r:embed="rId5"/>
          <a:stretch>
            <a:fillRect/>
          </a:stretch>
        </p:blipFill>
        <p:spPr>
          <a:xfrm>
            <a:off x="669925" y="5638875"/>
            <a:ext cx="8843948" cy="952425"/>
          </a:xfrm>
          <a:prstGeom prst="rect">
            <a:avLst/>
          </a:prstGeom>
        </p:spPr>
      </p:pic>
    </p:spTree>
    <p:extLst>
      <p:ext uri="{BB962C8B-B14F-4D97-AF65-F5344CB8AC3E}">
        <p14:creationId xmlns:p14="http://schemas.microsoft.com/office/powerpoint/2010/main" val="3741274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方式格式化输出函数</a:t>
            </a:r>
            <a:r>
              <a:rPr lang="en-US" altLang="zh-CN" sz="3600" dirty="0" err="1"/>
              <a:t>scanf</a:t>
            </a:r>
            <a:r>
              <a:rPr lang="zh-CN" altLang="en-US" sz="3600" dirty="0"/>
              <a:t>的基本理解</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25963FC6-5226-D13A-DBAD-E0FCE722038E}"/>
              </a:ext>
            </a:extLst>
          </p:cNvPr>
          <p:cNvPicPr>
            <a:picLocks noChangeAspect="1"/>
          </p:cNvPicPr>
          <p:nvPr/>
        </p:nvPicPr>
        <p:blipFill>
          <a:blip r:embed="rId4"/>
          <a:stretch>
            <a:fillRect/>
          </a:stretch>
        </p:blipFill>
        <p:spPr>
          <a:xfrm>
            <a:off x="669924" y="1119368"/>
            <a:ext cx="9523860" cy="5564172"/>
          </a:xfrm>
          <a:prstGeom prst="rect">
            <a:avLst/>
          </a:prstGeom>
        </p:spPr>
      </p:pic>
    </p:spTree>
    <p:extLst>
      <p:ext uri="{BB962C8B-B14F-4D97-AF65-F5344CB8AC3E}">
        <p14:creationId xmlns:p14="http://schemas.microsoft.com/office/powerpoint/2010/main" val="3167264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方式格式化输出函数</a:t>
            </a:r>
            <a:r>
              <a:rPr lang="en-US" altLang="zh-CN" sz="3600" dirty="0" err="1"/>
              <a:t>scanf</a:t>
            </a:r>
            <a:r>
              <a:rPr lang="zh-CN" altLang="en-US" sz="3600" dirty="0"/>
              <a:t>的基本理解</a:t>
            </a:r>
            <a:endParaRPr lang="zh-CN" altLang="en-US" sz="3600" dirty="0">
              <a:latin typeface="+mn-ea"/>
              <a:ea typeface="+mn-ea"/>
            </a:endParaRP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2EEE292-14AA-120C-53E9-AD34E5AFCB36}"/>
              </a:ext>
            </a:extLst>
          </p:cNvPr>
          <p:cNvSpPr txBox="1"/>
          <p:nvPr/>
        </p:nvSpPr>
        <p:spPr>
          <a:xfrm>
            <a:off x="669925" y="1138991"/>
            <a:ext cx="10850562" cy="4651402"/>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示例：</a:t>
            </a:r>
            <a:r>
              <a:rPr kumimoji="0" lang="en-US" altLang="zh-CN" sz="2400" b="0" i="0" u="none" strike="noStrike" kern="1200" cap="none" spc="0" normalizeH="0" baseline="0" noProof="0" dirty="0" err="1">
                <a:ln>
                  <a:noFill/>
                </a:ln>
                <a:effectLst/>
                <a:highlight>
                  <a:srgbClr val="FFFFFF"/>
                </a:highlight>
                <a:uLnTx/>
                <a:uFillTx/>
                <a:latin typeface="+mn-ea"/>
                <a:cs typeface="+mn-cs"/>
              </a:rPr>
              <a:t>scanf</a:t>
            </a:r>
            <a:r>
              <a:rPr kumimoji="0" lang="en-US" altLang="zh-CN" sz="2400" b="0" i="0" u="none" strike="noStrike" kern="1200" cap="none" spc="0" normalizeH="0" baseline="0" noProof="0" dirty="0">
                <a:ln>
                  <a:noFill/>
                </a:ln>
                <a:effectLst/>
                <a:highlight>
                  <a:srgbClr val="FFFFFF"/>
                </a:highlight>
                <a:uLnTx/>
                <a:uFillTx/>
                <a:latin typeface="+mn-ea"/>
                <a:cs typeface="+mn-cs"/>
              </a:rPr>
              <a:t>("%d", &amp;age);</a:t>
            </a:r>
          </a:p>
          <a:p>
            <a:pPr marL="342900" marR="0" lvl="0" indent="-342900" algn="just" defTabSz="914400" rtl="0" eaLnBrk="1" fontAlgn="auto" latinLnBrk="0" hangingPunct="1">
              <a:lnSpc>
                <a:spcPct val="150000"/>
              </a:lnSpc>
              <a:spcBef>
                <a:spcPts val="1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等待用户的键盘输入，并不会往后执行代码。</a:t>
            </a:r>
            <a:r>
              <a:rPr kumimoji="0" lang="en-US" altLang="zh-CN" sz="2400" b="0" i="0" u="none" strike="noStrike" kern="1200" cap="none" spc="0" normalizeH="0" baseline="0" noProof="0" dirty="0" err="1">
                <a:ln>
                  <a:noFill/>
                </a:ln>
                <a:effectLst/>
                <a:highlight>
                  <a:srgbClr val="FFFFFF"/>
                </a:highlight>
                <a:uLnTx/>
                <a:uFillTx/>
                <a:latin typeface="+mn-ea"/>
                <a:cs typeface="+mn-cs"/>
              </a:rPr>
              <a:t>scanf</a:t>
            </a:r>
            <a:r>
              <a:rPr kumimoji="0" lang="zh-CN" altLang="en-US" sz="2400" b="0" i="0" u="none" strike="noStrike" kern="1200" cap="none" spc="0" normalizeH="0" baseline="0" noProof="0" dirty="0">
                <a:ln>
                  <a:noFill/>
                </a:ln>
                <a:effectLst/>
                <a:highlight>
                  <a:srgbClr val="FFFFFF"/>
                </a:highlight>
                <a:uLnTx/>
                <a:uFillTx/>
                <a:latin typeface="+mn-ea"/>
                <a:cs typeface="+mn-cs"/>
              </a:rPr>
              <a:t>的第</a:t>
            </a:r>
            <a:r>
              <a:rPr kumimoji="0" lang="en-US" altLang="zh-CN" sz="2400" b="0" i="0" u="none" strike="noStrike" kern="1200" cap="none" spc="0" normalizeH="0" baseline="0" noProof="0" dirty="0">
                <a:ln>
                  <a:noFill/>
                </a:ln>
                <a:effectLst/>
                <a:highlight>
                  <a:srgbClr val="FFFFFF"/>
                </a:highlight>
                <a:uLnTx/>
                <a:uFillTx/>
                <a:latin typeface="+mn-ea"/>
                <a:cs typeface="+mn-cs"/>
              </a:rPr>
              <a:t>1</a:t>
            </a:r>
            <a:r>
              <a:rPr kumimoji="0" lang="zh-CN" altLang="en-US" sz="2400" b="0" i="0" u="none" strike="noStrike" kern="1200" cap="none" spc="0" normalizeH="0" baseline="0" noProof="0" dirty="0">
                <a:ln>
                  <a:noFill/>
                </a:ln>
                <a:effectLst/>
                <a:highlight>
                  <a:srgbClr val="FFFFFF"/>
                </a:highlight>
                <a:uLnTx/>
                <a:uFillTx/>
                <a:latin typeface="+mn-ea"/>
                <a:cs typeface="+mn-cs"/>
              </a:rPr>
              <a:t>个参数是</a:t>
            </a:r>
            <a:r>
              <a:rPr kumimoji="0" lang="en-US" altLang="zh-CN" sz="2400" b="0" i="0" u="none" strike="noStrike" kern="1200" cap="none" spc="0" normalizeH="0" baseline="0" noProof="0" dirty="0">
                <a:ln>
                  <a:noFill/>
                </a:ln>
                <a:effectLst/>
                <a:highlight>
                  <a:srgbClr val="FFFFFF"/>
                </a:highlight>
                <a:uLnTx/>
                <a:uFillTx/>
                <a:latin typeface="+mn-ea"/>
                <a:cs typeface="+mn-cs"/>
              </a:rPr>
              <a:t>"%d"</a:t>
            </a:r>
            <a:r>
              <a:rPr kumimoji="0" lang="zh-CN" altLang="en-US" sz="2400" b="0" i="0" u="none" strike="noStrike" kern="1200" cap="none" spc="0" normalizeH="0" baseline="0" noProof="0" dirty="0">
                <a:ln>
                  <a:noFill/>
                </a:ln>
                <a:effectLst/>
                <a:highlight>
                  <a:srgbClr val="FFFFFF"/>
                </a:highlight>
                <a:uLnTx/>
                <a:uFillTx/>
                <a:latin typeface="+mn-ea"/>
                <a:cs typeface="+mn-cs"/>
              </a:rPr>
              <a:t>，说明要求用户以</a:t>
            </a:r>
            <a:r>
              <a:rPr kumimoji="0" lang="en-US" altLang="zh-CN" sz="2400" b="0" i="0" u="none" strike="noStrike" kern="1200" cap="none" spc="0" normalizeH="0" baseline="0" noProof="0" dirty="0">
                <a:ln>
                  <a:noFill/>
                </a:ln>
                <a:effectLst/>
                <a:highlight>
                  <a:srgbClr val="FFFFFF"/>
                </a:highlight>
                <a:uLnTx/>
                <a:uFillTx/>
                <a:latin typeface="+mn-ea"/>
                <a:cs typeface="+mn-cs"/>
              </a:rPr>
              <a:t>10</a:t>
            </a:r>
            <a:r>
              <a:rPr kumimoji="0" lang="zh-CN" altLang="en-US" sz="2400" b="0" i="0" u="none" strike="noStrike" kern="1200" cap="none" spc="0" normalizeH="0" baseline="0" noProof="0" dirty="0">
                <a:ln>
                  <a:noFill/>
                </a:ln>
                <a:effectLst/>
                <a:highlight>
                  <a:srgbClr val="FFFFFF"/>
                </a:highlight>
                <a:uLnTx/>
                <a:uFillTx/>
                <a:latin typeface="+mn-ea"/>
                <a:cs typeface="+mn-cs"/>
              </a:rPr>
              <a:t>进制的形式输入一个整数。</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输入完毕后，回车，目的是告诉</a:t>
            </a:r>
            <a:r>
              <a:rPr kumimoji="0" lang="en-US" altLang="zh-CN" sz="2400" b="0" i="0" u="none" strike="noStrike" kern="1200" cap="none" spc="0" normalizeH="0" baseline="0" noProof="0" dirty="0" err="1">
                <a:ln>
                  <a:noFill/>
                </a:ln>
                <a:effectLst/>
                <a:highlight>
                  <a:srgbClr val="FFFFFF"/>
                </a:highlight>
                <a:uLnTx/>
                <a:uFillTx/>
                <a:latin typeface="+mn-ea"/>
                <a:cs typeface="+mn-cs"/>
              </a:rPr>
              <a:t>scanf</a:t>
            </a:r>
            <a:r>
              <a:rPr kumimoji="0" lang="zh-CN" altLang="en-US" sz="2400" b="0" i="0" u="none" strike="noStrike" kern="1200" cap="none" spc="0" normalizeH="0" baseline="0" noProof="0" dirty="0">
                <a:ln>
                  <a:noFill/>
                </a:ln>
                <a:effectLst/>
                <a:highlight>
                  <a:srgbClr val="FFFFFF"/>
                </a:highlight>
                <a:uLnTx/>
                <a:uFillTx/>
                <a:latin typeface="+mn-ea"/>
                <a:cs typeface="+mn-cs"/>
              </a:rPr>
              <a:t>函数已经输入完毕，</a:t>
            </a:r>
            <a:r>
              <a:rPr kumimoji="0" lang="en-US" altLang="zh-CN" sz="2400" b="0" i="0" u="none" strike="noStrike" kern="1200" cap="none" spc="0" normalizeH="0" baseline="0" noProof="0" dirty="0" err="1">
                <a:ln>
                  <a:noFill/>
                </a:ln>
                <a:effectLst/>
                <a:highlight>
                  <a:srgbClr val="FFFFFF"/>
                </a:highlight>
                <a:uLnTx/>
                <a:uFillTx/>
                <a:latin typeface="+mn-ea"/>
                <a:cs typeface="+mn-cs"/>
              </a:rPr>
              <a:t>scanf</a:t>
            </a:r>
            <a:r>
              <a:rPr kumimoji="0" lang="zh-CN" altLang="en-US" sz="2400" b="0" i="0" u="none" strike="noStrike" kern="1200" cap="none" spc="0" normalizeH="0" baseline="0" noProof="0" dirty="0">
                <a:ln>
                  <a:noFill/>
                </a:ln>
                <a:effectLst/>
                <a:highlight>
                  <a:srgbClr val="FFFFFF"/>
                </a:highlight>
                <a:uLnTx/>
                <a:uFillTx/>
                <a:latin typeface="+mn-ea"/>
                <a:cs typeface="+mn-cs"/>
              </a:rPr>
              <a:t>函数会将输入的</a:t>
            </a:r>
            <a:r>
              <a:rPr kumimoji="0" lang="en-US" altLang="zh-CN" sz="2400" b="0" i="0" u="none" strike="noStrike" kern="1200" cap="none" spc="0" normalizeH="0" baseline="0" noProof="0" dirty="0">
                <a:ln>
                  <a:noFill/>
                </a:ln>
                <a:effectLst/>
                <a:highlight>
                  <a:srgbClr val="FFFFFF"/>
                </a:highlight>
                <a:uLnTx/>
                <a:uFillTx/>
                <a:latin typeface="+mn-ea"/>
                <a:cs typeface="+mn-cs"/>
              </a:rPr>
              <a:t>8</a:t>
            </a:r>
            <a:r>
              <a:rPr kumimoji="0" lang="zh-CN" altLang="en-US" sz="2400" b="0" i="0" u="none" strike="noStrike" kern="1200" cap="none" spc="0" normalizeH="0" baseline="0" noProof="0" dirty="0">
                <a:ln>
                  <a:noFill/>
                </a:ln>
                <a:effectLst/>
                <a:highlight>
                  <a:srgbClr val="FFFFFF"/>
                </a:highlight>
                <a:uLnTx/>
                <a:uFillTx/>
                <a:latin typeface="+mn-ea"/>
                <a:cs typeface="+mn-cs"/>
              </a:rPr>
              <a:t>赋值给</a:t>
            </a:r>
            <a:r>
              <a:rPr kumimoji="0" lang="en-US" altLang="zh-CN" sz="2400" b="0" i="0" u="none" strike="noStrike" kern="1200" cap="none" spc="0" normalizeH="0" baseline="0" noProof="0" dirty="0">
                <a:ln>
                  <a:noFill/>
                </a:ln>
                <a:effectLst/>
                <a:highlight>
                  <a:srgbClr val="FFFFFF"/>
                </a:highlight>
                <a:uLnTx/>
                <a:uFillTx/>
                <a:latin typeface="+mn-ea"/>
                <a:cs typeface="+mn-cs"/>
              </a:rPr>
              <a:t>age</a:t>
            </a:r>
            <a:r>
              <a:rPr kumimoji="0" lang="zh-CN" altLang="en-US" sz="2400" b="0" i="0" u="none" strike="noStrike" kern="1200" cap="none" spc="0" normalizeH="0" baseline="0" noProof="0" dirty="0">
                <a:ln>
                  <a:noFill/>
                </a:ln>
                <a:effectLst/>
                <a:highlight>
                  <a:srgbClr val="FFFFFF"/>
                </a:highlight>
                <a:uLnTx/>
                <a:uFillTx/>
                <a:latin typeface="+mn-ea"/>
                <a:cs typeface="+mn-cs"/>
              </a:rPr>
              <a:t>变量。</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a:ln>
                  <a:noFill/>
                </a:ln>
                <a:effectLst/>
                <a:highlight>
                  <a:srgbClr val="FFFFFF"/>
                </a:highlight>
                <a:uLnTx/>
                <a:uFillTx/>
                <a:latin typeface="+mn-ea"/>
                <a:cs typeface="+mn-cs"/>
              </a:rPr>
              <a:t>scanf</a:t>
            </a:r>
            <a:r>
              <a:rPr kumimoji="0" lang="zh-CN" altLang="en-US" sz="2400" b="0" i="0" u="none" strike="noStrike" kern="1200" cap="none" spc="0" normalizeH="0" baseline="0" noProof="0" dirty="0">
                <a:ln>
                  <a:noFill/>
                </a:ln>
                <a:effectLst/>
                <a:highlight>
                  <a:srgbClr val="FFFFFF"/>
                </a:highlight>
                <a:uLnTx/>
                <a:uFillTx/>
                <a:latin typeface="+mn-ea"/>
                <a:cs typeface="+mn-cs"/>
              </a:rPr>
              <a:t>函数赋值完毕后，才会执行后续代码</a:t>
            </a:r>
            <a:r>
              <a:rPr lang="zh-CN" altLang="en-US" sz="2400" dirty="0">
                <a:highlight>
                  <a:srgbClr val="FFFFFF"/>
                </a:highlight>
                <a:latin typeface="+mn-ea"/>
              </a:rPr>
              <a:t>。</a:t>
            </a:r>
            <a:endParaRPr kumimoji="0" lang="zh-CN" altLang="en-US" sz="2400" b="0" i="0" u="none" strike="noStrike" kern="1200" cap="none" spc="0" normalizeH="0" baseline="0" noProof="0" dirty="0">
              <a:ln>
                <a:noFill/>
              </a:ln>
              <a:effectLst/>
              <a:highlight>
                <a:srgbClr val="FFFFFF"/>
              </a:highligh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注意：</a:t>
            </a:r>
            <a:r>
              <a:rPr kumimoji="0" lang="en-US" altLang="zh-CN" sz="2400" b="0" i="0" u="none" strike="noStrike" kern="1200" cap="none" spc="0" normalizeH="0" baseline="0" noProof="0" dirty="0" err="1">
                <a:ln>
                  <a:noFill/>
                </a:ln>
                <a:effectLst/>
                <a:highlight>
                  <a:srgbClr val="FFFFFF"/>
                </a:highlight>
                <a:uLnTx/>
                <a:uFillTx/>
                <a:latin typeface="+mn-ea"/>
                <a:cs typeface="+mn-cs"/>
              </a:rPr>
              <a:t>scanf</a:t>
            </a:r>
            <a:r>
              <a:rPr kumimoji="0" lang="zh-CN" altLang="en-US" sz="2400" b="0" i="0" u="none" strike="noStrike" kern="1200" cap="none" spc="0" normalizeH="0" baseline="0" noProof="0" dirty="0">
                <a:ln>
                  <a:noFill/>
                </a:ln>
                <a:effectLst/>
                <a:highlight>
                  <a:srgbClr val="FFFFFF"/>
                </a:highlight>
                <a:uLnTx/>
                <a:uFillTx/>
                <a:latin typeface="+mn-ea"/>
                <a:cs typeface="+mn-cs"/>
              </a:rPr>
              <a:t>的第</a:t>
            </a:r>
            <a:r>
              <a:rPr kumimoji="0" lang="en-US" altLang="zh-CN" sz="2400" b="0" i="0" u="none" strike="noStrike" kern="1200" cap="none" spc="0" normalizeH="0" baseline="0" noProof="0" dirty="0">
                <a:ln>
                  <a:noFill/>
                </a:ln>
                <a:effectLst/>
                <a:highlight>
                  <a:srgbClr val="FFFFFF"/>
                </a:highlight>
                <a:uLnTx/>
                <a:uFillTx/>
                <a:latin typeface="+mn-ea"/>
                <a:cs typeface="+mn-cs"/>
              </a:rPr>
              <a:t>2</a:t>
            </a:r>
            <a:r>
              <a:rPr kumimoji="0" lang="zh-CN" altLang="en-US" sz="2400" b="0" i="0" u="none" strike="noStrike" kern="1200" cap="none" spc="0" normalizeH="0" baseline="0" noProof="0" dirty="0">
                <a:ln>
                  <a:noFill/>
                </a:ln>
                <a:effectLst/>
                <a:highlight>
                  <a:srgbClr val="FFFFFF"/>
                </a:highlight>
                <a:uLnTx/>
                <a:uFillTx/>
                <a:latin typeface="+mn-ea"/>
                <a:cs typeface="+mn-cs"/>
              </a:rPr>
              <a:t>个参数传递的不是</a:t>
            </a:r>
            <a:r>
              <a:rPr kumimoji="0" lang="en-US" altLang="zh-CN" sz="2400" b="0" i="0" u="none" strike="noStrike" kern="1200" cap="none" spc="0" normalizeH="0" baseline="0" noProof="0" dirty="0">
                <a:ln>
                  <a:noFill/>
                </a:ln>
                <a:effectLst/>
                <a:highlight>
                  <a:srgbClr val="FFFFFF"/>
                </a:highlight>
                <a:uLnTx/>
                <a:uFillTx/>
                <a:latin typeface="+mn-ea"/>
                <a:cs typeface="+mn-cs"/>
              </a:rPr>
              <a:t>age</a:t>
            </a:r>
            <a:r>
              <a:rPr kumimoji="0" lang="zh-CN" altLang="en-US" sz="2400" b="0" i="0" u="none" strike="noStrike" kern="1200" cap="none" spc="0" normalizeH="0" baseline="0" noProof="0" dirty="0">
                <a:ln>
                  <a:noFill/>
                </a:ln>
                <a:effectLst/>
                <a:highlight>
                  <a:srgbClr val="FFFFFF"/>
                </a:highlight>
                <a:uLnTx/>
                <a:uFillTx/>
                <a:latin typeface="+mn-ea"/>
                <a:cs typeface="+mn-cs"/>
              </a:rPr>
              <a:t>变量，而是</a:t>
            </a:r>
            <a:r>
              <a:rPr kumimoji="0" lang="en-US" altLang="zh-CN" sz="2400" b="0" i="0" u="none" strike="noStrike" kern="1200" cap="none" spc="0" normalizeH="0" baseline="0" noProof="0" dirty="0">
                <a:ln>
                  <a:noFill/>
                </a:ln>
                <a:effectLst/>
                <a:highlight>
                  <a:srgbClr val="FFFFFF"/>
                </a:highlight>
                <a:uLnTx/>
                <a:uFillTx/>
                <a:latin typeface="+mn-ea"/>
                <a:cs typeface="+mn-cs"/>
              </a:rPr>
              <a:t>age</a:t>
            </a:r>
            <a:r>
              <a:rPr kumimoji="0" lang="zh-CN" altLang="en-US" sz="2400" b="0" i="0" u="none" strike="noStrike" kern="1200" cap="none" spc="0" normalizeH="0" baseline="0" noProof="0" dirty="0">
                <a:ln>
                  <a:noFill/>
                </a:ln>
                <a:effectLst/>
                <a:highlight>
                  <a:srgbClr val="FFFFFF"/>
                </a:highlight>
                <a:uLnTx/>
                <a:uFillTx/>
                <a:latin typeface="+mn-ea"/>
                <a:cs typeface="+mn-cs"/>
              </a:rPr>
              <a:t>变量的地址</a:t>
            </a:r>
            <a:r>
              <a:rPr kumimoji="0" lang="en-US" altLang="zh-CN" sz="2400" b="0" i="0" u="none" strike="noStrike" kern="1200" cap="none" spc="0" normalizeH="0" baseline="0" noProof="0" dirty="0">
                <a:ln>
                  <a:noFill/>
                </a:ln>
                <a:effectLst/>
                <a:highlight>
                  <a:srgbClr val="FFFFFF"/>
                </a:highlight>
                <a:uLnTx/>
                <a:uFillTx/>
                <a:latin typeface="+mn-ea"/>
                <a:cs typeface="+mn-cs"/>
              </a:rPr>
              <a:t>&amp;age</a:t>
            </a:r>
            <a:r>
              <a:rPr kumimoji="0" lang="zh-CN" altLang="en-US" sz="2400" b="0" i="0" u="none" strike="noStrike" kern="1200" cap="none" spc="0" normalizeH="0" baseline="0" noProof="0" dirty="0">
                <a:ln>
                  <a:noFill/>
                </a:ln>
                <a:effectLst/>
                <a:highlight>
                  <a:srgbClr val="FFFFFF"/>
                </a:highlight>
                <a:uLnTx/>
                <a:uFillTx/>
                <a:latin typeface="+mn-ea"/>
                <a:cs typeface="+mn-cs"/>
              </a:rPr>
              <a:t>，</a:t>
            </a:r>
            <a:r>
              <a:rPr kumimoji="0" lang="en-US" altLang="zh-CN" sz="2400" b="0" i="0" u="none" strike="noStrike" kern="1200" cap="none" spc="0" normalizeH="0" baseline="0" noProof="0" dirty="0">
                <a:ln>
                  <a:noFill/>
                </a:ln>
                <a:effectLst/>
                <a:highlight>
                  <a:srgbClr val="FFFFFF"/>
                </a:highlight>
                <a:uLnTx/>
                <a:uFillTx/>
                <a:latin typeface="+mn-ea"/>
                <a:cs typeface="+mn-cs"/>
              </a:rPr>
              <a:t>&amp;</a:t>
            </a:r>
            <a:r>
              <a:rPr kumimoji="0" lang="zh-CN" altLang="en-US" sz="2400" b="0" i="0" u="none" strike="noStrike" kern="1200" cap="none" spc="0" normalizeH="0" baseline="0" noProof="0" dirty="0">
                <a:ln>
                  <a:noFill/>
                </a:ln>
                <a:effectLst/>
                <a:highlight>
                  <a:srgbClr val="FFFFFF"/>
                </a:highlight>
                <a:uLnTx/>
                <a:uFillTx/>
                <a:latin typeface="+mn-ea"/>
                <a:cs typeface="+mn-cs"/>
              </a:rPr>
              <a:t>是</a:t>
            </a:r>
            <a:r>
              <a:rPr kumimoji="0" lang="en-US" altLang="zh-CN" sz="2400" b="0" i="0" u="none" strike="noStrike" kern="1200" cap="none" spc="0" normalizeH="0" baseline="0" noProof="0" dirty="0">
                <a:ln>
                  <a:noFill/>
                </a:ln>
                <a:effectLst/>
                <a:highlight>
                  <a:srgbClr val="FFFFFF"/>
                </a:highlight>
                <a:uLnTx/>
                <a:uFillTx/>
                <a:latin typeface="+mn-ea"/>
                <a:cs typeface="+mn-cs"/>
              </a:rPr>
              <a:t>C</a:t>
            </a:r>
            <a:r>
              <a:rPr kumimoji="0" lang="zh-CN" altLang="en-US" sz="2400" b="0" i="0" u="none" strike="noStrike" kern="1200" cap="none" spc="0" normalizeH="0" baseline="0" noProof="0" dirty="0">
                <a:ln>
                  <a:noFill/>
                </a:ln>
                <a:effectLst/>
                <a:highlight>
                  <a:srgbClr val="FFFFFF"/>
                </a:highlight>
                <a:uLnTx/>
                <a:uFillTx/>
                <a:latin typeface="+mn-ea"/>
                <a:cs typeface="+mn-cs"/>
              </a:rPr>
              <a:t>语言中的地址运算符，可以用来获取变量的地址。</a:t>
            </a:r>
            <a:endParaRPr kumimoji="0" lang="zh-CN" altLang="en-US" sz="2400" b="0" i="0" u="none" strike="noStrike" kern="1200" cap="none" spc="0" normalizeH="0" baseline="0" noProof="0" dirty="0">
              <a:ln>
                <a:noFill/>
              </a:ln>
              <a:effectLst/>
              <a:uLnTx/>
              <a:uFillTx/>
              <a:latin typeface="+mn-ea"/>
              <a:cs typeface="+mn-cs"/>
            </a:endParaRPr>
          </a:p>
        </p:txBody>
      </p:sp>
    </p:spTree>
    <p:extLst>
      <p:ext uri="{BB962C8B-B14F-4D97-AF65-F5344CB8AC3E}">
        <p14:creationId xmlns:p14="http://schemas.microsoft.com/office/powerpoint/2010/main" val="1492480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C</a:t>
            </a:r>
            <a:r>
              <a:rPr lang="zh-CN" altLang="en-US" sz="3600" dirty="0"/>
              <a:t>方式格式化输出函数</a:t>
            </a:r>
            <a:r>
              <a:rPr lang="en-US" altLang="zh-CN" sz="3600" dirty="0" err="1"/>
              <a:t>scanf</a:t>
            </a:r>
            <a:r>
              <a:rPr lang="zh-CN" altLang="en-US" sz="3600" dirty="0"/>
              <a:t>的基本理解</a:t>
            </a:r>
            <a:endParaRPr lang="zh-CN" altLang="en-US" sz="3600" dirty="0">
              <a:latin typeface="+mn-ea"/>
              <a:ea typeface="+mn-ea"/>
            </a:endParaRP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2EEE292-14AA-120C-53E9-AD34E5AFCB36}"/>
              </a:ext>
            </a:extLst>
          </p:cNvPr>
          <p:cNvSpPr txBox="1"/>
          <p:nvPr/>
        </p:nvSpPr>
        <p:spPr>
          <a:xfrm>
            <a:off x="669925" y="1138991"/>
            <a:ext cx="10850562" cy="4486806"/>
          </a:xfrm>
          <a:prstGeom prst="rect">
            <a:avLst/>
          </a:prstGeom>
          <a:noFill/>
        </p:spPr>
        <p:txBody>
          <a:bodyPr wrap="square">
            <a:spAutoFit/>
          </a:bodyPr>
          <a:lstStyle/>
          <a:p>
            <a:pPr marR="0" lvl="0" defTabSz="914400" rtl="0" eaLnBrk="1" fontAlgn="auto" latinLnBrk="0" hangingPunct="1">
              <a:lnSpc>
                <a:spcPct val="150000"/>
              </a:lnSpc>
              <a:spcBef>
                <a:spcPts val="0"/>
              </a:spcBef>
              <a:spcAft>
                <a:spcPts val="0"/>
              </a:spcAft>
              <a:buClrTx/>
              <a:buSzTx/>
              <a:tabLst/>
              <a:defRPr/>
            </a:pPr>
            <a:r>
              <a:rPr lang="en-US" altLang="zh-CN" sz="2400" b="1" dirty="0">
                <a:highlight>
                  <a:srgbClr val="FFFFFF"/>
                </a:highlight>
                <a:latin typeface="+mn-ea"/>
              </a:rPr>
              <a:t>s</a:t>
            </a:r>
            <a:r>
              <a:rPr kumimoji="0" lang="en-US" altLang="zh-CN" sz="2400" b="1" i="0" u="none" strike="noStrike" kern="1200" cap="none" spc="0" normalizeH="0" baseline="0" noProof="0" dirty="0" err="1">
                <a:ln>
                  <a:noFill/>
                </a:ln>
                <a:effectLst/>
                <a:highlight>
                  <a:srgbClr val="FFFFFF"/>
                </a:highlight>
                <a:uLnTx/>
                <a:uFillTx/>
                <a:latin typeface="+mn-ea"/>
                <a:cs typeface="+mn-cs"/>
              </a:rPr>
              <a:t>canf</a:t>
            </a:r>
            <a:r>
              <a:rPr kumimoji="0" lang="zh-CN" altLang="en-US" sz="2400" b="1" i="0" u="none" strike="noStrike" kern="1200" cap="none" spc="0" normalizeH="0" baseline="0" noProof="0" dirty="0">
                <a:ln>
                  <a:noFill/>
                </a:ln>
                <a:effectLst/>
                <a:highlight>
                  <a:srgbClr val="FFFFFF"/>
                </a:highlight>
                <a:uLnTx/>
                <a:uFillTx/>
                <a:latin typeface="+mn-ea"/>
                <a:cs typeface="+mn-cs"/>
              </a:rPr>
              <a:t>严格按照字符串的格式进行输入</a:t>
            </a:r>
          </a:p>
          <a:p>
            <a:pPr marR="0" lvl="0" defTabSz="914400" rtl="0" eaLnBrk="1" fontAlgn="auto" latinLnBrk="0" hangingPunct="1">
              <a:lnSpc>
                <a:spcPct val="150000"/>
              </a:lnSpc>
              <a:spcBef>
                <a:spcPts val="1500"/>
              </a:spcBef>
              <a:spcAft>
                <a:spcPts val="0"/>
              </a:spcAft>
              <a:buClrTx/>
              <a:buSzTx/>
              <a:tabLst/>
              <a:defRPr/>
            </a:pPr>
            <a:r>
              <a:rPr lang="zh-CN" altLang="en-US" sz="2400" dirty="0">
                <a:highlight>
                  <a:srgbClr val="FFFFFF"/>
                </a:highlight>
                <a:latin typeface="Consolas" panose="020B0609020204030204" pitchFamily="49" charset="0"/>
              </a:rPr>
              <a:t>示例：</a:t>
            </a:r>
            <a:r>
              <a:rPr kumimoji="0" lang="en-US" altLang="zh-CN" sz="2400" b="0" i="0" u="none" strike="noStrike" kern="1200" cap="none" spc="0" normalizeH="0" baseline="0" noProof="0" dirty="0" err="1">
                <a:ln>
                  <a:noFill/>
                </a:ln>
                <a:effectLst/>
                <a:highlight>
                  <a:srgbClr val="FFFFFF"/>
                </a:highlight>
                <a:uLnTx/>
                <a:uFillTx/>
                <a:latin typeface="Consolas" panose="020B0609020204030204" pitchFamily="49" charset="0"/>
              </a:rPr>
              <a:t>scanf</a:t>
            </a:r>
            <a:r>
              <a:rPr lang="en-US" altLang="zh-CN" sz="2400" dirty="0">
                <a:highlight>
                  <a:srgbClr val="FFFFFF"/>
                </a:highlight>
                <a:latin typeface="Consolas" panose="020B0609020204030204" pitchFamily="49" charset="0"/>
              </a:rPr>
              <a:t>(</a:t>
            </a:r>
            <a: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t>"%</a:t>
            </a:r>
            <a:r>
              <a:rPr kumimoji="0" lang="en-US" altLang="zh-CN" sz="2400" b="0" i="0" u="none" strike="noStrike" kern="1200" cap="none" spc="0" normalizeH="0" baseline="0" noProof="0" dirty="0" err="1">
                <a:ln>
                  <a:noFill/>
                </a:ln>
                <a:effectLst/>
                <a:highlight>
                  <a:srgbClr val="FFFFFF"/>
                </a:highlight>
                <a:uLnTx/>
                <a:uFillTx/>
                <a:latin typeface="Consolas" panose="020B0609020204030204" pitchFamily="49" charset="0"/>
              </a:rPr>
              <a:t>d,%d,%d</a:t>
            </a:r>
            <a: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t>", &amp;a, &amp;b, &amp;c);</a:t>
            </a:r>
            <a:b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br>
            <a:r>
              <a:rPr kumimoji="0" lang="zh-CN" altLang="en-US" sz="2400" b="0" i="0" u="none" strike="noStrike" kern="1200" cap="none" spc="0" normalizeH="0" baseline="0" noProof="0" dirty="0">
                <a:ln>
                  <a:noFill/>
                </a:ln>
                <a:effectLst/>
                <a:highlight>
                  <a:srgbClr val="FFFFFF"/>
                </a:highlight>
                <a:uLnTx/>
                <a:uFillTx/>
                <a:latin typeface="Consolas" panose="020B0609020204030204" pitchFamily="49" charset="0"/>
              </a:rPr>
              <a:t>输入：</a:t>
            </a:r>
            <a: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t>10,20,30</a:t>
            </a:r>
          </a:p>
          <a:p>
            <a:pPr marR="0" lvl="0" defTabSz="914400" rtl="0" eaLnBrk="1" fontAlgn="auto" latinLnBrk="0" hangingPunct="1">
              <a:lnSpc>
                <a:spcPct val="150000"/>
              </a:lnSpc>
              <a:spcBef>
                <a:spcPts val="1500"/>
              </a:spcBef>
              <a:spcAft>
                <a:spcPts val="0"/>
              </a:spcAft>
              <a:buClrTx/>
              <a:buSzTx/>
              <a:tabLst/>
              <a:defRPr/>
            </a:pPr>
            <a:r>
              <a:rPr lang="zh-CN" altLang="en-US" sz="2400" dirty="0">
                <a:highlight>
                  <a:srgbClr val="FFFFFF"/>
                </a:highlight>
                <a:latin typeface="Consolas" panose="020B0609020204030204" pitchFamily="49" charset="0"/>
              </a:rPr>
              <a:t>示例</a:t>
            </a:r>
            <a:r>
              <a:rPr kumimoji="0" lang="zh-CN" altLang="en-US" sz="2400" b="0" i="0" u="none" strike="noStrike" kern="1200" cap="none" spc="0" normalizeH="0" baseline="0" noProof="0" dirty="0">
                <a:ln>
                  <a:noFill/>
                </a:ln>
                <a:effectLst/>
                <a:highlight>
                  <a:srgbClr val="FFFFFF"/>
                </a:highlight>
                <a:uLnTx/>
                <a:uFillTx/>
                <a:latin typeface="Consolas" panose="020B0609020204030204" pitchFamily="49" charset="0"/>
              </a:rPr>
              <a:t>：</a:t>
            </a:r>
            <a:r>
              <a:rPr kumimoji="0" lang="en-US" altLang="zh-CN" sz="2400" b="0" i="0" u="none" strike="noStrike" kern="1200" cap="none" spc="0" normalizeH="0" baseline="0" noProof="0" dirty="0" err="1">
                <a:ln>
                  <a:noFill/>
                </a:ln>
                <a:effectLst/>
                <a:highlight>
                  <a:srgbClr val="FFFFFF"/>
                </a:highlight>
                <a:uLnTx/>
                <a:uFillTx/>
                <a:latin typeface="Consolas" panose="020B0609020204030204" pitchFamily="49" charset="0"/>
              </a:rPr>
              <a:t>scanf</a:t>
            </a:r>
            <a: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t>("%d %d %d", &amp;a, &amp;b, &amp;c);</a:t>
            </a:r>
            <a:b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br>
            <a:r>
              <a:rPr kumimoji="0" lang="zh-CN" altLang="en-US" sz="2400" b="0" i="0" u="none" strike="noStrike" kern="1200" cap="none" spc="0" normalizeH="0" baseline="0" noProof="0" dirty="0">
                <a:ln>
                  <a:noFill/>
                </a:ln>
                <a:effectLst/>
                <a:highlight>
                  <a:srgbClr val="FFFFFF"/>
                </a:highlight>
                <a:uLnTx/>
                <a:uFillTx/>
                <a:latin typeface="Consolas" panose="020B0609020204030204" pitchFamily="49" charset="0"/>
              </a:rPr>
              <a:t>输入：</a:t>
            </a:r>
            <a: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t>10 20 30</a:t>
            </a:r>
          </a:p>
          <a:p>
            <a:pPr marR="0" lvl="0" defTabSz="914400" rtl="0" eaLnBrk="1" fontAlgn="auto" latinLnBrk="0" hangingPunct="1">
              <a:lnSpc>
                <a:spcPct val="150000"/>
              </a:lnSpc>
              <a:spcBef>
                <a:spcPts val="1500"/>
              </a:spcBef>
              <a:spcAft>
                <a:spcPts val="0"/>
              </a:spcAft>
              <a:buClrTx/>
              <a:buSzTx/>
              <a:tabLst/>
              <a:defRPr/>
            </a:pPr>
            <a:r>
              <a:rPr lang="zh-CN" altLang="en-US" sz="2400" dirty="0">
                <a:highlight>
                  <a:srgbClr val="FFFFFF"/>
                </a:highlight>
                <a:latin typeface="Consolas" panose="020B0609020204030204" pitchFamily="49" charset="0"/>
              </a:rPr>
              <a:t>示例</a:t>
            </a:r>
            <a:r>
              <a:rPr kumimoji="0" lang="zh-CN" altLang="en-US" sz="2400" b="0" i="0" u="none" strike="noStrike" kern="1200" cap="none" spc="0" normalizeH="0" baseline="0" noProof="0" dirty="0">
                <a:ln>
                  <a:noFill/>
                </a:ln>
                <a:effectLst/>
                <a:highlight>
                  <a:srgbClr val="FFFFFF"/>
                </a:highlight>
                <a:uLnTx/>
                <a:uFillTx/>
                <a:latin typeface="Consolas" panose="020B0609020204030204" pitchFamily="49" charset="0"/>
              </a:rPr>
              <a:t>：</a:t>
            </a:r>
            <a:r>
              <a:rPr kumimoji="0" lang="en-US" altLang="zh-CN" sz="2400" b="0" i="0" u="none" strike="noStrike" kern="1200" cap="none" spc="0" normalizeH="0" baseline="0" noProof="0" dirty="0" err="1">
                <a:ln>
                  <a:noFill/>
                </a:ln>
                <a:effectLst/>
                <a:highlight>
                  <a:srgbClr val="FFFFFF"/>
                </a:highlight>
                <a:uLnTx/>
                <a:uFillTx/>
                <a:latin typeface="Consolas" panose="020B0609020204030204" pitchFamily="49" charset="0"/>
              </a:rPr>
              <a:t>scanf</a:t>
            </a:r>
            <a: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t>("%d#%d#%d", &amp;a, &amp;b, &amp;c);</a:t>
            </a:r>
            <a:b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br>
            <a:r>
              <a:rPr kumimoji="0" lang="zh-CN" altLang="en-US" sz="2400" b="0" i="0" u="none" strike="noStrike" kern="1200" cap="none" spc="0" normalizeH="0" baseline="0" noProof="0" dirty="0">
                <a:ln>
                  <a:noFill/>
                </a:ln>
                <a:effectLst/>
                <a:highlight>
                  <a:srgbClr val="FFFFFF"/>
                </a:highlight>
                <a:uLnTx/>
                <a:uFillTx/>
                <a:latin typeface="Consolas" panose="020B0609020204030204" pitchFamily="49" charset="0"/>
              </a:rPr>
              <a:t>输入：</a:t>
            </a:r>
            <a:r>
              <a:rPr kumimoji="0" lang="en-US" altLang="zh-CN" sz="2400" b="0" i="0" u="none" strike="noStrike" kern="1200" cap="none" spc="0" normalizeH="0" baseline="0" noProof="0" dirty="0">
                <a:ln>
                  <a:noFill/>
                </a:ln>
                <a:effectLst/>
                <a:highlight>
                  <a:srgbClr val="FFFFFF"/>
                </a:highlight>
                <a:uLnTx/>
                <a:uFillTx/>
                <a:latin typeface="Consolas" panose="020B0609020204030204" pitchFamily="49" charset="0"/>
              </a:rPr>
              <a:t>10#20#30</a:t>
            </a:r>
          </a:p>
        </p:txBody>
      </p:sp>
    </p:spTree>
    <p:extLst>
      <p:ext uri="{BB962C8B-B14F-4D97-AF65-F5344CB8AC3E}">
        <p14:creationId xmlns:p14="http://schemas.microsoft.com/office/powerpoint/2010/main" val="3347312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subTitle" idx="1"/>
          </p:nvPr>
        </p:nvSpPr>
        <p:spPr>
          <a:xfrm>
            <a:off x="180086" y="162560"/>
            <a:ext cx="11880850" cy="6480810"/>
          </a:xfrm>
        </p:spPr>
        <p:txBody>
          <a:bodyPr/>
          <a:lstStyle/>
          <a:p>
            <a:pPr eaLnBrk="1" hangingPunct="1"/>
            <a:r>
              <a:rPr lang="en-US" altLang="zh-CN" sz="2800" b="1" dirty="0">
                <a:latin typeface="+mn-ea"/>
              </a:rPr>
              <a:t>§.</a:t>
            </a:r>
            <a:r>
              <a:rPr lang="zh-CN" altLang="en-US" sz="2800" b="1" dirty="0">
                <a:latin typeface="+mn-ea"/>
              </a:rPr>
              <a:t>基础知识题 </a:t>
            </a:r>
            <a:r>
              <a:rPr lang="en-US" altLang="zh-CN" sz="2800" b="1" dirty="0">
                <a:latin typeface="+mn-ea"/>
              </a:rPr>
              <a:t>- </a:t>
            </a:r>
            <a:r>
              <a:rPr lang="zh-CN" altLang="en-US" sz="2800" b="1" dirty="0">
                <a:latin typeface="+mn-ea"/>
              </a:rPr>
              <a:t>字符的输入与输出</a:t>
            </a:r>
            <a:endParaRPr lang="en-US" altLang="zh-CN" sz="2800" b="1" dirty="0">
              <a:latin typeface="+mn-ea"/>
            </a:endParaRPr>
          </a:p>
          <a:p>
            <a:pPr algn="l" eaLnBrk="1" hangingPunct="1"/>
            <a:endParaRPr lang="en-US" altLang="zh-CN" sz="1600" b="1" dirty="0">
              <a:latin typeface="+mn-ea"/>
            </a:endParaRPr>
          </a:p>
          <a:p>
            <a:pPr algn="l"/>
            <a:r>
              <a:rPr lang="zh-CN" altLang="en-US" sz="1600" b="1" dirty="0">
                <a:latin typeface="+mn-ea"/>
              </a:rPr>
              <a:t>基本知识点：</a:t>
            </a:r>
            <a:endParaRPr lang="en-US" altLang="zh-CN" sz="1600" b="1" dirty="0">
              <a:latin typeface="+mn-ea"/>
            </a:endParaRPr>
          </a:p>
          <a:p>
            <a:pPr marL="457200" indent="-457200" algn="l">
              <a:buFont typeface="+mj-lt"/>
              <a:buAutoNum type="arabicPeriod"/>
            </a:pPr>
            <a:r>
              <a:rPr lang="en-US" altLang="zh-CN" sz="1600" b="1" dirty="0" err="1">
                <a:latin typeface="+mn-ea"/>
              </a:rPr>
              <a:t>cin</a:t>
            </a:r>
            <a:r>
              <a:rPr lang="zh-CN" altLang="en-US" sz="1600" b="1" dirty="0">
                <a:latin typeface="+mn-ea"/>
              </a:rPr>
              <a:t>和</a:t>
            </a:r>
            <a:r>
              <a:rPr lang="en-US" altLang="zh-CN" sz="1600" b="1" dirty="0" err="1">
                <a:latin typeface="+mn-ea"/>
              </a:rPr>
              <a:t>getchar</a:t>
            </a:r>
            <a:r>
              <a:rPr lang="zh-CN" altLang="en-US" sz="1600" b="1" dirty="0">
                <a:latin typeface="+mn-ea"/>
              </a:rPr>
              <a:t>的区别：</a:t>
            </a:r>
            <a:r>
              <a:rPr lang="en-US" altLang="zh-CN" sz="1600" b="1" dirty="0" err="1">
                <a:latin typeface="+mn-ea"/>
              </a:rPr>
              <a:t>cin</a:t>
            </a:r>
            <a:r>
              <a:rPr lang="zh-CN" altLang="en-US" sz="1600" b="1" dirty="0">
                <a:latin typeface="+mn-ea"/>
              </a:rPr>
              <a:t>是按格式读入，到空格、回车、非法为止；</a:t>
            </a:r>
            <a:r>
              <a:rPr lang="en-US" altLang="zh-CN" sz="1600" b="1" dirty="0" err="1">
                <a:latin typeface="+mn-ea"/>
              </a:rPr>
              <a:t>getchar</a:t>
            </a:r>
            <a:r>
              <a:rPr lang="zh-CN" altLang="en-US" sz="1600" b="1" dirty="0">
                <a:latin typeface="+mn-ea"/>
              </a:rPr>
              <a:t>是只读一个字符。</a:t>
            </a:r>
            <a:endParaRPr lang="en-US" altLang="zh-CN" sz="1600" b="1" dirty="0">
              <a:latin typeface="+mn-ea"/>
            </a:endParaRPr>
          </a:p>
          <a:p>
            <a:pPr marL="457200" indent="-457200" algn="l">
              <a:buFont typeface="+mj-lt"/>
              <a:buAutoNum type="arabicPeriod"/>
            </a:pPr>
            <a:r>
              <a:rPr lang="zh-CN" altLang="en-US" sz="1600" b="1" dirty="0">
                <a:latin typeface="+mn-ea"/>
              </a:rPr>
              <a:t>两者的共同点：都有输入缓冲区，输入必须以回车结束，从输入缓冲区去取得需要的内容后，多余的内容还放在输入缓冲区中，等到下次读入（如果程序结束，则操作系统会清空输入缓冲区）。</a:t>
            </a:r>
            <a:endParaRPr lang="en-US" altLang="zh-CN" sz="1600" b="1" dirty="0">
              <a:latin typeface="+mn-ea"/>
            </a:endParaRPr>
          </a:p>
          <a:p>
            <a:pPr marL="457200" indent="-457200" algn="l">
              <a:buFont typeface="+mj-lt"/>
              <a:buAutoNum type="arabicPeriod"/>
            </a:pPr>
            <a:r>
              <a:rPr lang="en-US" altLang="zh-CN" sz="1600" b="1" dirty="0">
                <a:latin typeface="+mn-ea"/>
              </a:rPr>
              <a:t>_</a:t>
            </a:r>
            <a:r>
              <a:rPr lang="en-US" altLang="zh-CN" sz="1600" b="1" dirty="0" err="1">
                <a:latin typeface="+mn-ea"/>
              </a:rPr>
              <a:t>getche</a:t>
            </a:r>
            <a:r>
              <a:rPr lang="en-US" altLang="zh-CN" sz="1600" b="1" dirty="0">
                <a:latin typeface="+mn-ea"/>
              </a:rPr>
              <a:t>()/_</a:t>
            </a:r>
            <a:r>
              <a:rPr lang="en-US" altLang="zh-CN" sz="1600" b="1" dirty="0" err="1">
                <a:latin typeface="+mn-ea"/>
              </a:rPr>
              <a:t>getch</a:t>
            </a:r>
            <a:r>
              <a:rPr lang="en-US" altLang="zh-CN" sz="1600" b="1" dirty="0">
                <a:latin typeface="+mn-ea"/>
              </a:rPr>
              <a:t>()</a:t>
            </a:r>
            <a:r>
              <a:rPr lang="zh-CN" altLang="en-US" sz="1600" b="1" dirty="0">
                <a:latin typeface="+mn-ea"/>
              </a:rPr>
              <a:t>是没有输入缓冲区的，输入后不需要按回车键。</a:t>
            </a:r>
            <a:endParaRPr lang="en-US" altLang="zh-CN" sz="1600" b="1" dirty="0">
              <a:latin typeface="+mn-ea"/>
            </a:endParaRPr>
          </a:p>
          <a:p>
            <a:pPr marL="457200" indent="-457200" algn="l">
              <a:buFont typeface="+mj-lt"/>
              <a:buAutoNum type="arabicPeriod"/>
            </a:pPr>
            <a:r>
              <a:rPr lang="en-US" altLang="zh-CN" sz="1600" b="1" dirty="0" err="1">
                <a:latin typeface="+mn-ea"/>
              </a:rPr>
              <a:t>getchar</a:t>
            </a:r>
            <a:r>
              <a:rPr lang="en-US" altLang="zh-CN" sz="1600" b="1" dirty="0">
                <a:latin typeface="+mn-ea"/>
              </a:rPr>
              <a:t>()</a:t>
            </a:r>
            <a:r>
              <a:rPr lang="zh-CN" altLang="en-US" sz="1600" b="1" dirty="0">
                <a:latin typeface="+mn-ea"/>
              </a:rPr>
              <a:t>的</a:t>
            </a:r>
            <a:r>
              <a:rPr lang="zh-CN" altLang="en-US" sz="1600" b="1" dirty="0">
                <a:solidFill>
                  <a:srgbClr val="FF0000"/>
                </a:solidFill>
                <a:latin typeface="+mn-ea"/>
              </a:rPr>
              <a:t>返回是</a:t>
            </a:r>
            <a:r>
              <a:rPr lang="en-US" altLang="zh-CN" sz="1600" b="1" dirty="0">
                <a:solidFill>
                  <a:srgbClr val="FF0000"/>
                </a:solidFill>
                <a:latin typeface="+mn-ea"/>
              </a:rPr>
              <a:t>int</a:t>
            </a:r>
            <a:r>
              <a:rPr lang="zh-CN" altLang="en-US" sz="1600" b="1" dirty="0">
                <a:solidFill>
                  <a:srgbClr val="FF0000"/>
                </a:solidFill>
                <a:latin typeface="+mn-ea"/>
              </a:rPr>
              <a:t>型</a:t>
            </a:r>
            <a:r>
              <a:rPr lang="zh-CN" altLang="en-US" sz="1600" b="1" dirty="0">
                <a:latin typeface="+mn-ea"/>
              </a:rPr>
              <a:t>，因为除了正常的</a:t>
            </a:r>
            <a:r>
              <a:rPr lang="en-US" altLang="zh-CN" sz="1600" b="1" dirty="0">
                <a:latin typeface="+mn-ea"/>
              </a:rPr>
              <a:t>256</a:t>
            </a:r>
            <a:r>
              <a:rPr lang="zh-CN" altLang="en-US" sz="1600" b="1" dirty="0">
                <a:latin typeface="+mn-ea"/>
              </a:rPr>
              <a:t>个</a:t>
            </a:r>
            <a:r>
              <a:rPr lang="en-US" altLang="zh-CN" sz="1600" b="1" dirty="0">
                <a:latin typeface="+mn-ea"/>
              </a:rPr>
              <a:t>ASCII</a:t>
            </a:r>
            <a:r>
              <a:rPr lang="zh-CN" altLang="en-US" sz="1600" b="1" dirty="0">
                <a:latin typeface="+mn-ea"/>
              </a:rPr>
              <a:t>字符（含基本和扩展</a:t>
            </a:r>
            <a:r>
              <a:rPr lang="en-US" altLang="zh-CN" sz="1600" b="1" dirty="0">
                <a:latin typeface="+mn-ea"/>
              </a:rPr>
              <a:t>ASCII</a:t>
            </a:r>
            <a:r>
              <a:rPr lang="zh-CN" altLang="en-US" sz="1600" b="1" dirty="0">
                <a:latin typeface="+mn-ea"/>
              </a:rPr>
              <a:t>码、中文、其它语言文字等），还需要额外考虑一个输入出错情况下的返回，因此无法用</a:t>
            </a:r>
            <a:r>
              <a:rPr lang="en-US" altLang="zh-CN" sz="1600" b="1" dirty="0">
                <a:latin typeface="+mn-ea"/>
              </a:rPr>
              <a:t>1</a:t>
            </a:r>
            <a:r>
              <a:rPr lang="zh-CN" altLang="en-US" sz="1600" b="1" dirty="0">
                <a:latin typeface="+mn-ea"/>
              </a:rPr>
              <a:t>字节返回值。</a:t>
            </a:r>
            <a:endParaRPr lang="en-US" altLang="zh-CN" sz="1600" b="1" dirty="0">
              <a:latin typeface="+mn-ea"/>
            </a:endParaRPr>
          </a:p>
          <a:p>
            <a:pPr algn="l"/>
            <a:endParaRPr lang="en-US" altLang="zh-CN" sz="1600" b="1" dirty="0">
              <a:latin typeface="+mn-ea"/>
            </a:endParaRPr>
          </a:p>
          <a:p>
            <a:pPr algn="l"/>
            <a:r>
              <a:rPr lang="zh-CN" altLang="en-US" sz="1600" b="1" dirty="0">
                <a:latin typeface="+mn-ea"/>
              </a:rPr>
              <a:t>返回值的规则：函数名字与返回值类型在语义上不可冲突。</a:t>
            </a:r>
            <a:endParaRPr lang="en-US" altLang="zh-CN" sz="1600" b="1" dirty="0">
              <a:latin typeface="+mn-ea"/>
            </a:endParaRPr>
          </a:p>
        </p:txBody>
      </p:sp>
      <p:pic>
        <p:nvPicPr>
          <p:cNvPr id="2" name="图片 1">
            <a:extLst>
              <a:ext uri="{FF2B5EF4-FFF2-40B4-BE49-F238E27FC236}">
                <a16:creationId xmlns:a16="http://schemas.microsoft.com/office/drawing/2014/main" id="{28683EE0-29BB-3933-FE67-4B91C37767E8}"/>
              </a:ext>
            </a:extLst>
          </p:cNvPr>
          <p:cNvPicPr>
            <a:picLocks noChangeAspect="1"/>
          </p:cNvPicPr>
          <p:nvPr/>
        </p:nvPicPr>
        <p:blipFill>
          <a:blip r:embed="rId3"/>
          <a:stretch>
            <a:fillRect/>
          </a:stretch>
        </p:blipFill>
        <p:spPr>
          <a:xfrm>
            <a:off x="10835410" y="-1"/>
            <a:ext cx="1356590" cy="1237591"/>
          </a:xfrm>
          <a:prstGeom prst="rect">
            <a:avLst/>
          </a:prstGeom>
        </p:spPr>
      </p:pic>
      <p:pic>
        <p:nvPicPr>
          <p:cNvPr id="3" name="Picture 2">
            <a:extLst>
              <a:ext uri="{FF2B5EF4-FFF2-40B4-BE49-F238E27FC236}">
                <a16:creationId xmlns:a16="http://schemas.microsoft.com/office/drawing/2014/main" id="{BFB26068-5FAC-07B0-6115-87726204B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22F1599-DA0F-C2FC-9E22-DDF2D0E31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A1E7BBA-AFAD-C122-EA55-B4B12DDCDC94}"/>
              </a:ext>
            </a:extLst>
          </p:cNvPr>
          <p:cNvPicPr>
            <a:picLocks noChangeAspect="1"/>
          </p:cNvPicPr>
          <p:nvPr/>
        </p:nvPicPr>
        <p:blipFill>
          <a:blip r:embed="rId6"/>
          <a:stretch>
            <a:fillRect/>
          </a:stretch>
        </p:blipFill>
        <p:spPr>
          <a:xfrm>
            <a:off x="257174" y="3590752"/>
            <a:ext cx="6410326" cy="3104688"/>
          </a:xfrm>
          <a:prstGeom prst="rect">
            <a:avLst/>
          </a:prstGeom>
        </p:spPr>
      </p:pic>
    </p:spTree>
    <p:extLst>
      <p:ext uri="{BB962C8B-B14F-4D97-AF65-F5344CB8AC3E}">
        <p14:creationId xmlns:p14="http://schemas.microsoft.com/office/powerpoint/2010/main" val="2525721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F6164A-45CF-8C86-5E00-49A8E2BBA753}"/>
              </a:ext>
            </a:extLst>
          </p:cNvPr>
          <p:cNvPicPr>
            <a:picLocks noChangeAspect="1"/>
          </p:cNvPicPr>
          <p:nvPr/>
        </p:nvPicPr>
        <p:blipFill>
          <a:blip r:embed="rId2"/>
          <a:stretch>
            <a:fillRect/>
          </a:stretch>
        </p:blipFill>
        <p:spPr>
          <a:xfrm>
            <a:off x="10835410" y="-1"/>
            <a:ext cx="1356590" cy="1237591"/>
          </a:xfrm>
          <a:prstGeom prst="rect">
            <a:avLst/>
          </a:prstGeom>
        </p:spPr>
      </p:pic>
      <p:sp>
        <p:nvSpPr>
          <p:cNvPr id="2050" name="Rectangle 2"/>
          <p:cNvSpPr>
            <a:spLocks noGrp="1" noChangeArrowheads="1"/>
          </p:cNvSpPr>
          <p:nvPr>
            <p:ph type="subTitle" idx="1"/>
          </p:nvPr>
        </p:nvSpPr>
        <p:spPr>
          <a:xfrm>
            <a:off x="180086" y="162560"/>
            <a:ext cx="11880850" cy="6480810"/>
          </a:xfrm>
        </p:spPr>
        <p:txBody>
          <a:bodyPr/>
          <a:lstStyle/>
          <a:p>
            <a:pPr eaLnBrk="1" hangingPunct="1"/>
            <a:r>
              <a:rPr lang="en-US" altLang="zh-CN" sz="2800" b="1" dirty="0">
                <a:latin typeface="+mn-ea"/>
              </a:rPr>
              <a:t>§.</a:t>
            </a:r>
            <a:r>
              <a:rPr lang="zh-CN" altLang="en-US" sz="2800" b="1" dirty="0">
                <a:latin typeface="+mn-ea"/>
              </a:rPr>
              <a:t>基础知识题 </a:t>
            </a:r>
            <a:r>
              <a:rPr lang="en-US" altLang="zh-CN" sz="2800" b="1" dirty="0">
                <a:latin typeface="+mn-ea"/>
              </a:rPr>
              <a:t>- </a:t>
            </a:r>
            <a:r>
              <a:rPr lang="zh-CN" altLang="en-US" sz="2800" b="1" dirty="0">
                <a:latin typeface="+mn-ea"/>
              </a:rPr>
              <a:t>字符的输入与输出</a:t>
            </a:r>
            <a:endParaRPr lang="en-US" altLang="zh-CN" sz="2800" b="1" dirty="0">
              <a:latin typeface="+mn-ea"/>
            </a:endParaRPr>
          </a:p>
          <a:p>
            <a:pPr algn="l" eaLnBrk="1" hangingPunct="1"/>
            <a:r>
              <a:rPr lang="en-US" altLang="zh-CN" sz="1600" b="1" dirty="0">
                <a:latin typeface="+mn-ea"/>
              </a:rPr>
              <a:t>1</a:t>
            </a:r>
            <a:r>
              <a:rPr lang="zh-CN" altLang="en-US" sz="1600" b="1" dirty="0">
                <a:latin typeface="+mn-ea"/>
              </a:rPr>
              <a:t>、</a:t>
            </a:r>
            <a:r>
              <a:rPr lang="en-US" altLang="zh-CN" sz="1600" b="1" dirty="0" err="1">
                <a:latin typeface="+mn-ea"/>
              </a:rPr>
              <a:t>putchar</a:t>
            </a:r>
            <a:r>
              <a:rPr lang="zh-CN" altLang="en-US" sz="1600" b="1" dirty="0">
                <a:latin typeface="+mn-ea"/>
              </a:rPr>
              <a:t>的基本使用</a:t>
            </a:r>
            <a:endParaRPr lang="en-US" altLang="zh-CN" sz="1600" b="1" dirty="0">
              <a:latin typeface="+mn-ea"/>
            </a:endParaRPr>
          </a:p>
          <a:p>
            <a:pPr algn="l" eaLnBrk="1" hangingPunct="1"/>
            <a:endParaRPr lang="en-US" altLang="zh-CN" sz="1600" b="1" dirty="0">
              <a:latin typeface="+mn-ea"/>
            </a:endParaRPr>
          </a:p>
        </p:txBody>
      </p:sp>
      <p:grpSp>
        <p:nvGrpSpPr>
          <p:cNvPr id="7" name="组合 6">
            <a:extLst>
              <a:ext uri="{FF2B5EF4-FFF2-40B4-BE49-F238E27FC236}">
                <a16:creationId xmlns:a16="http://schemas.microsoft.com/office/drawing/2014/main" id="{FC22382F-6E46-4451-870C-F0803B889691}"/>
              </a:ext>
            </a:extLst>
          </p:cNvPr>
          <p:cNvGrpSpPr/>
          <p:nvPr/>
        </p:nvGrpSpPr>
        <p:grpSpPr>
          <a:xfrm>
            <a:off x="525516" y="998483"/>
            <a:ext cx="11474219" cy="5460373"/>
            <a:chOff x="515006" y="1198179"/>
            <a:chExt cx="11474219" cy="5460373"/>
          </a:xfrm>
        </p:grpSpPr>
        <p:sp>
          <p:nvSpPr>
            <p:cNvPr id="5" name="矩形 4">
              <a:extLst>
                <a:ext uri="{FF2B5EF4-FFF2-40B4-BE49-F238E27FC236}">
                  <a16:creationId xmlns:a16="http://schemas.microsoft.com/office/drawing/2014/main" id="{C25F13F3-3C2E-451A-BCEB-5CA6DBD88DFB}"/>
                </a:ext>
              </a:extLst>
            </p:cNvPr>
            <p:cNvSpPr/>
            <p:nvPr/>
          </p:nvSpPr>
          <p:spPr bwMode="auto">
            <a:xfrm>
              <a:off x="515006" y="1198179"/>
              <a:ext cx="11474219" cy="546037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字符输出函数</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putchar</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的基本知识：</a:t>
              </a: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just" defTabSz="914400" rtl="0" eaLnBrk="1" fontAlgn="auto" latinLnBrk="0" hangingPunct="1">
                <a:lnSpc>
                  <a:spcPct val="100000"/>
                </a:lnSpc>
                <a:spcBef>
                  <a:spcPts val="384"/>
                </a:spcBef>
                <a:spcAft>
                  <a:spcPts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形式：</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putchar</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字符变量</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常量</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功能：输出一个字符</a:t>
              </a: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      </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char a='A';</a:t>
              </a: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putchar</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a:t>
              </a: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putchar</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 ;</a:t>
              </a: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putchar</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('\x41');</a:t>
              </a: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putchar</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('\101');</a:t>
              </a:r>
            </a:p>
            <a:p>
              <a:pPr marL="0" marR="0" lvl="0" indent="0" algn="just" defTabSz="914400" rtl="0" eaLnBrk="1" fontAlgn="auto" latinLnBrk="0" hangingPunct="1">
                <a:lnSpc>
                  <a:spcPct val="100000"/>
                </a:lnSpc>
                <a:spcBef>
                  <a:spcPts val="384"/>
                </a:spcBef>
                <a:spcAft>
                  <a:spcPts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某些编译器需要 </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#include &lt;</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cstdio</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&gt; </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或 </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#include &lt;</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stdio.h</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&gt; </a:t>
              </a:r>
              <a:r>
                <a:rPr kumimoji="0" lang="en-US" altLang="zh-CN" sz="2400" b="1" i="0" u="none" strike="noStrike" kern="1200" cap="none" spc="0" normalizeH="0" baseline="0" noProof="0" dirty="0">
                  <a:ln>
                    <a:noFill/>
                  </a:ln>
                  <a:solidFill>
                    <a:srgbClr val="FF0000"/>
                  </a:solidFill>
                  <a:effectLst/>
                  <a:uLnTx/>
                  <a:uFillTx/>
                  <a:latin typeface="宋体"/>
                  <a:ea typeface="宋体"/>
                  <a:cs typeface="+mn-cs"/>
                </a:rPr>
                <a:t>(</a:t>
              </a:r>
              <a:r>
                <a:rPr kumimoji="0" lang="zh-CN" altLang="en-US" sz="2400" b="1" i="0" u="none" strike="noStrike" kern="1200" cap="none" spc="0" normalizeH="0" baseline="0" noProof="0" dirty="0">
                  <a:ln>
                    <a:noFill/>
                  </a:ln>
                  <a:solidFill>
                    <a:srgbClr val="FF0000"/>
                  </a:solidFill>
                  <a:effectLst/>
                  <a:uLnTx/>
                  <a:uFillTx/>
                  <a:latin typeface="宋体"/>
                  <a:ea typeface="宋体"/>
                  <a:cs typeface="+mn-cs"/>
                </a:rPr>
                <a:t>目前所用的双编译器均不需要</a:t>
              </a:r>
              <a:r>
                <a:rPr kumimoji="0" lang="en-US" altLang="zh-CN" sz="2400" b="1" i="0" u="none" strike="noStrike" kern="1200" cap="none" spc="0" normalizeH="0" baseline="0" noProof="0" dirty="0">
                  <a:ln>
                    <a:noFill/>
                  </a:ln>
                  <a:solidFill>
                    <a:srgbClr val="FF0000"/>
                  </a:solidFill>
                  <a:effectLst/>
                  <a:uLnTx/>
                  <a:uFillTx/>
                  <a:latin typeface="宋体"/>
                  <a:ea typeface="宋体"/>
                  <a:cs typeface="+mn-cs"/>
                </a:rPr>
                <a:t>)</a:t>
              </a: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返回值是</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int</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型，是输出字符的</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ASCII</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码，可赋值给字符型</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整型变量</a:t>
              </a: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p:txBody>
        </p:sp>
        <p:grpSp>
          <p:nvGrpSpPr>
            <p:cNvPr id="6" name="组合 5">
              <a:extLst>
                <a:ext uri="{FF2B5EF4-FFF2-40B4-BE49-F238E27FC236}">
                  <a16:creationId xmlns:a16="http://schemas.microsoft.com/office/drawing/2014/main" id="{CB0CE02B-3593-457B-B4F7-CD0409F679C3}"/>
                </a:ext>
              </a:extLst>
            </p:cNvPr>
            <p:cNvGrpSpPr/>
            <p:nvPr/>
          </p:nvGrpSpPr>
          <p:grpSpPr>
            <a:xfrm>
              <a:off x="4152569" y="2929757"/>
              <a:ext cx="2448588" cy="2022913"/>
              <a:chOff x="3784709" y="2682765"/>
              <a:chExt cx="2448588" cy="2022913"/>
            </a:xfrm>
          </p:grpSpPr>
          <p:sp>
            <p:nvSpPr>
              <p:cNvPr id="2" name="右大括号 1">
                <a:extLst>
                  <a:ext uri="{FF2B5EF4-FFF2-40B4-BE49-F238E27FC236}">
                    <a16:creationId xmlns:a16="http://schemas.microsoft.com/office/drawing/2014/main" id="{32EB0604-C928-4B33-9EBB-3976229256CA}"/>
                  </a:ext>
                </a:extLst>
              </p:cNvPr>
              <p:cNvSpPr/>
              <p:nvPr/>
            </p:nvSpPr>
            <p:spPr bwMode="auto">
              <a:xfrm>
                <a:off x="3784709" y="2682765"/>
                <a:ext cx="199371" cy="2022913"/>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4" name="矩形 3">
                <a:extLst>
                  <a:ext uri="{FF2B5EF4-FFF2-40B4-BE49-F238E27FC236}">
                    <a16:creationId xmlns:a16="http://schemas.microsoft.com/office/drawing/2014/main" id="{B930F164-CA60-4FCA-9A93-A62D4BC319BA}"/>
                  </a:ext>
                </a:extLst>
              </p:cNvPr>
              <p:cNvSpPr/>
              <p:nvPr/>
            </p:nvSpPr>
            <p:spPr bwMode="auto">
              <a:xfrm>
                <a:off x="3984080" y="3458231"/>
                <a:ext cx="2249217" cy="47198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FF0000"/>
                    </a:solidFill>
                    <a:effectLst/>
                    <a:uLnTx/>
                    <a:uFillTx/>
                    <a:latin typeface="宋体"/>
                    <a:ea typeface="宋体"/>
                    <a:cs typeface="+mn-cs"/>
                  </a:rPr>
                  <a:t>均表示输出</a:t>
                </a:r>
                <a:r>
                  <a:rPr kumimoji="1" lang="en-US" altLang="zh-CN" sz="2400" b="1" i="0" u="none" strike="noStrike" kern="1200" cap="none" spc="0" normalizeH="0" baseline="0" noProof="0" dirty="0">
                    <a:ln>
                      <a:noFill/>
                    </a:ln>
                    <a:solidFill>
                      <a:srgbClr val="FF0000"/>
                    </a:solidFill>
                    <a:effectLst/>
                    <a:uLnTx/>
                    <a:uFillTx/>
                    <a:latin typeface="宋体"/>
                    <a:ea typeface="宋体"/>
                    <a:cs typeface="+mn-cs"/>
                  </a:rPr>
                  <a:t>'A'</a:t>
                </a:r>
                <a:endParaRPr kumimoji="1" lang="zh-CN" altLang="en-US" sz="2400" b="1" i="0" u="none" strike="noStrike" kern="1200" cap="none" spc="0" normalizeH="0" baseline="0" noProof="0" dirty="0">
                  <a:ln>
                    <a:noFill/>
                  </a:ln>
                  <a:solidFill>
                    <a:srgbClr val="FF0000"/>
                  </a:solidFill>
                  <a:effectLst/>
                  <a:uLnTx/>
                  <a:uFillTx/>
                  <a:latin typeface="宋体"/>
                  <a:ea typeface="宋体"/>
                  <a:cs typeface="+mn-cs"/>
                </a:endParaRPr>
              </a:p>
            </p:txBody>
          </p:sp>
        </p:grpSp>
      </p:grpSp>
      <p:pic>
        <p:nvPicPr>
          <p:cNvPr id="9" name="Picture 2">
            <a:extLst>
              <a:ext uri="{FF2B5EF4-FFF2-40B4-BE49-F238E27FC236}">
                <a16:creationId xmlns:a16="http://schemas.microsoft.com/office/drawing/2014/main" id="{F0D82695-415A-A5D7-E6C0-C95543D51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1AB9725-8EA7-8F9F-24B8-D2B6FF12B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748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B959FD5-90FC-FD26-49FF-655D986084E8}"/>
              </a:ext>
            </a:extLst>
          </p:cNvPr>
          <p:cNvPicPr>
            <a:picLocks noChangeAspect="1"/>
          </p:cNvPicPr>
          <p:nvPr/>
        </p:nvPicPr>
        <p:blipFill>
          <a:blip r:embed="rId2"/>
          <a:stretch>
            <a:fillRect/>
          </a:stretch>
        </p:blipFill>
        <p:spPr>
          <a:xfrm>
            <a:off x="10835410" y="-1"/>
            <a:ext cx="1356590" cy="1237591"/>
          </a:xfrm>
          <a:prstGeom prst="rect">
            <a:avLst/>
          </a:prstGeom>
        </p:spPr>
      </p:pic>
      <p:sp>
        <p:nvSpPr>
          <p:cNvPr id="2050" name="Rectangle 2"/>
          <p:cNvSpPr>
            <a:spLocks noGrp="1" noChangeArrowheads="1"/>
          </p:cNvSpPr>
          <p:nvPr>
            <p:ph type="subTitle" idx="1"/>
          </p:nvPr>
        </p:nvSpPr>
        <p:spPr>
          <a:xfrm>
            <a:off x="180086" y="162560"/>
            <a:ext cx="11880850" cy="6480810"/>
          </a:xfrm>
        </p:spPr>
        <p:txBody>
          <a:bodyPr/>
          <a:lstStyle/>
          <a:p>
            <a:pPr eaLnBrk="1" hangingPunct="1"/>
            <a:r>
              <a:rPr lang="en-US" altLang="zh-CN" sz="2800" b="1" dirty="0">
                <a:latin typeface="+mn-ea"/>
              </a:rPr>
              <a:t>§.</a:t>
            </a:r>
            <a:r>
              <a:rPr lang="zh-CN" altLang="en-US" sz="2800" b="1" dirty="0">
                <a:latin typeface="+mn-ea"/>
              </a:rPr>
              <a:t>基础知识题 </a:t>
            </a:r>
            <a:r>
              <a:rPr lang="en-US" altLang="zh-CN" sz="2800" b="1" dirty="0">
                <a:latin typeface="+mn-ea"/>
              </a:rPr>
              <a:t>- </a:t>
            </a:r>
            <a:r>
              <a:rPr lang="zh-CN" altLang="en-US" sz="2800" b="1" dirty="0">
                <a:latin typeface="+mn-ea"/>
              </a:rPr>
              <a:t>字符的输入与输出</a:t>
            </a:r>
            <a:endParaRPr lang="en-US" altLang="zh-CN" sz="2800" b="1" dirty="0">
              <a:latin typeface="+mn-ea"/>
            </a:endParaRPr>
          </a:p>
          <a:p>
            <a:pPr algn="l" eaLnBrk="1" hangingPunct="1"/>
            <a:r>
              <a:rPr lang="en-US" altLang="zh-CN" sz="1600" b="1" dirty="0">
                <a:latin typeface="+mn-ea"/>
              </a:rPr>
              <a:t>2</a:t>
            </a:r>
            <a:r>
              <a:rPr lang="zh-CN" altLang="en-US" sz="1600" b="1" dirty="0">
                <a:latin typeface="+mn-ea"/>
              </a:rPr>
              <a:t>、</a:t>
            </a:r>
            <a:r>
              <a:rPr lang="en-US" altLang="zh-CN" sz="1600" b="1" dirty="0" err="1">
                <a:latin typeface="+mn-ea"/>
              </a:rPr>
              <a:t>getchar</a:t>
            </a:r>
            <a:r>
              <a:rPr lang="zh-CN" altLang="en-US" sz="1600" b="1" dirty="0">
                <a:latin typeface="+mn-ea"/>
              </a:rPr>
              <a:t>的基本使用</a:t>
            </a:r>
            <a:endParaRPr lang="en-US" altLang="zh-CN" sz="1600" b="1" dirty="0">
              <a:latin typeface="+mn-ea"/>
            </a:endParaRPr>
          </a:p>
        </p:txBody>
      </p:sp>
      <p:sp>
        <p:nvSpPr>
          <p:cNvPr id="5" name="矩形 4">
            <a:extLst>
              <a:ext uri="{FF2B5EF4-FFF2-40B4-BE49-F238E27FC236}">
                <a16:creationId xmlns:a16="http://schemas.microsoft.com/office/drawing/2014/main" id="{7E8BE06C-1167-4CA6-A8A4-89EAB35A31A6}"/>
              </a:ext>
            </a:extLst>
          </p:cNvPr>
          <p:cNvSpPr/>
          <p:nvPr/>
        </p:nvSpPr>
        <p:spPr bwMode="auto">
          <a:xfrm>
            <a:off x="525516" y="998484"/>
            <a:ext cx="11474219" cy="535877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字符输入函数</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getchar</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的基本知识：</a:t>
            </a: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just" defTabSz="914400" rtl="0" eaLnBrk="1" fontAlgn="auto" latinLnBrk="0" hangingPunct="1">
              <a:lnSpc>
                <a:spcPct val="100000"/>
              </a:lnSpc>
              <a:spcBef>
                <a:spcPts val="384"/>
              </a:spcBef>
              <a:spcAft>
                <a:spcPts val="0"/>
              </a:spcAft>
              <a:buClrTx/>
              <a:buSzTx/>
              <a:buFontTx/>
              <a:buNone/>
              <a:tabLst/>
              <a:defRPr/>
            </a:pP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形式：</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getchar</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功能：输入一个字符 </a:t>
            </a:r>
            <a:r>
              <a:rPr kumimoji="0" lang="en-US" altLang="zh-CN" sz="2400" b="1" i="0" u="none" strike="noStrike" kern="1200" cap="none" spc="0" normalizeH="0" baseline="0" noProof="0" dirty="0">
                <a:ln>
                  <a:noFill/>
                </a:ln>
                <a:solidFill>
                  <a:srgbClr val="FF0000"/>
                </a:solidFill>
                <a:effectLst/>
                <a:uLnTx/>
                <a:uFillTx/>
                <a:latin typeface="宋体"/>
                <a:ea typeface="宋体"/>
                <a:cs typeface="+mn-cs"/>
              </a:rPr>
              <a:t>(</a:t>
            </a:r>
            <a:r>
              <a:rPr kumimoji="0" lang="zh-CN" altLang="en-US" sz="2400" b="1" i="0" u="none" strike="noStrike" kern="1200" cap="none" spc="0" normalizeH="0" baseline="0" noProof="0" dirty="0">
                <a:ln>
                  <a:noFill/>
                </a:ln>
                <a:solidFill>
                  <a:srgbClr val="FF0000"/>
                </a:solidFill>
                <a:effectLst/>
                <a:uLnTx/>
                <a:uFillTx/>
                <a:latin typeface="宋体"/>
                <a:ea typeface="宋体"/>
                <a:cs typeface="+mn-cs"/>
              </a:rPr>
              <a:t>给指定的变量</a:t>
            </a:r>
            <a:r>
              <a:rPr kumimoji="0" lang="en-US" altLang="zh-CN" sz="2400" b="1" i="0" u="none" strike="noStrike" kern="1200" cap="none" spc="0" normalizeH="0" baseline="0" noProof="0" dirty="0">
                <a:ln>
                  <a:noFill/>
                </a:ln>
                <a:solidFill>
                  <a:srgbClr val="FF0000"/>
                </a:solidFill>
                <a:effectLst/>
                <a:uLnTx/>
                <a:uFillTx/>
                <a:latin typeface="宋体"/>
                <a:ea typeface="宋体"/>
                <a:cs typeface="+mn-cs"/>
              </a:rPr>
              <a:t>)</a:t>
            </a:r>
          </a:p>
          <a:p>
            <a:pPr marL="0" marR="0" lvl="0" indent="0" algn="just" defTabSz="914400" rtl="0" eaLnBrk="1" fontAlgn="auto" latinLnBrk="0" hangingPunct="1">
              <a:lnSpc>
                <a:spcPct val="100000"/>
              </a:lnSpc>
              <a:spcBef>
                <a:spcPts val="384"/>
              </a:spcBef>
              <a:spcAft>
                <a:spcPts val="0"/>
              </a:spcAft>
              <a:buClrTx/>
              <a:buSzTx/>
              <a:buFontTx/>
              <a:buNone/>
              <a:tabLst/>
              <a:defRPr/>
            </a:pPr>
            <a:endParaRPr kumimoji="0" lang="en-US" altLang="zh-CN" sz="2400" b="1" i="0" u="none" strike="noStrike" kern="1200" cap="none" spc="0" normalizeH="0" baseline="0" noProof="0" dirty="0">
              <a:ln>
                <a:noFill/>
              </a:ln>
              <a:solidFill>
                <a:srgbClr val="FF0000"/>
              </a:solidFill>
              <a:effectLst/>
              <a:uLnTx/>
              <a:uFillTx/>
              <a:latin typeface="宋体"/>
              <a:ea typeface="宋体"/>
              <a:cs typeface="+mn-cs"/>
            </a:endParaRP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某些编译器需要 </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#include &lt;</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cstdio</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&gt; </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或 </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#include &lt;</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stdio.h</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&gt; </a:t>
            </a:r>
            <a:r>
              <a:rPr kumimoji="0" lang="en-US" altLang="zh-CN" sz="2400" b="1" i="0" u="none" strike="noStrike" kern="1200" cap="none" spc="0" normalizeH="0" baseline="0" noProof="0" dirty="0">
                <a:ln>
                  <a:noFill/>
                </a:ln>
                <a:solidFill>
                  <a:srgbClr val="FF0000"/>
                </a:solidFill>
                <a:effectLst/>
                <a:uLnTx/>
                <a:uFillTx/>
                <a:latin typeface="宋体"/>
                <a:ea typeface="宋体"/>
                <a:cs typeface="+mn-cs"/>
              </a:rPr>
              <a:t>(</a:t>
            </a:r>
            <a:r>
              <a:rPr kumimoji="0" lang="zh-CN" altLang="en-US" sz="2400" b="1" i="0" u="none" strike="noStrike" kern="1200" cap="none" spc="0" normalizeH="0" baseline="0" noProof="0" dirty="0">
                <a:ln>
                  <a:noFill/>
                </a:ln>
                <a:solidFill>
                  <a:srgbClr val="FF0000"/>
                </a:solidFill>
                <a:effectLst/>
                <a:uLnTx/>
                <a:uFillTx/>
                <a:latin typeface="宋体"/>
                <a:ea typeface="宋体"/>
                <a:cs typeface="+mn-cs"/>
              </a:rPr>
              <a:t>目前所用的双编译器均不需要</a:t>
            </a:r>
            <a:r>
              <a:rPr kumimoji="0" lang="en-US" altLang="zh-CN" sz="2400" b="1" i="0" u="none" strike="noStrike" kern="1200" cap="none" spc="0" normalizeH="0" baseline="0" noProof="0" dirty="0">
                <a:ln>
                  <a:noFill/>
                </a:ln>
                <a:solidFill>
                  <a:srgbClr val="FF0000"/>
                </a:solidFill>
                <a:effectLst/>
                <a:uLnTx/>
                <a:uFillTx/>
                <a:latin typeface="宋体"/>
                <a:ea typeface="宋体"/>
                <a:cs typeface="+mn-cs"/>
              </a:rPr>
              <a:t>)</a:t>
            </a: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返回值是</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int</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型，是输入字符的</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ASCII</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码，可赋值给字符型</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整型变量</a:t>
            </a: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输入有回显，而且不是键盘输入一个字符后立即执行</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getchar</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，必须要等按回车后才执行</a:t>
            </a: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 </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可以输入空格，回车等</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cin</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无法处理的非图形字符，但仍不能处理转义符</a:t>
            </a: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just" defTabSz="914400" rtl="0" eaLnBrk="1" fontAlgn="auto" latinLnBrk="0" hangingPunct="1">
              <a:lnSpc>
                <a:spcPct val="100000"/>
              </a:lnSpc>
              <a:spcBef>
                <a:spcPts val="384"/>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 </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getchar</a:t>
            </a:r>
            <a:r>
              <a:rPr kumimoji="0" lang="en-US" altLang="zh-CN" sz="2400" b="1" i="0" u="none" strike="noStrike" kern="1200" cap="none" spc="0" normalizeH="0" baseline="0" noProof="0" dirty="0">
                <a:ln>
                  <a:noFill/>
                </a:ln>
                <a:solidFill>
                  <a:srgbClr val="000000"/>
                </a:solidFill>
                <a:effectLst/>
                <a:uLnTx/>
                <a:uFillTx/>
                <a:latin typeface="宋体"/>
                <a:ea typeface="宋体"/>
                <a:cs typeface="+mn-cs"/>
              </a:rPr>
              <a:t>/</a:t>
            </a:r>
            <a:r>
              <a:rPr kumimoji="0" lang="en-US" altLang="zh-CN" sz="2400" b="1" i="0" u="none" strike="noStrike" kern="1200" cap="none" spc="0" normalizeH="0" baseline="0" noProof="0" dirty="0" err="1">
                <a:ln>
                  <a:noFill/>
                </a:ln>
                <a:solidFill>
                  <a:srgbClr val="000000"/>
                </a:solidFill>
                <a:effectLst/>
                <a:uLnTx/>
                <a:uFillTx/>
                <a:latin typeface="宋体"/>
                <a:ea typeface="宋体"/>
                <a:cs typeface="+mn-cs"/>
              </a:rPr>
              <a:t>cin</a:t>
            </a:r>
            <a:r>
              <a:rPr kumimoji="0" lang="zh-CN" altLang="en-US" sz="2400" b="1" i="0" u="none" strike="noStrike" kern="1200" cap="none" spc="0" normalizeH="0" baseline="0" noProof="0" dirty="0">
                <a:ln>
                  <a:noFill/>
                </a:ln>
                <a:solidFill>
                  <a:srgbClr val="000000"/>
                </a:solidFill>
                <a:effectLst/>
                <a:uLnTx/>
                <a:uFillTx/>
                <a:latin typeface="宋体"/>
                <a:ea typeface="宋体"/>
                <a:cs typeface="+mn-cs"/>
              </a:rPr>
              <a:t>等每次仅从输入缓冲区中取需要的字节，多余的字节仍保留在输入缓冲区中供下次读取</a:t>
            </a:r>
            <a:endParaRPr kumimoji="0" lang="en-US" altLang="zh-CN" sz="2400" b="1" i="0" u="none" strike="noStrike" kern="1200" cap="none" spc="0" normalizeH="0" baseline="0" noProof="0" dirty="0">
              <a:ln>
                <a:noFill/>
              </a:ln>
              <a:solidFill>
                <a:srgbClr val="000000"/>
              </a:solidFill>
              <a:effectLst/>
              <a:uLnTx/>
              <a:uFillTx/>
              <a:latin typeface="宋体"/>
              <a:ea typeface="宋体"/>
              <a:cs typeface="+mn-cs"/>
            </a:endParaRPr>
          </a:p>
        </p:txBody>
      </p:sp>
      <p:pic>
        <p:nvPicPr>
          <p:cNvPr id="3" name="Picture 2">
            <a:extLst>
              <a:ext uri="{FF2B5EF4-FFF2-40B4-BE49-F238E27FC236}">
                <a16:creationId xmlns:a16="http://schemas.microsoft.com/office/drawing/2014/main" id="{841B18BF-A405-F72A-0711-08431DADB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65A34C9E-9109-150E-DAB9-9E171E1FD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704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err="1"/>
              <a:t>getchar</a:t>
            </a:r>
            <a:r>
              <a:rPr lang="en-US" altLang="zh-CN" sz="3600" dirty="0"/>
              <a:t>()</a:t>
            </a:r>
            <a:r>
              <a:rPr lang="zh-CN" altLang="en-US" sz="3600" dirty="0"/>
              <a:t>函数使用要点</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8F7A7FE-4E88-AAC7-B73B-BE7520638331}"/>
              </a:ext>
            </a:extLst>
          </p:cNvPr>
          <p:cNvSpPr txBox="1"/>
          <p:nvPr/>
        </p:nvSpPr>
        <p:spPr>
          <a:xfrm>
            <a:off x="669925" y="1203159"/>
            <a:ext cx="10850562" cy="2797048"/>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i="0" u="none" strike="noStrike" kern="1200" cap="none" spc="0" normalizeH="0" baseline="0" noProof="0" dirty="0" err="1">
                <a:ln>
                  <a:noFill/>
                </a:ln>
                <a:solidFill>
                  <a:srgbClr val="000000"/>
                </a:solidFill>
                <a:effectLst/>
                <a:uLnTx/>
                <a:uFillTx/>
                <a:latin typeface="+mn-ea"/>
                <a:cs typeface="+mn-cs"/>
              </a:rPr>
              <a:t>getchar</a:t>
            </a:r>
            <a:r>
              <a:rPr kumimoji="0" lang="zh-CN" altLang="en-US" sz="2400" i="0" u="none" strike="noStrike" kern="1200" cap="none" spc="0" normalizeH="0" baseline="0" noProof="0" dirty="0">
                <a:ln>
                  <a:noFill/>
                </a:ln>
                <a:solidFill>
                  <a:srgbClr val="000000"/>
                </a:solidFill>
                <a:effectLst/>
                <a:uLnTx/>
                <a:uFillTx/>
                <a:latin typeface="+mn-ea"/>
                <a:cs typeface="+mn-cs"/>
              </a:rPr>
              <a:t>函数用于从标准输入流中读取字符。</a:t>
            </a:r>
            <a:endParaRPr kumimoji="0" lang="en-US" altLang="zh-CN" sz="240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i="0" u="none" strike="noStrike" kern="1200" cap="none" spc="0" normalizeH="0" baseline="0" noProof="0" dirty="0">
                <a:ln>
                  <a:noFill/>
                </a:ln>
                <a:solidFill>
                  <a:srgbClr val="000000"/>
                </a:solidFill>
                <a:effectLst/>
                <a:uLnTx/>
                <a:uFillTx/>
                <a:latin typeface="+mn-ea"/>
                <a:cs typeface="+mn-cs"/>
              </a:rPr>
              <a:t>用户输入的字符存储在缓冲区中，直到按下回车。</a:t>
            </a:r>
            <a:endParaRPr kumimoji="0" lang="en-US" altLang="zh-CN" sz="2400" i="0" u="none" strike="noStrike" kern="1200" cap="none" spc="0" normalizeH="0" baseline="0" noProof="0" dirty="0">
              <a:ln>
                <a:noFill/>
              </a:ln>
              <a:solidFill>
                <a:srgbClr val="00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FF0000"/>
                </a:solidFill>
                <a:effectLst/>
                <a:uLnTx/>
                <a:uFillTx/>
                <a:latin typeface="+mn-ea"/>
                <a:cs typeface="+mn-cs"/>
              </a:rPr>
              <a:t>每次</a:t>
            </a:r>
            <a:r>
              <a:rPr kumimoji="0" lang="en-US" altLang="zh-CN" sz="2400" b="1" i="0" u="none" strike="noStrike" kern="1200" cap="none" spc="0" normalizeH="0" baseline="0" noProof="0" dirty="0" err="1">
                <a:ln>
                  <a:noFill/>
                </a:ln>
                <a:solidFill>
                  <a:srgbClr val="FF0000"/>
                </a:solidFill>
                <a:effectLst/>
                <a:uLnTx/>
                <a:uFillTx/>
                <a:latin typeface="+mn-ea"/>
                <a:cs typeface="+mn-cs"/>
              </a:rPr>
              <a:t>getchar</a:t>
            </a:r>
            <a:r>
              <a:rPr kumimoji="0" lang="zh-CN" altLang="en-US" sz="2400" b="1" i="0" u="none" strike="noStrike" kern="1200" cap="none" spc="0" normalizeH="0" baseline="0" noProof="0" dirty="0">
                <a:ln>
                  <a:noFill/>
                </a:ln>
                <a:solidFill>
                  <a:srgbClr val="FF0000"/>
                </a:solidFill>
                <a:effectLst/>
                <a:uLnTx/>
                <a:uFillTx/>
                <a:latin typeface="+mn-ea"/>
                <a:cs typeface="+mn-cs"/>
              </a:rPr>
              <a:t>只读取一个字符。</a:t>
            </a:r>
            <a:endParaRPr kumimoji="0" lang="en-US" altLang="zh-CN" sz="2400" b="1" i="0" u="none" strike="noStrike" kern="1200" cap="none" spc="0" normalizeH="0" baseline="0" noProof="0" dirty="0">
              <a:ln>
                <a:noFill/>
              </a:ln>
              <a:solidFill>
                <a:srgbClr val="FF0000"/>
              </a:solidFill>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i="0" u="none" strike="noStrike" kern="1200" cap="none" spc="0" normalizeH="0" baseline="0" noProof="0" dirty="0">
                <a:ln>
                  <a:noFill/>
                </a:ln>
                <a:solidFill>
                  <a:srgbClr val="000000"/>
                </a:solidFill>
                <a:effectLst/>
                <a:uLnTx/>
                <a:uFillTx/>
                <a:latin typeface="+mn-ea"/>
                <a:cs typeface="+mn-cs"/>
              </a:rPr>
              <a:t>如果缓冲区中有多个字符，</a:t>
            </a:r>
            <a:r>
              <a:rPr kumimoji="0" lang="en-US" altLang="zh-CN" sz="2400" i="0" u="none" strike="noStrike" kern="1200" cap="none" spc="0" normalizeH="0" baseline="0" noProof="0" dirty="0" err="1">
                <a:ln>
                  <a:noFill/>
                </a:ln>
                <a:solidFill>
                  <a:srgbClr val="000000"/>
                </a:solidFill>
                <a:effectLst/>
                <a:uLnTx/>
                <a:uFillTx/>
                <a:latin typeface="+mn-ea"/>
                <a:cs typeface="+mn-cs"/>
              </a:rPr>
              <a:t>getchar</a:t>
            </a:r>
            <a:r>
              <a:rPr kumimoji="0" lang="zh-CN" altLang="en-US" sz="2400" i="0" u="none" strike="noStrike" kern="1200" cap="none" spc="0" normalizeH="0" baseline="0" noProof="0" dirty="0">
                <a:ln>
                  <a:noFill/>
                </a:ln>
                <a:solidFill>
                  <a:srgbClr val="000000"/>
                </a:solidFill>
                <a:effectLst/>
                <a:uLnTx/>
                <a:uFillTx/>
                <a:latin typeface="+mn-ea"/>
                <a:cs typeface="+mn-cs"/>
              </a:rPr>
              <a:t>会依次读取直到缓冲区清空，不需要输入。</a:t>
            </a:r>
            <a:endParaRPr lang="en-US" altLang="zh-CN" sz="2400" dirty="0">
              <a:solidFill>
                <a:srgbClr val="000000"/>
              </a:solidFill>
              <a:latin typeface="+mn-ea"/>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i="0" u="none" strike="noStrike" kern="1200" cap="none" spc="0" normalizeH="0" baseline="0" noProof="0" dirty="0">
                <a:ln>
                  <a:noFill/>
                </a:ln>
                <a:solidFill>
                  <a:srgbClr val="000000"/>
                </a:solidFill>
                <a:effectLst/>
                <a:uLnTx/>
                <a:uFillTx/>
                <a:latin typeface="+mn-ea"/>
                <a:cs typeface="+mn-cs"/>
              </a:rPr>
              <a:t>已在键盘缓冲区的字符不需要等待回车键，即可被</a:t>
            </a:r>
            <a:r>
              <a:rPr kumimoji="0" lang="en-US" altLang="zh-CN" sz="2400" i="0" u="none" strike="noStrike" kern="1200" cap="none" spc="0" normalizeH="0" baseline="0" noProof="0" dirty="0" err="1">
                <a:ln>
                  <a:noFill/>
                </a:ln>
                <a:solidFill>
                  <a:srgbClr val="000000"/>
                </a:solidFill>
                <a:effectLst/>
                <a:uLnTx/>
                <a:uFillTx/>
                <a:latin typeface="+mn-ea"/>
                <a:cs typeface="+mn-cs"/>
              </a:rPr>
              <a:t>getchar</a:t>
            </a:r>
            <a:r>
              <a:rPr kumimoji="0" lang="zh-CN" altLang="en-US" sz="2400" i="0" u="none" strike="noStrike" kern="1200" cap="none" spc="0" normalizeH="0" baseline="0" noProof="0" dirty="0">
                <a:ln>
                  <a:noFill/>
                </a:ln>
                <a:solidFill>
                  <a:srgbClr val="000000"/>
                </a:solidFill>
                <a:effectLst/>
                <a:uLnTx/>
                <a:uFillTx/>
                <a:latin typeface="+mn-ea"/>
                <a:cs typeface="+mn-cs"/>
              </a:rPr>
              <a:t>读取。</a:t>
            </a:r>
          </a:p>
        </p:txBody>
      </p:sp>
    </p:spTree>
    <p:extLst>
      <p:ext uri="{BB962C8B-B14F-4D97-AF65-F5344CB8AC3E}">
        <p14:creationId xmlns:p14="http://schemas.microsoft.com/office/powerpoint/2010/main" val="2099951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46DDED7-DA1F-4F18-ACEF-244B92560D08}"/>
              </a:ext>
            </a:extLst>
          </p:cNvPr>
          <p:cNvSpPr/>
          <p:nvPr/>
        </p:nvSpPr>
        <p:spPr bwMode="auto">
          <a:xfrm>
            <a:off x="592114" y="1039961"/>
            <a:ext cx="10247336"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2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p:txBody>
      </p:sp>
      <p:sp>
        <p:nvSpPr>
          <p:cNvPr id="2050" name="Rectangle 2"/>
          <p:cNvSpPr>
            <a:spLocks noGrp="1" noChangeArrowheads="1"/>
          </p:cNvSpPr>
          <p:nvPr>
            <p:ph type="subTitle" idx="1"/>
          </p:nvPr>
        </p:nvSpPr>
        <p:spPr>
          <a:xfrm>
            <a:off x="180086" y="162560"/>
            <a:ext cx="11880850" cy="6480810"/>
          </a:xfrm>
        </p:spPr>
        <p:txBody>
          <a:bodyPr/>
          <a:lstStyle/>
          <a:p>
            <a:pPr eaLnBrk="1" hangingPunct="1"/>
            <a:r>
              <a:rPr lang="en-US" altLang="zh-CN" sz="2800" b="1" dirty="0">
                <a:latin typeface="+mn-ea"/>
              </a:rPr>
              <a:t>§.</a:t>
            </a:r>
            <a:r>
              <a:rPr lang="zh-CN" altLang="en-US" sz="2800" b="1" dirty="0">
                <a:latin typeface="+mn-ea"/>
              </a:rPr>
              <a:t>基础知识题 </a:t>
            </a:r>
            <a:r>
              <a:rPr lang="en-US" altLang="zh-CN" sz="2800" b="1" dirty="0">
                <a:latin typeface="+mn-ea"/>
              </a:rPr>
              <a:t>- </a:t>
            </a:r>
            <a:r>
              <a:rPr lang="zh-CN" altLang="en-US" sz="2800" b="1" dirty="0">
                <a:latin typeface="+mn-ea"/>
              </a:rPr>
              <a:t>字符的输入与输出</a:t>
            </a:r>
            <a:endParaRPr lang="en-US" altLang="zh-CN" sz="2800" b="1" dirty="0">
              <a:latin typeface="+mn-ea"/>
            </a:endParaRPr>
          </a:p>
          <a:p>
            <a:pPr algn="l" eaLnBrk="1" hangingPunct="1"/>
            <a:r>
              <a:rPr lang="en-US" altLang="zh-CN" sz="1600" b="1" dirty="0">
                <a:latin typeface="+mn-ea"/>
              </a:rPr>
              <a:t>3</a:t>
            </a:r>
            <a:r>
              <a:rPr lang="zh-CN" altLang="en-US" sz="1600" b="1" dirty="0">
                <a:latin typeface="+mn-ea"/>
              </a:rPr>
              <a:t>、</a:t>
            </a:r>
            <a:r>
              <a:rPr lang="en-US" altLang="zh-CN" sz="1600" b="1" dirty="0" err="1">
                <a:latin typeface="+mn-ea"/>
              </a:rPr>
              <a:t>getchar</a:t>
            </a:r>
            <a:r>
              <a:rPr lang="zh-CN" altLang="en-US" sz="1600" b="1" dirty="0">
                <a:latin typeface="+mn-ea"/>
              </a:rPr>
              <a:t>、</a:t>
            </a:r>
            <a:r>
              <a:rPr lang="en-US" altLang="zh-CN" sz="1600" b="1" dirty="0">
                <a:latin typeface="+mn-ea"/>
              </a:rPr>
              <a:t>_</a:t>
            </a:r>
            <a:r>
              <a:rPr lang="en-US" altLang="zh-CN" sz="1600" b="1" dirty="0" err="1">
                <a:latin typeface="+mn-ea"/>
              </a:rPr>
              <a:t>getch</a:t>
            </a:r>
            <a:r>
              <a:rPr lang="zh-CN" altLang="en-US" sz="1600" b="1" dirty="0">
                <a:latin typeface="+mn-ea"/>
              </a:rPr>
              <a:t>与</a:t>
            </a:r>
            <a:r>
              <a:rPr lang="en-US" altLang="zh-CN" sz="1600" b="1" dirty="0">
                <a:latin typeface="+mn-ea"/>
              </a:rPr>
              <a:t>_</a:t>
            </a:r>
            <a:r>
              <a:rPr lang="en-US" altLang="zh-CN" sz="1600" b="1" dirty="0" err="1">
                <a:latin typeface="+mn-ea"/>
              </a:rPr>
              <a:t>getche</a:t>
            </a:r>
            <a:r>
              <a:rPr lang="zh-CN" altLang="en-US" sz="1600" b="1" dirty="0">
                <a:latin typeface="+mn-ea"/>
              </a:rPr>
              <a:t>的基本使用</a:t>
            </a:r>
            <a:endParaRPr lang="en-US" altLang="zh-CN" sz="1600" b="1" dirty="0">
              <a:latin typeface="+mn-ea"/>
            </a:endParaRPr>
          </a:p>
        </p:txBody>
      </p:sp>
      <p:sp>
        <p:nvSpPr>
          <p:cNvPr id="5" name="矩形 4">
            <a:extLst>
              <a:ext uri="{FF2B5EF4-FFF2-40B4-BE49-F238E27FC236}">
                <a16:creationId xmlns:a16="http://schemas.microsoft.com/office/drawing/2014/main" id="{BE19B931-E43B-48BA-B5A6-D8B8D7D9125D}"/>
              </a:ext>
            </a:extLst>
          </p:cNvPr>
          <p:cNvSpPr/>
          <p:nvPr/>
        </p:nvSpPr>
        <p:spPr bwMode="auto">
          <a:xfrm>
            <a:off x="592113" y="1039961"/>
            <a:ext cx="3450327"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char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getchar</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(int)</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p:txBody>
      </p:sp>
      <p:sp>
        <p:nvSpPr>
          <p:cNvPr id="6" name="矩形 5">
            <a:extLst>
              <a:ext uri="{FF2B5EF4-FFF2-40B4-BE49-F238E27FC236}">
                <a16:creationId xmlns:a16="http://schemas.microsoft.com/office/drawing/2014/main" id="{C81778D4-3869-47E1-B4AF-ED85DD20E55B}"/>
              </a:ext>
            </a:extLst>
          </p:cNvPr>
          <p:cNvSpPr/>
          <p:nvPr/>
        </p:nvSpPr>
        <p:spPr bwMode="auto">
          <a:xfrm>
            <a:off x="4042440" y="1039961"/>
            <a:ext cx="3450327"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conio.h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&gt;</a:t>
            </a:r>
            <a:endPar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char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_</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getch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(int)</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p:txBody>
      </p:sp>
      <p:sp>
        <p:nvSpPr>
          <p:cNvPr id="8" name="矩形 7">
            <a:extLst>
              <a:ext uri="{FF2B5EF4-FFF2-40B4-BE49-F238E27FC236}">
                <a16:creationId xmlns:a16="http://schemas.microsoft.com/office/drawing/2014/main" id="{1471D705-CED0-483E-A2B5-BE7B6D92D86E}"/>
              </a:ext>
            </a:extLst>
          </p:cNvPr>
          <p:cNvSpPr/>
          <p:nvPr/>
        </p:nvSpPr>
        <p:spPr bwMode="auto">
          <a:xfrm>
            <a:off x="7492767" y="1042589"/>
            <a:ext cx="3346684" cy="521017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&lt;iostream&gt;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#include &lt;</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conio.h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&gt;</a:t>
            </a:r>
            <a:endPar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using namespace std;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int main()</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char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 _</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getche</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cout</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(int)</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ch</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&lt;&lt; </a:t>
            </a:r>
            <a:r>
              <a:rPr kumimoji="1" lang="en-US" altLang="zh-CN" sz="1600" b="1" i="0" u="none" strike="noStrike" kern="1200" cap="none" spc="0" normalizeH="0" baseline="0" noProof="0" dirty="0" err="1">
                <a:ln>
                  <a:noFill/>
                </a:ln>
                <a:solidFill>
                  <a:srgbClr val="000000"/>
                </a:solidFill>
                <a:effectLst/>
                <a:uLnTx/>
                <a:uFillTx/>
                <a:latin typeface="宋体" pitchFamily="2" charset="-122"/>
                <a:ea typeface="宋体" pitchFamily="2" charset="-122"/>
                <a:cs typeface="+mn-cs"/>
              </a:rPr>
              <a:t>endl</a:t>
            </a: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    return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rPr>
              <a:t>}</a:t>
            </a:r>
            <a:endParaRPr kumimoji="1" lang="zh-CN" altLang="en-US" sz="1600" b="1" i="0" u="none" strike="noStrike" kern="1200" cap="none" spc="0" normalizeH="0" baseline="0" noProof="0" dirty="0">
              <a:ln>
                <a:noFill/>
              </a:ln>
              <a:solidFill>
                <a:srgbClr val="000000"/>
              </a:solidFill>
              <a:effectLst/>
              <a:uLnTx/>
              <a:uFillTx/>
              <a:latin typeface="宋体" pitchFamily="2" charset="-122"/>
              <a:ea typeface="宋体" pitchFamily="2" charset="-122"/>
              <a:cs typeface="+mn-cs"/>
            </a:endParaRPr>
          </a:p>
        </p:txBody>
      </p:sp>
      <p:sp>
        <p:nvSpPr>
          <p:cNvPr id="10" name="矩形 9">
            <a:extLst>
              <a:ext uri="{FF2B5EF4-FFF2-40B4-BE49-F238E27FC236}">
                <a16:creationId xmlns:a16="http://schemas.microsoft.com/office/drawing/2014/main" id="{1C0474E8-13A1-4EA0-9A3A-C87838C5F9A3}"/>
              </a:ext>
            </a:extLst>
          </p:cNvPr>
          <p:cNvSpPr/>
          <p:nvPr/>
        </p:nvSpPr>
        <p:spPr bwMode="auto">
          <a:xfrm>
            <a:off x="592112" y="4130331"/>
            <a:ext cx="3450327" cy="211980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1</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、输入：</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   输出：</a:t>
            </a:r>
            <a:r>
              <a:rPr kumimoji="1" lang="en-US" altLang="zh-CN" sz="1600" b="1" i="0" u="none" strike="noStrike" kern="1200" cap="none" spc="0" normalizeH="0" baseline="0" noProof="0" dirty="0">
                <a:ln>
                  <a:noFill/>
                </a:ln>
                <a:solidFill>
                  <a:srgbClr val="FF0000"/>
                </a:solidFill>
                <a:effectLst/>
                <a:uLnTx/>
                <a:uFillTx/>
                <a:latin typeface="宋体"/>
                <a:ea typeface="宋体"/>
                <a:cs typeface="+mn-cs"/>
              </a:rPr>
              <a:t>97</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   输入回显：</a:t>
            </a: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有</a:t>
            </a:r>
            <a:endParaRPr kumimoji="1" lang="en-US" altLang="zh-CN" sz="1600" b="1" i="0" u="none" strike="noStrike" kern="1200" cap="none" spc="0" normalizeH="0" baseline="0" noProof="0" dirty="0">
              <a:ln>
                <a:noFill/>
              </a:ln>
              <a:solidFill>
                <a:srgbClr val="FF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   </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按回车生效：</a:t>
            </a: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是</a:t>
            </a:r>
            <a:endParaRPr kumimoji="1" lang="en-US" altLang="zh-CN" sz="1600" b="1" i="0" u="none" strike="noStrike" kern="1200" cap="none" spc="0" normalizeH="0" baseline="0" noProof="0" dirty="0">
              <a:ln>
                <a:noFill/>
              </a:ln>
              <a:solidFill>
                <a:srgbClr val="FF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2</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、输入：</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直接回车</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   输出：</a:t>
            </a:r>
            <a:r>
              <a:rPr kumimoji="1" lang="en-US" altLang="zh-CN" sz="1600" b="1" dirty="0">
                <a:solidFill>
                  <a:srgbClr val="FF0000"/>
                </a:solidFill>
                <a:latin typeface="宋体"/>
                <a:ea typeface="宋体"/>
              </a:rPr>
              <a:t>10</a:t>
            </a:r>
            <a:endParaRPr kumimoji="1" lang="en-US" altLang="zh-CN" sz="1600" b="1" i="0" u="none" strike="noStrike" kern="1200" cap="none" spc="0" normalizeH="0" baseline="0" noProof="0" dirty="0">
              <a:ln>
                <a:noFill/>
              </a:ln>
              <a:solidFill>
                <a:srgbClr val="FF0000"/>
              </a:solidFill>
              <a:effectLst/>
              <a:uLnTx/>
              <a:uFillTx/>
              <a:latin typeface="宋体"/>
              <a:ea typeface="宋体"/>
              <a:cs typeface="+mn-cs"/>
            </a:endParaRPr>
          </a:p>
        </p:txBody>
      </p:sp>
      <p:sp>
        <p:nvSpPr>
          <p:cNvPr id="11" name="矩形 10">
            <a:extLst>
              <a:ext uri="{FF2B5EF4-FFF2-40B4-BE49-F238E27FC236}">
                <a16:creationId xmlns:a16="http://schemas.microsoft.com/office/drawing/2014/main" id="{5A5601AF-2D9F-4607-8CE5-7A252F946460}"/>
              </a:ext>
            </a:extLst>
          </p:cNvPr>
          <p:cNvSpPr/>
          <p:nvPr/>
        </p:nvSpPr>
        <p:spPr bwMode="auto">
          <a:xfrm>
            <a:off x="4042439" y="4130331"/>
            <a:ext cx="3450327" cy="211980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1</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、输入：</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   输出：</a:t>
            </a:r>
            <a:r>
              <a:rPr kumimoji="1" lang="en-US" altLang="zh-CN" sz="1600" b="1" i="0" u="none" strike="noStrike" kern="1200" cap="none" spc="0" normalizeH="0" baseline="0" noProof="0" dirty="0">
                <a:ln>
                  <a:noFill/>
                </a:ln>
                <a:solidFill>
                  <a:srgbClr val="FF0000"/>
                </a:solidFill>
                <a:effectLst/>
                <a:uLnTx/>
                <a:uFillTx/>
                <a:latin typeface="宋体"/>
                <a:ea typeface="宋体"/>
                <a:cs typeface="+mn-cs"/>
              </a:rPr>
              <a:t>97</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   输入回显：</a:t>
            </a: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无</a:t>
            </a:r>
            <a:endParaRPr kumimoji="1" lang="en-US" altLang="zh-CN" sz="1600" b="1" i="0" u="none" strike="noStrike" kern="1200" cap="none" spc="0" normalizeH="0" baseline="0" noProof="0" dirty="0">
              <a:ln>
                <a:noFill/>
              </a:ln>
              <a:solidFill>
                <a:srgbClr val="FF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   </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按回车生效：</a:t>
            </a: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否</a:t>
            </a:r>
            <a:endParaRPr kumimoji="1" lang="en-US" altLang="zh-CN" sz="1600" b="1" i="0" u="none" strike="noStrike" kern="1200" cap="none" spc="0" normalizeH="0" baseline="0" noProof="0" dirty="0">
              <a:ln>
                <a:noFill/>
              </a:ln>
              <a:solidFill>
                <a:srgbClr val="FF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2</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、输入：</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直接回车</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   输出：</a:t>
            </a:r>
            <a:r>
              <a:rPr kumimoji="1" lang="en-US" altLang="zh-CN" sz="1600" b="1" i="0" u="none" strike="noStrike" kern="1200" cap="none" spc="0" normalizeH="0" baseline="0" noProof="0" dirty="0">
                <a:ln>
                  <a:noFill/>
                </a:ln>
                <a:solidFill>
                  <a:srgbClr val="FF0000"/>
                </a:solidFill>
                <a:effectLst/>
                <a:uLnTx/>
                <a:uFillTx/>
                <a:latin typeface="宋体"/>
                <a:ea typeface="宋体"/>
                <a:cs typeface="+mn-cs"/>
              </a:rPr>
              <a:t>13</a:t>
            </a:r>
          </a:p>
        </p:txBody>
      </p:sp>
      <p:sp>
        <p:nvSpPr>
          <p:cNvPr id="12" name="矩形 11">
            <a:extLst>
              <a:ext uri="{FF2B5EF4-FFF2-40B4-BE49-F238E27FC236}">
                <a16:creationId xmlns:a16="http://schemas.microsoft.com/office/drawing/2014/main" id="{FFD0A122-61BB-4EE5-859C-432099C8CB6D}"/>
              </a:ext>
            </a:extLst>
          </p:cNvPr>
          <p:cNvSpPr/>
          <p:nvPr/>
        </p:nvSpPr>
        <p:spPr bwMode="auto">
          <a:xfrm>
            <a:off x="7492766" y="4130331"/>
            <a:ext cx="3346684" cy="211980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1</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、输入：</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   输出：</a:t>
            </a:r>
            <a:r>
              <a:rPr kumimoji="1" lang="en-US" altLang="zh-CN" sz="1600" b="1" i="0" u="none" strike="noStrike" kern="1200" cap="none" spc="0" normalizeH="0" baseline="0" noProof="0" dirty="0">
                <a:ln>
                  <a:noFill/>
                </a:ln>
                <a:solidFill>
                  <a:srgbClr val="FF0000"/>
                </a:solidFill>
                <a:effectLst/>
                <a:uLnTx/>
                <a:uFillTx/>
                <a:latin typeface="宋体"/>
                <a:ea typeface="宋体"/>
                <a:cs typeface="+mn-cs"/>
              </a:rPr>
              <a:t>a97</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   输入回显：</a:t>
            </a: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有</a:t>
            </a:r>
            <a:endParaRPr kumimoji="1" lang="en-US" altLang="zh-CN" sz="1600" b="1" i="0" u="none" strike="noStrike" kern="1200" cap="none" spc="0" normalizeH="0" baseline="0" noProof="0" dirty="0">
              <a:ln>
                <a:noFill/>
              </a:ln>
              <a:solidFill>
                <a:srgbClr val="FF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   </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按回车生效：</a:t>
            </a:r>
            <a:r>
              <a:rPr kumimoji="1" lang="zh-CN" altLang="en-US" sz="1600" b="1" i="0" u="none" strike="noStrike" kern="1200" cap="none" spc="0" normalizeH="0" baseline="0" noProof="0" dirty="0">
                <a:ln>
                  <a:noFill/>
                </a:ln>
                <a:solidFill>
                  <a:srgbClr val="FF0000"/>
                </a:solidFill>
                <a:effectLst/>
                <a:uLnTx/>
                <a:uFillTx/>
                <a:latin typeface="宋体"/>
                <a:ea typeface="宋体"/>
                <a:cs typeface="+mn-cs"/>
              </a:rPr>
              <a:t>否</a:t>
            </a:r>
            <a:endParaRPr kumimoji="1" lang="en-US" altLang="zh-CN" sz="1600" b="1" i="0" u="none" strike="noStrike" kern="1200" cap="none" spc="0" normalizeH="0" baseline="0" noProof="0" dirty="0">
              <a:ln>
                <a:noFill/>
              </a:ln>
              <a:solidFill>
                <a:srgbClr val="FF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CN" sz="1600" b="1" i="0" u="none" strike="noStrike" kern="1200" cap="none" spc="0" normalizeH="0" baseline="0" noProof="0" dirty="0">
              <a:ln>
                <a:noFill/>
              </a:ln>
              <a:solidFill>
                <a:srgbClr val="000000"/>
              </a:solidFill>
              <a:effectLst/>
              <a:uLnTx/>
              <a:uFillTx/>
              <a:latin typeface="宋体"/>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2</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、输入：</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t>
            </a: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直接回车</a:t>
            </a:r>
            <a:r>
              <a:rPr kumimoji="1" lang="en-US" altLang="zh-CN" sz="1600" b="1" i="0" u="none" strike="noStrike" kern="1200" cap="none" spc="0" normalizeH="0" baseline="0" noProof="0" dirty="0">
                <a:ln>
                  <a:noFill/>
                </a:ln>
                <a:solidFill>
                  <a:srgbClr val="000000"/>
                </a:solidFill>
                <a:effectLst/>
                <a:uLnTx/>
                <a:uFillTx/>
                <a:latin typeface="宋体"/>
                <a:ea typeface="宋体"/>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宋体"/>
                <a:ea typeface="宋体"/>
                <a:cs typeface="+mn-cs"/>
              </a:rPr>
              <a:t>   输出：</a:t>
            </a:r>
            <a:r>
              <a:rPr kumimoji="1" lang="en-US" altLang="zh-CN" sz="1600" b="1" i="0" u="none" strike="noStrike" kern="1200" cap="none" spc="0" normalizeH="0" baseline="0" noProof="0" dirty="0">
                <a:ln>
                  <a:noFill/>
                </a:ln>
                <a:solidFill>
                  <a:srgbClr val="FF0000"/>
                </a:solidFill>
                <a:effectLst/>
                <a:uLnTx/>
                <a:uFillTx/>
                <a:latin typeface="宋体"/>
                <a:ea typeface="宋体"/>
                <a:cs typeface="+mn-cs"/>
              </a:rPr>
              <a:t>13</a:t>
            </a:r>
          </a:p>
        </p:txBody>
      </p:sp>
      <p:pic>
        <p:nvPicPr>
          <p:cNvPr id="4" name="图片 3">
            <a:extLst>
              <a:ext uri="{FF2B5EF4-FFF2-40B4-BE49-F238E27FC236}">
                <a16:creationId xmlns:a16="http://schemas.microsoft.com/office/drawing/2014/main" id="{4E654BB3-B38D-0459-32EC-A313C696EA2A}"/>
              </a:ext>
            </a:extLst>
          </p:cNvPr>
          <p:cNvPicPr>
            <a:picLocks noChangeAspect="1"/>
          </p:cNvPicPr>
          <p:nvPr/>
        </p:nvPicPr>
        <p:blipFill>
          <a:blip r:embed="rId2"/>
          <a:stretch>
            <a:fillRect/>
          </a:stretch>
        </p:blipFill>
        <p:spPr>
          <a:xfrm>
            <a:off x="10835410" y="-1"/>
            <a:ext cx="1356590" cy="1237591"/>
          </a:xfrm>
          <a:prstGeom prst="rect">
            <a:avLst/>
          </a:prstGeom>
        </p:spPr>
      </p:pic>
      <p:pic>
        <p:nvPicPr>
          <p:cNvPr id="7" name="Picture 2">
            <a:extLst>
              <a:ext uri="{FF2B5EF4-FFF2-40B4-BE49-F238E27FC236}">
                <a16:creationId xmlns:a16="http://schemas.microsoft.com/office/drawing/2014/main" id="{DDFCD443-1980-CE32-826C-879278FF9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F22A86D6-3BC1-CF78-3040-D285F8FDF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44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3527838" y="3333750"/>
            <a:ext cx="5136341" cy="1414554"/>
          </a:xfrm>
          <a:prstGeom prst="rect">
            <a:avLst/>
          </a:prstGeom>
          <a:noFill/>
        </p:spPr>
        <p:txBody>
          <a:bodyPr wrap="none" rtlCol="0">
            <a:spAutoFit/>
          </a:bodyPr>
          <a:lstStyle/>
          <a:p>
            <a:pPr algn="ctr"/>
            <a:r>
              <a:rPr lang="zh-CN" altLang="en-US" sz="5400" b="1" dirty="0">
                <a:solidFill>
                  <a:srgbClr val="002060"/>
                </a:solidFill>
                <a:latin typeface="钉钉进步体" panose="00020600040101010101" pitchFamily="18" charset="-122"/>
                <a:ea typeface="钉钉进步体" panose="00020600040101010101" pitchFamily="18" charset="-122"/>
              </a:rPr>
              <a:t>栈与表达式计算</a:t>
            </a:r>
            <a:endParaRPr lang="en-US" altLang="zh-CN" sz="5400" b="1" dirty="0">
              <a:solidFill>
                <a:srgbClr val="002060"/>
              </a:solidFill>
              <a:latin typeface="钉钉进步体" panose="00020600040101010101" pitchFamily="18" charset="-122"/>
              <a:ea typeface="钉钉进步体" panose="00020600040101010101" pitchFamily="18" charset="-122"/>
            </a:endParaRPr>
          </a:p>
          <a:p>
            <a:pPr algn="ctr">
              <a:lnSpc>
                <a:spcPct val="150000"/>
              </a:lnSpc>
            </a:pPr>
            <a:r>
              <a:rPr lang="en-US" altLang="zh-CN" sz="2400" b="1" dirty="0">
                <a:solidFill>
                  <a:schemeClr val="bg1">
                    <a:lumMod val="50000"/>
                  </a:schemeClr>
                </a:solidFill>
                <a:latin typeface="钉钉进步体" panose="00020600040101010101" pitchFamily="18" charset="-122"/>
                <a:ea typeface="钉钉进步体" panose="00020600040101010101" pitchFamily="18" charset="-122"/>
              </a:rPr>
              <a:t>Stacks and Expression Calculation</a:t>
            </a:r>
            <a:endParaRPr lang="zh-CN" altLang="en-US" sz="2400" b="1" dirty="0">
              <a:solidFill>
                <a:schemeClr val="bg1">
                  <a:lumMod val="50000"/>
                </a:schemeClr>
              </a:solidFill>
              <a:latin typeface="钉钉进步体" panose="00020600040101010101" pitchFamily="18" charset="-122"/>
              <a:ea typeface="钉钉进步体" panose="00020600040101010101" pitchFamily="18" charset="-122"/>
            </a:endParaRP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872F9AA4-68CB-CA0D-ECE3-011ADBBB987F}"/>
              </a:ext>
            </a:extLst>
          </p:cNvPr>
          <p:cNvGrpSpPr/>
          <p:nvPr/>
        </p:nvGrpSpPr>
        <p:grpSpPr>
          <a:xfrm>
            <a:off x="117963" y="57219"/>
            <a:ext cx="934460" cy="934460"/>
            <a:chOff x="113733" y="108980"/>
            <a:chExt cx="863612" cy="863612"/>
          </a:xfrm>
        </p:grpSpPr>
        <p:sp>
          <p:nvSpPr>
            <p:cNvPr id="6" name="椭圆 5">
              <a:extLst>
                <a:ext uri="{FF2B5EF4-FFF2-40B4-BE49-F238E27FC236}">
                  <a16:creationId xmlns:a16="http://schemas.microsoft.com/office/drawing/2014/main" id="{F89FB63B-1B0F-8046-B67F-D36679652A83}"/>
                </a:ext>
              </a:extLst>
            </p:cNvPr>
            <p:cNvSpPr/>
            <p:nvPr/>
          </p:nvSpPr>
          <p:spPr>
            <a:xfrm>
              <a:off x="116981" y="112228"/>
              <a:ext cx="857117" cy="857117"/>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C1A3C44-48DD-A1B3-C6A3-C3220BEE72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3" b="-3423"/>
            <a:stretch/>
          </p:blipFill>
          <p:spPr>
            <a:xfrm>
              <a:off x="113733" y="108980"/>
              <a:ext cx="863612" cy="863612"/>
            </a:xfrm>
            <a:prstGeom prst="ellipse">
              <a:avLst/>
            </a:prstGeom>
            <a:ln w="28575" cap="rnd">
              <a:solidFill>
                <a:schemeClr val="bg1"/>
              </a:solidFill>
              <a:prstDash val="solid"/>
            </a:ln>
            <a:effectLst/>
          </p:spPr>
        </p:pic>
      </p:grpSp>
      <p:sp>
        <p:nvSpPr>
          <p:cNvPr id="8" name="文本框 7">
            <a:extLst>
              <a:ext uri="{FF2B5EF4-FFF2-40B4-BE49-F238E27FC236}">
                <a16:creationId xmlns:a16="http://schemas.microsoft.com/office/drawing/2014/main" id="{604FADCE-A2F0-0881-3720-0678564D6FC0}"/>
              </a:ext>
            </a:extLst>
          </p:cNvPr>
          <p:cNvSpPr txBox="1"/>
          <p:nvPr/>
        </p:nvSpPr>
        <p:spPr>
          <a:xfrm>
            <a:off x="5095181" y="1988457"/>
            <a:ext cx="2001638" cy="830997"/>
          </a:xfrm>
          <a:prstGeom prst="rect">
            <a:avLst/>
          </a:prstGeom>
          <a:noFill/>
        </p:spPr>
        <p:txBody>
          <a:bodyPr wrap="none" rtlCol="0">
            <a:spAutoFit/>
          </a:bodyPr>
          <a:lstStyle/>
          <a:p>
            <a:pPr algn="ctr"/>
            <a:r>
              <a:rPr lang="en-US" altLang="zh-CN" sz="4800" b="1" dirty="0">
                <a:solidFill>
                  <a:srgbClr val="002060"/>
                </a:solidFill>
                <a:latin typeface="Calibri" panose="020F0502020204030204" pitchFamily="34" charset="0"/>
                <a:ea typeface="Calibri" panose="020F0502020204030204" pitchFamily="34" charset="0"/>
                <a:cs typeface="Calibri" panose="020F0502020204030204" pitchFamily="34" charset="0"/>
              </a:rPr>
              <a:t>Part 05</a:t>
            </a:r>
            <a:endParaRPr lang="zh-CN" altLang="en-US" sz="4800" b="1" dirty="0">
              <a:solidFill>
                <a:srgbClr val="002060"/>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112818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计算机为什么使用补码？</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042B0ED-4E66-A945-88EB-0429AA1EB2DC}"/>
              </a:ext>
            </a:extLst>
          </p:cNvPr>
          <p:cNvSpPr txBox="1"/>
          <p:nvPr/>
        </p:nvSpPr>
        <p:spPr>
          <a:xfrm>
            <a:off x="669924" y="1203159"/>
            <a:ext cx="10850563" cy="3899144"/>
          </a:xfrm>
          <a:prstGeom prst="rect">
            <a:avLst/>
          </a:prstGeom>
          <a:noFill/>
        </p:spPr>
        <p:txBody>
          <a:bodyPr wrap="square">
            <a:spAutoFit/>
          </a:bodyPr>
          <a:lstStyle/>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kumimoji="0" lang="zh-CN" altLang="en-US" sz="2800" b="0" i="0" u="none" strike="noStrike" kern="1200" cap="none" spc="0" normalizeH="0" baseline="0" noProof="0" dirty="0">
                <a:ln>
                  <a:noFill/>
                </a:ln>
                <a:effectLst/>
                <a:highlight>
                  <a:srgbClr val="FFFFFF"/>
                </a:highlight>
                <a:uLnTx/>
                <a:uFillTx/>
                <a:latin typeface="+mn-ea"/>
                <a:cs typeface="+mn-cs"/>
              </a:rPr>
              <a:t>计算机是不能直接做减法运算的，因为普通电脑硬件中没有减法器，不需要额外的增加硬件电路制造难度，减法器无需存在。</a:t>
            </a:r>
            <a:endParaRPr kumimoji="0" lang="en-US" altLang="zh-CN" sz="2800" b="0" i="0" u="none" strike="noStrike" kern="1200" cap="none" spc="0" normalizeH="0" baseline="0" noProof="0" dirty="0">
              <a:ln>
                <a:noFill/>
              </a:ln>
              <a:effectLst/>
              <a:highlight>
                <a:srgbClr val="FFFFFF"/>
              </a:highlight>
              <a:uLnTx/>
              <a:uFillTx/>
              <a:latin typeface="+mn-ea"/>
              <a:cs typeface="+mn-cs"/>
            </a:endParaRP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kumimoji="0" lang="zh-CN" altLang="en-US" sz="2800" b="0" i="0" u="none" strike="noStrike" kern="1200" cap="none" spc="0" normalizeH="0" baseline="0" noProof="0" dirty="0">
                <a:ln>
                  <a:noFill/>
                </a:ln>
                <a:effectLst/>
                <a:highlight>
                  <a:srgbClr val="FFFFFF"/>
                </a:highlight>
                <a:uLnTx/>
                <a:uFillTx/>
                <a:latin typeface="+mn-ea"/>
                <a:cs typeface="+mn-cs"/>
              </a:rPr>
              <a:t>硬件设计以简洁为目标，所以整数的运算最好</a:t>
            </a:r>
            <a:r>
              <a:rPr kumimoji="0" lang="zh-CN" altLang="en-US" sz="2800" b="0" i="0" u="none" strike="noStrike" kern="1200" cap="none" spc="0" normalizeH="0" baseline="0" noProof="0" dirty="0">
                <a:ln>
                  <a:noFill/>
                </a:ln>
                <a:solidFill>
                  <a:srgbClr val="FF0000"/>
                </a:solidFill>
                <a:effectLst/>
                <a:highlight>
                  <a:srgbClr val="FFFFFF"/>
                </a:highlight>
                <a:uLnTx/>
                <a:uFillTx/>
                <a:latin typeface="+mn-ea"/>
                <a:cs typeface="+mn-cs"/>
              </a:rPr>
              <a:t>只有加法</a:t>
            </a:r>
            <a:r>
              <a:rPr kumimoji="0" lang="zh-CN" altLang="en-US" sz="2800" b="0" i="0" u="none" strike="noStrike" kern="1200" cap="none" spc="0" normalizeH="0" baseline="0" noProof="0" dirty="0">
                <a:ln>
                  <a:noFill/>
                </a:ln>
                <a:effectLst/>
                <a:highlight>
                  <a:srgbClr val="FFFFFF"/>
                </a:highlight>
                <a:uLnTx/>
                <a:uFillTx/>
                <a:latin typeface="+mn-ea"/>
                <a:cs typeface="+mn-cs"/>
              </a:rPr>
              <a:t>，而且</a:t>
            </a:r>
            <a:r>
              <a:rPr kumimoji="0" lang="zh-CN" altLang="en-US" sz="2800" b="0" i="0" u="none" strike="noStrike" kern="1200" cap="none" spc="0" normalizeH="0" baseline="0" noProof="0" dirty="0">
                <a:ln>
                  <a:noFill/>
                </a:ln>
                <a:solidFill>
                  <a:srgbClr val="FF0000"/>
                </a:solidFill>
                <a:effectLst/>
                <a:highlight>
                  <a:srgbClr val="FFFFFF"/>
                </a:highlight>
                <a:uLnTx/>
                <a:uFillTx/>
                <a:latin typeface="+mn-ea"/>
                <a:cs typeface="+mn-cs"/>
              </a:rPr>
              <a:t>不用对符号位进行特殊处理</a:t>
            </a:r>
            <a:r>
              <a:rPr kumimoji="0" lang="zh-CN" altLang="en-US" sz="2800" b="0" i="0" u="none" strike="noStrike" kern="1200" cap="none" spc="0" normalizeH="0" baseline="0" noProof="0" dirty="0">
                <a:ln>
                  <a:noFill/>
                </a:ln>
                <a:effectLst/>
                <a:highlight>
                  <a:srgbClr val="FFFFFF"/>
                </a:highlight>
                <a:uLnTx/>
                <a:uFillTx/>
                <a:latin typeface="+mn-ea"/>
                <a:cs typeface="+mn-cs"/>
              </a:rPr>
              <a:t>。</a:t>
            </a:r>
            <a:endParaRPr kumimoji="0" lang="en-US" altLang="zh-CN" sz="2800" b="0" i="0" u="none" strike="noStrike" kern="1200" cap="none" spc="0" normalizeH="0" baseline="0" noProof="0" dirty="0">
              <a:ln>
                <a:noFill/>
              </a:ln>
              <a:effectLst/>
              <a:highlight>
                <a:srgbClr val="FFFFFF"/>
              </a:highlight>
              <a:uLnTx/>
              <a:uFillTx/>
              <a:latin typeface="+mn-ea"/>
              <a:cs typeface="+mn-cs"/>
            </a:endParaRPr>
          </a:p>
          <a:p>
            <a:pPr marL="514350" marR="0" lvl="0" indent="-514350" algn="just" defTabSz="914400" rtl="0" eaLnBrk="1" fontAlgn="auto" latinLnBrk="0" hangingPunct="1">
              <a:lnSpc>
                <a:spcPct val="150000"/>
              </a:lnSpc>
              <a:spcBef>
                <a:spcPts val="0"/>
              </a:spcBef>
              <a:spcAft>
                <a:spcPts val="0"/>
              </a:spcAft>
              <a:buClrTx/>
              <a:buSzTx/>
              <a:buFontTx/>
              <a:buAutoNum type="arabicPeriod"/>
              <a:tabLst/>
              <a:defRPr/>
            </a:pPr>
            <a:r>
              <a:rPr kumimoji="0" lang="zh-CN" altLang="en-US" sz="2800" b="0" i="0" u="none" strike="noStrike" kern="1200" cap="none" spc="0" normalizeH="0" baseline="0" noProof="0" dirty="0">
                <a:ln>
                  <a:noFill/>
                </a:ln>
                <a:effectLst/>
                <a:highlight>
                  <a:srgbClr val="FFFFFF"/>
                </a:highlight>
                <a:uLnTx/>
                <a:uFillTx/>
                <a:latin typeface="+mn-ea"/>
                <a:cs typeface="+mn-cs"/>
              </a:rPr>
              <a:t>使用二进制补码原理来</a:t>
            </a:r>
            <a:r>
              <a:rPr kumimoji="0" lang="zh-CN" altLang="en-US" sz="2800" b="0" i="0" u="none" strike="noStrike" kern="1200" cap="none" spc="0" normalizeH="0" baseline="0" noProof="0" dirty="0">
                <a:ln>
                  <a:noFill/>
                </a:ln>
                <a:solidFill>
                  <a:srgbClr val="FF0000"/>
                </a:solidFill>
                <a:effectLst/>
                <a:highlight>
                  <a:srgbClr val="FFFFFF"/>
                </a:highlight>
                <a:uLnTx/>
                <a:uFillTx/>
                <a:latin typeface="+mn-ea"/>
                <a:cs typeface="+mn-cs"/>
              </a:rPr>
              <a:t>消除带符号数和无符号数计算差异</a:t>
            </a:r>
            <a:r>
              <a:rPr kumimoji="0" lang="zh-CN" altLang="en-US" sz="2800" b="0" i="0" u="none" strike="noStrike" kern="1200" cap="none" spc="0" normalizeH="0" baseline="0" noProof="0" dirty="0">
                <a:ln>
                  <a:noFill/>
                </a:ln>
                <a:effectLst/>
                <a:highlight>
                  <a:srgbClr val="FFFFFF"/>
                </a:highlight>
                <a:uLnTx/>
                <a:uFillTx/>
                <a:latin typeface="+mn-ea"/>
                <a:cs typeface="+mn-cs"/>
              </a:rPr>
              <a:t>，以及整合减法运算器到加法运算器，从而简化</a:t>
            </a:r>
            <a:r>
              <a:rPr kumimoji="0" lang="en" altLang="zh-CN" sz="2800" b="0" i="0" u="none" strike="noStrike" kern="1200" cap="none" spc="0" normalizeH="0" baseline="0" noProof="0" dirty="0">
                <a:ln>
                  <a:noFill/>
                </a:ln>
                <a:effectLst/>
                <a:highlight>
                  <a:srgbClr val="FFFFFF"/>
                </a:highlight>
                <a:uLnTx/>
                <a:uFillTx/>
                <a:latin typeface="+mn-ea"/>
                <a:cs typeface="+mn-cs"/>
              </a:rPr>
              <a:t>CPU</a:t>
            </a:r>
            <a:r>
              <a:rPr kumimoji="0" lang="zh-CN" altLang="en-US" sz="2800" b="0" i="0" u="none" strike="noStrike" kern="1200" cap="none" spc="0" normalizeH="0" baseline="0" noProof="0" dirty="0">
                <a:ln>
                  <a:noFill/>
                </a:ln>
                <a:effectLst/>
                <a:highlight>
                  <a:srgbClr val="FFFFFF"/>
                </a:highlight>
                <a:uLnTx/>
                <a:uFillTx/>
                <a:latin typeface="+mn-ea"/>
                <a:cs typeface="+mn-cs"/>
              </a:rPr>
              <a:t>硬件设计的原理。</a:t>
            </a:r>
            <a:endParaRPr kumimoji="0" lang="zh-CN" altLang="en-US" sz="2800" b="0" i="0" u="none" strike="noStrike" kern="1200" cap="none" spc="0" normalizeH="0" baseline="0" noProof="0" dirty="0">
              <a:ln>
                <a:noFill/>
              </a:ln>
              <a:effectLst/>
              <a:uLnTx/>
              <a:uFillTx/>
              <a:latin typeface="+mn-ea"/>
              <a:cs typeface="+mn-cs"/>
            </a:endParaRPr>
          </a:p>
        </p:txBody>
      </p:sp>
    </p:spTree>
    <p:extLst>
      <p:ext uri="{BB962C8B-B14F-4D97-AF65-F5344CB8AC3E}">
        <p14:creationId xmlns:p14="http://schemas.microsoft.com/office/powerpoint/2010/main" val="2763529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示例：弹匣供弹</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弹匣供弹：在最上面的子弹是最后被压入，也是最先被射出的。</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1026" name="Picture 2" descr="请添加图片描述">
            <a:extLst>
              <a:ext uri="{FF2B5EF4-FFF2-40B4-BE49-F238E27FC236}">
                <a16:creationId xmlns:a16="http://schemas.microsoft.com/office/drawing/2014/main" id="{0A612CEF-2631-B172-2C67-CDA909411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340" y="2039466"/>
            <a:ext cx="5390147" cy="44974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662C19D-C65E-678D-0660-EC601C5906D9}"/>
              </a:ext>
            </a:extLst>
          </p:cNvPr>
          <p:cNvSpPr txBox="1"/>
          <p:nvPr/>
        </p:nvSpPr>
        <p:spPr>
          <a:xfrm>
            <a:off x="669925" y="2341417"/>
            <a:ext cx="5057107" cy="389350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弹匣里的子弹在被压入时的顺序和被射出时的顺序正好相反，最先被压入的子弹在最后一个位置，同时也是最后被射出，而最后被压入的子弹在最上面的位置，也是最先被射出。</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196087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示例：弹匣供弹</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请添加图片描述">
            <a:extLst>
              <a:ext uri="{FF2B5EF4-FFF2-40B4-BE49-F238E27FC236}">
                <a16:creationId xmlns:a16="http://schemas.microsoft.com/office/drawing/2014/main" id="{03374A36-886A-A1FE-8B56-D173C76744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3" r="2500" b="5274"/>
          <a:stretch/>
        </p:blipFill>
        <p:spPr bwMode="auto">
          <a:xfrm>
            <a:off x="320842" y="1106907"/>
            <a:ext cx="11550316" cy="563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50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栈的概念</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3502"/>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栈（</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stack</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是</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先进后出，后进先出的</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数据结构</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数据结构是计算机存储、组织数据的方式。数据结构是指相互之间存在一种或多种特定关系的数据元素的集合。</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栈的概念：栈是限定仅在</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表尾</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进行插入和删除操作的线性表。</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6918322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栈的概念</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130817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我们通常把插入和删除的一端称为栈顶</a:t>
            </a:r>
            <a:r>
              <a:rPr lang="zh-CN" altLang="en-US" sz="2800" dirty="0">
                <a:solidFill>
                  <a:srgbClr val="000000"/>
                </a:solidFill>
                <a:latin typeface="Arial"/>
                <a:ea typeface="微软雅黑"/>
              </a:rPr>
              <a:t>（</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top</a:t>
            </a:r>
            <a:r>
              <a:rPr lang="zh-CN" altLang="en-US" sz="2800" dirty="0">
                <a:solidFill>
                  <a:srgbClr val="000000"/>
                </a:solidFill>
                <a:latin typeface="Arial"/>
                <a:ea typeface="微软雅黑"/>
              </a:rPr>
              <a:t>）</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，相反的另一端称为栈底</a:t>
            </a:r>
            <a:r>
              <a:rPr lang="zh-CN" altLang="en-US" sz="2800" dirty="0">
                <a:solidFill>
                  <a:srgbClr val="000000"/>
                </a:solidFill>
                <a:latin typeface="Arial"/>
                <a:ea typeface="微软雅黑"/>
              </a:rPr>
              <a:t>（</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bottom</a:t>
            </a:r>
            <a:r>
              <a:rPr lang="zh-CN" altLang="en-US" sz="2800" dirty="0">
                <a:solidFill>
                  <a:srgbClr val="000000"/>
                </a:solidFill>
                <a:latin typeface="Arial"/>
                <a:ea typeface="微软雅黑"/>
              </a:rPr>
              <a:t>）</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，而不含任何元素的栈则称为空栈。</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3074" name="Picture 2" descr="在这里插入图片描述">
            <a:extLst>
              <a:ext uri="{FF2B5EF4-FFF2-40B4-BE49-F238E27FC236}">
                <a16:creationId xmlns:a16="http://schemas.microsoft.com/office/drawing/2014/main" id="{9787C723-8195-1683-7C96-FE34FDEB9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4" y="2511338"/>
            <a:ext cx="10852152" cy="404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787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入栈与出栈的概念</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在这里插入图片描述">
            <a:extLst>
              <a:ext uri="{FF2B5EF4-FFF2-40B4-BE49-F238E27FC236}">
                <a16:creationId xmlns:a16="http://schemas.microsoft.com/office/drawing/2014/main" id="{F1E58F88-9784-E80B-2E66-D7FFFDA9C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504" y="1171882"/>
            <a:ext cx="4364622" cy="568611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在这里插入图片描述">
            <a:extLst>
              <a:ext uri="{FF2B5EF4-FFF2-40B4-BE49-F238E27FC236}">
                <a16:creationId xmlns:a16="http://schemas.microsoft.com/office/drawing/2014/main" id="{AB361BE7-CAAA-8738-7981-BCE189DD5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0888" y="1171882"/>
            <a:ext cx="3985548" cy="568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266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链栈的</a:t>
            </a:r>
            <a:r>
              <a:rPr lang="en-US" altLang="zh-CN" sz="3600" dirty="0"/>
              <a:t>C++</a:t>
            </a:r>
            <a:r>
              <a:rPr lang="zh-CN" altLang="en-US" sz="3600" dirty="0"/>
              <a:t>类定义（后续课程内容学习）</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050D99A-C8DD-C272-A305-BEB98E45BE4B}"/>
              </a:ext>
            </a:extLst>
          </p:cNvPr>
          <p:cNvSpPr txBox="1"/>
          <p:nvPr/>
        </p:nvSpPr>
        <p:spPr>
          <a:xfrm>
            <a:off x="669925" y="1203159"/>
            <a:ext cx="10850562" cy="5262979"/>
          </a:xfrm>
          <a:prstGeom prst="rect">
            <a:avLst/>
          </a:prstGeom>
          <a:noFill/>
        </p:spPr>
        <p:txBody>
          <a:bodyPr wrap="square" rtlCol="0">
            <a:spAutoFit/>
          </a:bodyPr>
          <a:lstStyle/>
          <a:p>
            <a:r>
              <a:rPr lang="en-US" altLang="zh-CN" sz="2400" b="0" dirty="0">
                <a:solidFill>
                  <a:srgbClr val="0000FF"/>
                </a:solidFill>
                <a:effectLst/>
                <a:latin typeface="Consolas" panose="020B0609020204030204" pitchFamily="49" charset="0"/>
              </a:rPr>
              <a:t>template</a:t>
            </a:r>
            <a:r>
              <a:rPr lang="en-US" altLang="zh-CN" sz="2400" b="0" dirty="0">
                <a:solidFill>
                  <a:srgbClr val="000000"/>
                </a:solidFill>
                <a:effectLst/>
                <a:latin typeface="Consolas" panose="020B0609020204030204" pitchFamily="49" charset="0"/>
              </a:rPr>
              <a:t> &lt;</a:t>
            </a:r>
            <a:r>
              <a:rPr lang="en-US" altLang="zh-CN" sz="2400" b="0" dirty="0" err="1">
                <a:solidFill>
                  <a:srgbClr val="0000FF"/>
                </a:solidFill>
                <a:effectLst/>
                <a:latin typeface="Consolas" panose="020B0609020204030204" pitchFamily="49" charset="0"/>
              </a:rPr>
              <a:t>typename</a:t>
            </a:r>
            <a:r>
              <a:rPr lang="en-US" altLang="zh-CN" sz="2400" b="0" dirty="0">
                <a:solidFill>
                  <a:srgbClr val="000000"/>
                </a:solidFill>
                <a:effectLst/>
                <a:latin typeface="Consolas" panose="020B0609020204030204" pitchFamily="49" charset="0"/>
              </a:rPr>
              <a:t> </a:t>
            </a:r>
            <a:r>
              <a:rPr lang="en-US" altLang="zh-CN" sz="2400" b="0" dirty="0">
                <a:solidFill>
                  <a:srgbClr val="267F99"/>
                </a:solidFill>
                <a:effectLst/>
                <a:latin typeface="Consolas" panose="020B0609020204030204" pitchFamily="49" charset="0"/>
              </a:rPr>
              <a:t>Type</a:t>
            </a:r>
            <a:r>
              <a:rPr lang="en-US" altLang="zh-CN" sz="2400" b="0" dirty="0">
                <a:solidFill>
                  <a:srgbClr val="000000"/>
                </a:solidFill>
                <a:effectLst/>
                <a:latin typeface="Consolas" panose="020B0609020204030204" pitchFamily="49" charset="0"/>
              </a:rPr>
              <a:t>&gt;</a:t>
            </a:r>
          </a:p>
          <a:p>
            <a:r>
              <a:rPr lang="en-US" altLang="zh-CN" sz="2400" b="0" dirty="0">
                <a:solidFill>
                  <a:srgbClr val="0000FF"/>
                </a:solidFill>
                <a:effectLst/>
                <a:latin typeface="Consolas" panose="020B0609020204030204" pitchFamily="49" charset="0"/>
              </a:rPr>
              <a:t>class</a:t>
            </a:r>
            <a:r>
              <a:rPr lang="en-US" altLang="zh-CN" sz="2400" b="0" dirty="0">
                <a:solidFill>
                  <a:srgbClr val="000000"/>
                </a:solidFill>
                <a:effectLst/>
                <a:latin typeface="Consolas" panose="020B0609020204030204" pitchFamily="49" charset="0"/>
              </a:rPr>
              <a:t> </a:t>
            </a:r>
            <a:r>
              <a:rPr lang="en-US" altLang="zh-CN" sz="2400" b="0" dirty="0" err="1">
                <a:solidFill>
                  <a:srgbClr val="267F99"/>
                </a:solidFill>
                <a:effectLst/>
                <a:latin typeface="Consolas" panose="020B0609020204030204" pitchFamily="49" charset="0"/>
              </a:rPr>
              <a:t>MyStack</a:t>
            </a:r>
            <a:r>
              <a:rPr lang="en-US" altLang="zh-CN" sz="2400" b="0" dirty="0">
                <a:solidFill>
                  <a:srgbClr val="000000"/>
                </a:solidFill>
                <a:effectLst/>
                <a:latin typeface="Consolas" panose="020B0609020204030204" pitchFamily="49" charset="0"/>
              </a:rPr>
              <a:t> {</a:t>
            </a:r>
          </a:p>
          <a:p>
            <a:r>
              <a:rPr lang="en-US" altLang="zh-CN" sz="2400" b="0" dirty="0">
                <a:solidFill>
                  <a:srgbClr val="0000FF"/>
                </a:solidFill>
                <a:effectLst/>
                <a:latin typeface="Consolas" panose="020B0609020204030204" pitchFamily="49" charset="0"/>
              </a:rPr>
              <a:t>private:</a:t>
            </a:r>
            <a:endParaRPr lang="en-US" altLang="zh-CN" sz="2400" b="0" dirty="0">
              <a:solidFill>
                <a:srgbClr val="000000"/>
              </a:solidFill>
              <a:effectLst/>
              <a:latin typeface="Consolas" panose="020B0609020204030204" pitchFamily="49" charset="0"/>
            </a:endParaRPr>
          </a:p>
          <a:p>
            <a:r>
              <a:rPr lang="en-US" altLang="zh-CN" sz="2400" b="0" dirty="0">
                <a:solidFill>
                  <a:srgbClr val="000000"/>
                </a:solidFill>
                <a:effectLst/>
                <a:latin typeface="Consolas" panose="020B0609020204030204" pitchFamily="49" charset="0"/>
              </a:rPr>
              <a:t>    </a:t>
            </a:r>
            <a:r>
              <a:rPr lang="en-US" altLang="zh-CN" sz="2400" b="0" dirty="0" err="1">
                <a:solidFill>
                  <a:srgbClr val="000000"/>
                </a:solidFill>
                <a:effectLst/>
                <a:latin typeface="Consolas" panose="020B0609020204030204" pitchFamily="49" charset="0"/>
              </a:rPr>
              <a:t>MyLinkNode</a:t>
            </a:r>
            <a:r>
              <a:rPr lang="en-US" altLang="zh-CN" sz="2400" b="0" dirty="0">
                <a:solidFill>
                  <a:srgbClr val="000000"/>
                </a:solidFill>
                <a:effectLst/>
                <a:latin typeface="Consolas" panose="020B0609020204030204" pitchFamily="49" charset="0"/>
              </a:rPr>
              <a:t>&lt;Type&gt;* top;</a:t>
            </a:r>
          </a:p>
          <a:p>
            <a:r>
              <a:rPr lang="en-US" altLang="zh-CN" sz="2400" b="0" dirty="0">
                <a:solidFill>
                  <a:srgbClr val="0000FF"/>
                </a:solidFill>
                <a:effectLst/>
                <a:latin typeface="Consolas" panose="020B0609020204030204" pitchFamily="49" charset="0"/>
              </a:rPr>
              <a:t>public:</a:t>
            </a:r>
            <a:endParaRPr lang="en-US" altLang="zh-CN" sz="2400" b="0" dirty="0">
              <a:solidFill>
                <a:srgbClr val="000000"/>
              </a:solidFill>
              <a:effectLst/>
              <a:latin typeface="Consolas" panose="020B0609020204030204" pitchFamily="49" charset="0"/>
            </a:endParaRPr>
          </a:p>
          <a:p>
            <a:r>
              <a:rPr lang="en-US" altLang="zh-CN" sz="2400" b="0" dirty="0">
                <a:solidFill>
                  <a:srgbClr val="000000"/>
                </a:solidFill>
                <a:effectLst/>
                <a:latin typeface="Consolas" panose="020B0609020204030204" pitchFamily="49" charset="0"/>
              </a:rPr>
              <a:t>    </a:t>
            </a:r>
            <a:r>
              <a:rPr lang="en-US" altLang="zh-CN" sz="2400" b="0" dirty="0" err="1">
                <a:solidFill>
                  <a:srgbClr val="795E26"/>
                </a:solidFill>
                <a:effectLst/>
                <a:latin typeface="Consolas" panose="020B0609020204030204" pitchFamily="49" charset="0"/>
              </a:rPr>
              <a:t>MyStack</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795E26"/>
                </a:solidFill>
                <a:effectLst/>
                <a:latin typeface="Consolas" panose="020B0609020204030204" pitchFamily="49" charset="0"/>
              </a:rPr>
              <a:t>~</a:t>
            </a:r>
            <a:r>
              <a:rPr lang="en-US" altLang="zh-CN" sz="2400" b="0" dirty="0" err="1">
                <a:solidFill>
                  <a:srgbClr val="795E26"/>
                </a:solidFill>
                <a:effectLst/>
                <a:latin typeface="Consolas" panose="020B0609020204030204" pitchFamily="49" charset="0"/>
              </a:rPr>
              <a:t>MyStack</a:t>
            </a:r>
            <a:r>
              <a:rPr lang="en-US" altLang="zh-CN" sz="2400" b="0" dirty="0">
                <a:solidFill>
                  <a:srgbClr val="000000"/>
                </a:solidFill>
                <a:effectLst/>
                <a:latin typeface="Consolas" panose="020B0609020204030204" pitchFamily="49" charset="0"/>
              </a:rPr>
              <a:t>()</a:t>
            </a:r>
            <a:r>
              <a:rPr lang="en-US" altLang="zh-CN" sz="2400" dirty="0">
                <a:solidFill>
                  <a:srgbClr val="000000"/>
                </a:solidFill>
                <a:latin typeface="Consolas" panose="020B0609020204030204" pitchFamily="49" charset="0"/>
              </a:rPr>
              <a:t>;</a:t>
            </a:r>
            <a:endParaRPr lang="en-US" altLang="zh-CN" sz="2400" b="0" dirty="0">
              <a:solidFill>
                <a:srgbClr val="000000"/>
              </a:solidFill>
              <a:effectLst/>
              <a:latin typeface="Consolas" panose="020B0609020204030204" pitchFamily="49" charset="0"/>
            </a:endParaRPr>
          </a:p>
          <a:p>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bool</a:t>
            </a:r>
            <a:r>
              <a:rPr lang="en-US" altLang="zh-CN" sz="2400" b="0" dirty="0">
                <a:solidFill>
                  <a:srgbClr val="000000"/>
                </a:solidFill>
                <a:effectLst/>
                <a:latin typeface="Consolas" panose="020B0609020204030204" pitchFamily="49" charset="0"/>
              </a:rPr>
              <a:t> </a:t>
            </a:r>
            <a:r>
              <a:rPr lang="en-US" altLang="zh-CN" sz="2400" b="0" dirty="0" err="1">
                <a:solidFill>
                  <a:srgbClr val="795E26"/>
                </a:solidFill>
                <a:effectLst/>
                <a:latin typeface="Consolas" panose="020B0609020204030204" pitchFamily="49" charset="0"/>
              </a:rPr>
              <a:t>isEmpty</a:t>
            </a:r>
            <a:r>
              <a:rPr lang="en-US" altLang="zh-CN" sz="2400" b="0" dirty="0">
                <a:solidFill>
                  <a:srgbClr val="000000"/>
                </a:solidFill>
                <a:effectLst/>
                <a:latin typeface="Consolas" panose="020B0609020204030204" pitchFamily="49" charset="0"/>
              </a:rPr>
              <a:t>(</a:t>
            </a:r>
            <a:r>
              <a:rPr lang="en-US" altLang="zh-CN" sz="2400" b="0" dirty="0">
                <a:solidFill>
                  <a:srgbClr val="0000FF"/>
                </a:solidFill>
                <a:effectLst/>
                <a:latin typeface="Consolas" panose="020B0609020204030204" pitchFamily="49" charset="0"/>
              </a:rPr>
              <a:t>void</a:t>
            </a:r>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const</a:t>
            </a:r>
            <a:r>
              <a:rPr lang="en-US" altLang="zh-CN" sz="2400" dirty="0">
                <a:solidFill>
                  <a:srgbClr val="000000"/>
                </a:solidFill>
                <a:latin typeface="Consolas" panose="020B0609020204030204" pitchFamily="49" charset="0"/>
              </a:rPr>
              <a:t>;</a:t>
            </a:r>
            <a:endParaRPr lang="en-US" altLang="zh-CN" sz="2400" b="0" dirty="0">
              <a:solidFill>
                <a:srgbClr val="000000"/>
              </a:solidFill>
              <a:effectLst/>
              <a:latin typeface="Consolas" panose="020B0609020204030204" pitchFamily="49" charset="0"/>
            </a:endParaRPr>
          </a:p>
          <a:p>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void</a:t>
            </a:r>
            <a:r>
              <a:rPr lang="en-US" altLang="zh-CN" sz="2400" b="0" dirty="0">
                <a:solidFill>
                  <a:srgbClr val="000000"/>
                </a:solidFill>
                <a:effectLst/>
                <a:latin typeface="Consolas" panose="020B0609020204030204" pitchFamily="49" charset="0"/>
              </a:rPr>
              <a:t> </a:t>
            </a:r>
            <a:r>
              <a:rPr lang="en-US" altLang="zh-CN" sz="2400" b="0" dirty="0" err="1">
                <a:solidFill>
                  <a:srgbClr val="795E26"/>
                </a:solidFill>
                <a:effectLst/>
                <a:latin typeface="Consolas" panose="020B0609020204030204" pitchFamily="49" charset="0"/>
              </a:rPr>
              <a:t>makeEmpty</a:t>
            </a:r>
            <a:r>
              <a:rPr lang="en-US" altLang="zh-CN" sz="2400" b="0" dirty="0">
                <a:solidFill>
                  <a:srgbClr val="000000"/>
                </a:solidFill>
                <a:effectLst/>
                <a:latin typeface="Consolas" panose="020B0609020204030204" pitchFamily="49" charset="0"/>
              </a:rPr>
              <a:t>(</a:t>
            </a:r>
            <a:r>
              <a:rPr lang="en-US" altLang="zh-CN" sz="2400" b="0" dirty="0">
                <a:solidFill>
                  <a:srgbClr val="0000FF"/>
                </a:solidFill>
                <a:effectLst/>
                <a:latin typeface="Consolas" panose="020B0609020204030204" pitchFamily="49" charset="0"/>
              </a:rPr>
              <a:t>void</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void</a:t>
            </a:r>
            <a:r>
              <a:rPr lang="en-US" altLang="zh-CN" sz="2400" b="0" dirty="0">
                <a:solidFill>
                  <a:srgbClr val="000000"/>
                </a:solidFill>
                <a:effectLst/>
                <a:latin typeface="Consolas" panose="020B0609020204030204" pitchFamily="49" charset="0"/>
              </a:rPr>
              <a:t> </a:t>
            </a:r>
            <a:r>
              <a:rPr lang="en-US" altLang="zh-CN" sz="2400" b="0" dirty="0">
                <a:solidFill>
                  <a:srgbClr val="795E26"/>
                </a:solidFill>
                <a:effectLst/>
                <a:latin typeface="Consolas" panose="020B0609020204030204" pitchFamily="49" charset="0"/>
              </a:rPr>
              <a:t>push</a:t>
            </a:r>
            <a:r>
              <a:rPr lang="en-US" altLang="zh-CN" sz="2400" b="0" dirty="0">
                <a:solidFill>
                  <a:srgbClr val="000000"/>
                </a:solidFill>
                <a:effectLst/>
                <a:latin typeface="Consolas" panose="020B0609020204030204" pitchFamily="49" charset="0"/>
              </a:rPr>
              <a:t>(</a:t>
            </a:r>
            <a:r>
              <a:rPr lang="en-US" altLang="zh-CN" sz="2400" b="0" dirty="0">
                <a:solidFill>
                  <a:srgbClr val="0000FF"/>
                </a:solidFill>
                <a:effectLst/>
                <a:latin typeface="Consolas" panose="020B0609020204030204" pitchFamily="49" charset="0"/>
              </a:rPr>
              <a:t>const</a:t>
            </a:r>
            <a:r>
              <a:rPr lang="en-US" altLang="zh-CN" sz="2400" b="0" dirty="0">
                <a:solidFill>
                  <a:srgbClr val="000000"/>
                </a:solidFill>
                <a:effectLst/>
                <a:latin typeface="Consolas" panose="020B0609020204030204" pitchFamily="49" charset="0"/>
              </a:rPr>
              <a:t> </a:t>
            </a:r>
            <a:r>
              <a:rPr lang="en-US" altLang="zh-CN" sz="2400" b="0" dirty="0">
                <a:solidFill>
                  <a:srgbClr val="267F99"/>
                </a:solidFill>
                <a:effectLst/>
                <a:latin typeface="Consolas" panose="020B0609020204030204" pitchFamily="49" charset="0"/>
              </a:rPr>
              <a:t>Type</a:t>
            </a:r>
            <a:r>
              <a:rPr lang="en-US" altLang="zh-CN" sz="2400" b="0" dirty="0">
                <a:solidFill>
                  <a:srgbClr val="0000FF"/>
                </a:solidFill>
                <a:effectLst/>
                <a:latin typeface="Consolas" panose="020B0609020204030204" pitchFamily="49" charset="0"/>
              </a:rPr>
              <a:t>&amp;</a:t>
            </a:r>
            <a:r>
              <a:rPr lang="en-US" altLang="zh-CN" sz="2400" b="0" dirty="0">
                <a:solidFill>
                  <a:srgbClr val="000000"/>
                </a:solidFill>
                <a:effectLst/>
                <a:latin typeface="Consolas" panose="020B0609020204030204" pitchFamily="49" charset="0"/>
              </a:rPr>
              <a:t> </a:t>
            </a:r>
            <a:r>
              <a:rPr lang="en-US" altLang="zh-CN" sz="2400" b="0" dirty="0">
                <a:solidFill>
                  <a:srgbClr val="001080"/>
                </a:solidFill>
                <a:effectLst/>
                <a:latin typeface="Consolas" panose="020B0609020204030204" pitchFamily="49" charset="0"/>
              </a:rPr>
              <a:t>item</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bool</a:t>
            </a:r>
            <a:r>
              <a:rPr lang="en-US" altLang="zh-CN" sz="2400" b="0" dirty="0">
                <a:solidFill>
                  <a:srgbClr val="000000"/>
                </a:solidFill>
                <a:effectLst/>
                <a:latin typeface="Consolas" panose="020B0609020204030204" pitchFamily="49" charset="0"/>
              </a:rPr>
              <a:t> </a:t>
            </a:r>
            <a:r>
              <a:rPr lang="en-US" altLang="zh-CN" sz="2400" b="0" dirty="0">
                <a:solidFill>
                  <a:srgbClr val="795E26"/>
                </a:solidFill>
                <a:effectLst/>
                <a:latin typeface="Consolas" panose="020B0609020204030204" pitchFamily="49" charset="0"/>
              </a:rPr>
              <a:t>pop</a:t>
            </a:r>
            <a:r>
              <a:rPr lang="en-US" altLang="zh-CN" sz="2400" b="0" dirty="0">
                <a:solidFill>
                  <a:srgbClr val="000000"/>
                </a:solidFill>
                <a:effectLst/>
                <a:latin typeface="Consolas" panose="020B0609020204030204" pitchFamily="49" charset="0"/>
              </a:rPr>
              <a:t>(</a:t>
            </a:r>
            <a:r>
              <a:rPr lang="en-US" altLang="zh-CN" sz="2400" b="0" dirty="0">
                <a:solidFill>
                  <a:srgbClr val="267F99"/>
                </a:solidFill>
                <a:effectLst/>
                <a:latin typeface="Consolas" panose="020B0609020204030204" pitchFamily="49" charset="0"/>
              </a:rPr>
              <a:t>Type</a:t>
            </a:r>
            <a:r>
              <a:rPr lang="en-US" altLang="zh-CN" sz="2400" b="0" dirty="0">
                <a:solidFill>
                  <a:srgbClr val="0000FF"/>
                </a:solidFill>
                <a:effectLst/>
                <a:latin typeface="Consolas" panose="020B0609020204030204" pitchFamily="49" charset="0"/>
              </a:rPr>
              <a:t>&amp;</a:t>
            </a:r>
            <a:r>
              <a:rPr lang="en-US" altLang="zh-CN" sz="2400" b="0" dirty="0">
                <a:solidFill>
                  <a:srgbClr val="000000"/>
                </a:solidFill>
                <a:effectLst/>
                <a:latin typeface="Consolas" panose="020B0609020204030204" pitchFamily="49" charset="0"/>
              </a:rPr>
              <a:t> </a:t>
            </a:r>
            <a:r>
              <a:rPr lang="en-US" altLang="zh-CN" sz="2400" b="0" dirty="0">
                <a:solidFill>
                  <a:srgbClr val="001080"/>
                </a:solidFill>
                <a:effectLst/>
                <a:latin typeface="Consolas" panose="020B0609020204030204" pitchFamily="49" charset="0"/>
              </a:rPr>
              <a:t>item</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bool</a:t>
            </a:r>
            <a:r>
              <a:rPr lang="en-US" altLang="zh-CN" sz="2400" b="0" dirty="0">
                <a:solidFill>
                  <a:srgbClr val="000000"/>
                </a:solidFill>
                <a:effectLst/>
                <a:latin typeface="Consolas" panose="020B0609020204030204" pitchFamily="49" charset="0"/>
              </a:rPr>
              <a:t> </a:t>
            </a:r>
            <a:r>
              <a:rPr lang="en-US" altLang="zh-CN" sz="2400" b="0" dirty="0" err="1">
                <a:solidFill>
                  <a:srgbClr val="795E26"/>
                </a:solidFill>
                <a:effectLst/>
                <a:latin typeface="Consolas" panose="020B0609020204030204" pitchFamily="49" charset="0"/>
              </a:rPr>
              <a:t>getTop</a:t>
            </a:r>
            <a:r>
              <a:rPr lang="en-US" altLang="zh-CN" sz="2400" b="0" dirty="0">
                <a:solidFill>
                  <a:srgbClr val="000000"/>
                </a:solidFill>
                <a:effectLst/>
                <a:latin typeface="Consolas" panose="020B0609020204030204" pitchFamily="49" charset="0"/>
              </a:rPr>
              <a:t>(</a:t>
            </a:r>
            <a:r>
              <a:rPr lang="en-US" altLang="zh-CN" sz="2400" b="0" dirty="0">
                <a:solidFill>
                  <a:srgbClr val="267F99"/>
                </a:solidFill>
                <a:effectLst/>
                <a:latin typeface="Consolas" panose="020B0609020204030204" pitchFamily="49" charset="0"/>
              </a:rPr>
              <a:t>Type</a:t>
            </a:r>
            <a:r>
              <a:rPr lang="en-US" altLang="zh-CN" sz="2400" b="0" dirty="0">
                <a:solidFill>
                  <a:srgbClr val="0000FF"/>
                </a:solidFill>
                <a:effectLst/>
                <a:latin typeface="Consolas" panose="020B0609020204030204" pitchFamily="49" charset="0"/>
              </a:rPr>
              <a:t>&amp;</a:t>
            </a:r>
            <a:r>
              <a:rPr lang="en-US" altLang="zh-CN" sz="2400" b="0" dirty="0">
                <a:solidFill>
                  <a:srgbClr val="000000"/>
                </a:solidFill>
                <a:effectLst/>
                <a:latin typeface="Consolas" panose="020B0609020204030204" pitchFamily="49" charset="0"/>
              </a:rPr>
              <a:t> </a:t>
            </a:r>
            <a:r>
              <a:rPr lang="en-US" altLang="zh-CN" sz="2400" b="0" dirty="0">
                <a:solidFill>
                  <a:srgbClr val="001080"/>
                </a:solidFill>
                <a:effectLst/>
                <a:latin typeface="Consolas" panose="020B0609020204030204" pitchFamily="49" charset="0"/>
              </a:rPr>
              <a:t>item</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int</a:t>
            </a:r>
            <a:r>
              <a:rPr lang="en-US" altLang="zh-CN" sz="2400" b="0" dirty="0">
                <a:solidFill>
                  <a:srgbClr val="000000"/>
                </a:solidFill>
                <a:effectLst/>
                <a:latin typeface="Consolas" panose="020B0609020204030204" pitchFamily="49" charset="0"/>
              </a:rPr>
              <a:t> </a:t>
            </a:r>
            <a:r>
              <a:rPr lang="en-US" altLang="zh-CN" sz="2400" b="0" dirty="0" err="1">
                <a:solidFill>
                  <a:srgbClr val="795E26"/>
                </a:solidFill>
                <a:effectLst/>
                <a:latin typeface="Consolas" panose="020B0609020204030204" pitchFamily="49" charset="0"/>
              </a:rPr>
              <a:t>getSize</a:t>
            </a:r>
            <a:r>
              <a:rPr lang="en-US" altLang="zh-CN" sz="2400" b="0" dirty="0">
                <a:solidFill>
                  <a:srgbClr val="000000"/>
                </a:solidFill>
                <a:effectLst/>
                <a:latin typeface="Consolas" panose="020B0609020204030204" pitchFamily="49" charset="0"/>
              </a:rPr>
              <a:t>(</a:t>
            </a:r>
            <a:r>
              <a:rPr lang="en-US" altLang="zh-CN" sz="2400" b="0" dirty="0">
                <a:solidFill>
                  <a:srgbClr val="0000FF"/>
                </a:solidFill>
                <a:effectLst/>
                <a:latin typeface="Consolas" panose="020B0609020204030204" pitchFamily="49" charset="0"/>
              </a:rPr>
              <a:t>void</a:t>
            </a:r>
            <a:r>
              <a:rPr lang="en-US" altLang="zh-CN" sz="2400" b="0" dirty="0">
                <a:solidFill>
                  <a:srgbClr val="000000"/>
                </a:solidFill>
                <a:effectLst/>
                <a:latin typeface="Consolas" panose="020B0609020204030204" pitchFamily="49" charset="0"/>
              </a:rPr>
              <a:t>) </a:t>
            </a:r>
            <a:r>
              <a:rPr lang="en-US" altLang="zh-CN" sz="2400" b="0" dirty="0">
                <a:solidFill>
                  <a:srgbClr val="0000FF"/>
                </a:solidFill>
                <a:effectLst/>
                <a:latin typeface="Consolas" panose="020B0609020204030204" pitchFamily="49" charset="0"/>
              </a:rPr>
              <a:t>const</a:t>
            </a:r>
            <a:r>
              <a:rPr lang="en-US" altLang="zh-CN" sz="2400" b="0" dirty="0">
                <a:solidFill>
                  <a:srgbClr val="000000"/>
                </a:solidFill>
                <a:effectLst/>
                <a:latin typeface="Consolas" panose="020B0609020204030204" pitchFamily="49" charset="0"/>
              </a:rPr>
              <a:t>;</a:t>
            </a:r>
          </a:p>
          <a:p>
            <a:r>
              <a:rPr lang="en-US" altLang="zh-CN"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19878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规则</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A9D3422B-DF4D-F278-2836-A1A3715A8B52}"/>
              </a:ext>
            </a:extLst>
          </p:cNvPr>
          <p:cNvPicPr>
            <a:picLocks noChangeAspect="1"/>
          </p:cNvPicPr>
          <p:nvPr/>
        </p:nvPicPr>
        <p:blipFill>
          <a:blip r:embed="rId4"/>
          <a:stretch>
            <a:fillRect/>
          </a:stretch>
        </p:blipFill>
        <p:spPr>
          <a:xfrm>
            <a:off x="669923" y="2042192"/>
            <a:ext cx="10850563" cy="1581238"/>
          </a:xfrm>
          <a:prstGeom prst="rect">
            <a:avLst/>
          </a:prstGeom>
        </p:spPr>
      </p:pic>
      <p:pic>
        <p:nvPicPr>
          <p:cNvPr id="4" name="图片 3">
            <a:extLst>
              <a:ext uri="{FF2B5EF4-FFF2-40B4-BE49-F238E27FC236}">
                <a16:creationId xmlns:a16="http://schemas.microsoft.com/office/drawing/2014/main" id="{919308AF-985C-603B-8F24-AB9529643DB6}"/>
              </a:ext>
            </a:extLst>
          </p:cNvPr>
          <p:cNvPicPr>
            <a:picLocks noChangeAspect="1"/>
          </p:cNvPicPr>
          <p:nvPr/>
        </p:nvPicPr>
        <p:blipFill>
          <a:blip r:embed="rId5"/>
          <a:stretch>
            <a:fillRect/>
          </a:stretch>
        </p:blipFill>
        <p:spPr>
          <a:xfrm>
            <a:off x="669923" y="3956522"/>
            <a:ext cx="9194367" cy="763524"/>
          </a:xfrm>
          <a:prstGeom prst="rect">
            <a:avLst/>
          </a:prstGeom>
        </p:spPr>
      </p:pic>
    </p:spTree>
    <p:extLst>
      <p:ext uri="{BB962C8B-B14F-4D97-AF65-F5344CB8AC3E}">
        <p14:creationId xmlns:p14="http://schemas.microsoft.com/office/powerpoint/2010/main" val="1871767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878292"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939A36DA-5C5C-E69D-0488-0C811070B433}"/>
              </a:ext>
            </a:extLst>
          </p:cNvPr>
          <p:cNvSpPr txBox="1"/>
          <p:nvPr/>
        </p:nvSpPr>
        <p:spPr>
          <a:xfrm>
            <a:off x="878292" y="1942496"/>
            <a:ext cx="3197319" cy="400110"/>
          </a:xfrm>
          <a:prstGeom prst="rect">
            <a:avLst/>
          </a:prstGeom>
          <a:noFill/>
        </p:spPr>
        <p:txBody>
          <a:bodyPr wrap="square" rtlCol="0">
            <a:spAutoFit/>
          </a:bodyPr>
          <a:lstStyle/>
          <a:p>
            <a:r>
              <a:rPr lang="zh-CN" altLang="en-US" sz="2000" dirty="0">
                <a:solidFill>
                  <a:srgbClr val="FF0000"/>
                </a:solidFill>
              </a:rPr>
              <a:t>运算数进栈</a:t>
            </a:r>
          </a:p>
        </p:txBody>
      </p:sp>
    </p:spTree>
    <p:extLst>
      <p:ext uri="{BB962C8B-B14F-4D97-AF65-F5344CB8AC3E}">
        <p14:creationId xmlns:p14="http://schemas.microsoft.com/office/powerpoint/2010/main" val="185331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2192338677"/>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solidFill>
                            <a:srgbClr val="FF0000"/>
                          </a:solidFill>
                          <a:latin typeface="Cambria Math" panose="02040503050406030204" pitchFamily="18" charset="0"/>
                        </a:rPr>
                        <a:t>4</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296303"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BB639421-9BE3-EB52-CC63-40D9A0FE279C}"/>
              </a:ext>
            </a:extLst>
          </p:cNvPr>
          <p:cNvSpPr txBox="1"/>
          <p:nvPr/>
        </p:nvSpPr>
        <p:spPr>
          <a:xfrm>
            <a:off x="1296303" y="1942496"/>
            <a:ext cx="3197319" cy="400110"/>
          </a:xfrm>
          <a:prstGeom prst="rect">
            <a:avLst/>
          </a:prstGeom>
          <a:noFill/>
        </p:spPr>
        <p:txBody>
          <a:bodyPr wrap="square" rtlCol="0">
            <a:spAutoFit/>
          </a:bodyPr>
          <a:lstStyle/>
          <a:p>
            <a:r>
              <a:rPr lang="zh-CN" altLang="en-US" sz="2000" dirty="0">
                <a:solidFill>
                  <a:srgbClr val="FF0000"/>
                </a:solidFill>
              </a:rPr>
              <a:t>运算符进栈</a:t>
            </a:r>
          </a:p>
        </p:txBody>
      </p:sp>
    </p:spTree>
    <p:extLst>
      <p:ext uri="{BB962C8B-B14F-4D97-AF65-F5344CB8AC3E}">
        <p14:creationId xmlns:p14="http://schemas.microsoft.com/office/powerpoint/2010/main" val="8198172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2030450297"/>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1810108"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EF787F2B-A877-16E2-B9EF-46764B42338B}"/>
              </a:ext>
            </a:extLst>
          </p:cNvPr>
          <p:cNvSpPr txBox="1"/>
          <p:nvPr/>
        </p:nvSpPr>
        <p:spPr>
          <a:xfrm>
            <a:off x="1810108" y="1942496"/>
            <a:ext cx="3197319" cy="400110"/>
          </a:xfrm>
          <a:prstGeom prst="rect">
            <a:avLst/>
          </a:prstGeom>
          <a:noFill/>
        </p:spPr>
        <p:txBody>
          <a:bodyPr wrap="square" rtlCol="0">
            <a:spAutoFit/>
          </a:bodyPr>
          <a:lstStyle/>
          <a:p>
            <a:r>
              <a:rPr lang="zh-CN" altLang="en-US" sz="2000" dirty="0">
                <a:solidFill>
                  <a:srgbClr val="FF0000"/>
                </a:solidFill>
              </a:rPr>
              <a:t>优先级高，进栈</a:t>
            </a:r>
          </a:p>
        </p:txBody>
      </p:sp>
    </p:spTree>
    <p:extLst>
      <p:ext uri="{BB962C8B-B14F-4D97-AF65-F5344CB8AC3E}">
        <p14:creationId xmlns:p14="http://schemas.microsoft.com/office/powerpoint/2010/main" val="27804198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0E07EC67-BBE3-F402-C1C3-768D8F2799D3}"/>
              </a:ext>
            </a:extLst>
          </p:cNvPr>
          <p:cNvSpPr txBox="1"/>
          <p:nvPr/>
        </p:nvSpPr>
        <p:spPr>
          <a:xfrm>
            <a:off x="669924" y="1203159"/>
            <a:ext cx="10850563" cy="5658729"/>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effectLst/>
                <a:uLnTx/>
                <a:uFillTx/>
                <a:latin typeface="+mn-ea"/>
                <a:cs typeface="+mn-cs"/>
              </a:rPr>
              <a:t>原码的缺点</a:t>
            </a:r>
            <a:r>
              <a:rPr kumimoji="0" lang="zh-CN" altLang="en-US" sz="2400" b="0" i="0" u="none" strike="noStrike" kern="1200" cap="none" spc="0" normalizeH="0" baseline="0" noProof="0" dirty="0">
                <a:ln>
                  <a:noFill/>
                </a:ln>
                <a:effectLst/>
                <a:uLnTx/>
                <a:uFillTx/>
                <a:latin typeface="+mn-ea"/>
                <a:cs typeface="+mn-cs"/>
              </a:rPr>
              <a:t>：</a:t>
            </a:r>
            <a:r>
              <a:rPr kumimoji="0" lang="zh-CN" altLang="en-US" sz="2400" b="0" i="0" u="none" strike="noStrike" kern="1200" cap="none" spc="0" normalizeH="0" baseline="0" noProof="0" dirty="0">
                <a:ln>
                  <a:noFill/>
                </a:ln>
                <a:effectLst/>
                <a:highlight>
                  <a:srgbClr val="FFFFFF"/>
                </a:highlight>
                <a:uLnTx/>
                <a:uFillTx/>
                <a:latin typeface="+mn-ea"/>
                <a:cs typeface="+mn-cs"/>
              </a:rPr>
              <a:t>无法将减法转换成加法运算</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上面例子计算</a:t>
            </a:r>
            <a:r>
              <a:rPr kumimoji="0" lang="en-US" altLang="zh-CN" sz="2400" b="0" i="0" u="none" strike="noStrike" kern="1200" cap="none" spc="0" normalizeH="0" baseline="0" noProof="0" dirty="0">
                <a:ln>
                  <a:noFill/>
                </a:ln>
                <a:effectLst/>
                <a:highlight>
                  <a:srgbClr val="FFFFFF"/>
                </a:highlight>
                <a:uLnTx/>
                <a:uFillTx/>
                <a:latin typeface="+mn-ea"/>
                <a:cs typeface="+mn-cs"/>
              </a:rPr>
              <a:t>4-2</a:t>
            </a:r>
            <a:r>
              <a:rPr kumimoji="0" lang="zh-CN" altLang="en-US" sz="2400" b="0" i="0" u="none" strike="noStrike" kern="1200" cap="none" spc="0" normalizeH="0" baseline="0" noProof="0" dirty="0">
                <a:ln>
                  <a:noFill/>
                </a:ln>
                <a:effectLst/>
                <a:highlight>
                  <a:srgbClr val="FFFFFF"/>
                </a:highlight>
                <a:uLnTx/>
                <a:uFillTx/>
                <a:latin typeface="+mn-ea"/>
                <a:cs typeface="+mn-cs"/>
              </a:rPr>
              <a:t>，将</a:t>
            </a:r>
            <a:r>
              <a:rPr kumimoji="0" lang="en-US" altLang="zh-CN" sz="2400" b="0" i="0" u="none" strike="noStrike" kern="1200" cap="none" spc="0" normalizeH="0" baseline="0" noProof="0" dirty="0">
                <a:ln>
                  <a:noFill/>
                </a:ln>
                <a:effectLst/>
                <a:highlight>
                  <a:srgbClr val="FFFFFF"/>
                </a:highlight>
                <a:uLnTx/>
                <a:uFillTx/>
                <a:latin typeface="+mn-ea"/>
                <a:cs typeface="+mn-cs"/>
              </a:rPr>
              <a:t>4-2</a:t>
            </a:r>
            <a:r>
              <a:rPr kumimoji="0" lang="zh-CN" altLang="en-US" sz="2400" b="0" i="0" u="none" strike="noStrike" kern="1200" cap="none" spc="0" normalizeH="0" baseline="0" noProof="0" dirty="0">
                <a:ln>
                  <a:noFill/>
                </a:ln>
                <a:effectLst/>
                <a:highlight>
                  <a:srgbClr val="FFFFFF"/>
                </a:highlight>
                <a:uLnTx/>
                <a:uFillTx/>
                <a:latin typeface="+mn-ea"/>
                <a:cs typeface="+mn-cs"/>
              </a:rPr>
              <a:t>转换成</a:t>
            </a:r>
            <a:r>
              <a:rPr kumimoji="0" lang="en-US" altLang="zh-CN" sz="2400" b="0" i="0" u="none" strike="noStrike" kern="1200" cap="none" spc="0" normalizeH="0" baseline="0" noProof="0" dirty="0">
                <a:ln>
                  <a:noFill/>
                </a:ln>
                <a:effectLst/>
                <a:highlight>
                  <a:srgbClr val="FFFFFF"/>
                </a:highlight>
                <a:uLnTx/>
                <a:uFillTx/>
                <a:latin typeface="+mn-ea"/>
                <a:cs typeface="+mn-cs"/>
              </a:rPr>
              <a:t>4+(-2)</a:t>
            </a:r>
            <a:r>
              <a:rPr kumimoji="0" lang="zh-CN" altLang="en-US" sz="2400" b="0" i="0" u="none" strike="noStrike" kern="1200" cap="none" spc="0" normalizeH="0" baseline="0" noProof="0" dirty="0">
                <a:ln>
                  <a:noFill/>
                </a:ln>
                <a:effectLst/>
                <a:highlight>
                  <a:srgbClr val="FFFFFF"/>
                </a:highlight>
                <a:uLnTx/>
                <a:uFillTx/>
                <a:latin typeface="+mn-ea"/>
                <a:cs typeface="+mn-cs"/>
              </a:rPr>
              <a:t>并用原码计算，得出的结果错误，原码虽然很直观转换了</a:t>
            </a:r>
            <a:r>
              <a:rPr kumimoji="0" lang="en-US" altLang="zh-CN" sz="2400" b="0" i="0" u="none" strike="noStrike" kern="1200" cap="none" spc="0" normalizeH="0" baseline="0" noProof="0" dirty="0">
                <a:ln>
                  <a:noFill/>
                </a:ln>
                <a:effectLst/>
                <a:highlight>
                  <a:srgbClr val="FFFFFF"/>
                </a:highlight>
                <a:uLnTx/>
                <a:uFillTx/>
                <a:latin typeface="+mn-ea"/>
                <a:cs typeface="+mn-cs"/>
              </a:rPr>
              <a:t>10</a:t>
            </a:r>
            <a:r>
              <a:rPr kumimoji="0" lang="zh-CN" altLang="en-US" sz="2400" b="0" i="0" u="none" strike="noStrike" kern="1200" cap="none" spc="0" normalizeH="0" baseline="0" noProof="0" dirty="0">
                <a:ln>
                  <a:noFill/>
                </a:ln>
                <a:effectLst/>
                <a:highlight>
                  <a:srgbClr val="FFFFFF"/>
                </a:highlight>
                <a:uLnTx/>
                <a:uFillTx/>
                <a:latin typeface="+mn-ea"/>
                <a:cs typeface="+mn-cs"/>
              </a:rPr>
              <a:t>进制数，但是计算输出的原码值并不正确，所以计算机不能直接使用原码存储和计算。</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mn-ea"/>
                <a:cs typeface="+mn-cs"/>
              </a:rPr>
              <a:t>反码的缺点：</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effectLst/>
                <a:uLnTx/>
                <a:uFillTx/>
                <a:latin typeface="+mn-ea"/>
                <a:cs typeface="+mn-cs"/>
              </a:rPr>
              <a:t>0</a:t>
            </a:r>
            <a:r>
              <a:rPr kumimoji="0" lang="zh-CN" altLang="en-US" sz="2400" b="0" i="0" u="none" strike="noStrike" kern="1200" cap="none" spc="0" normalizeH="0" baseline="0" noProof="0" dirty="0">
                <a:ln>
                  <a:noFill/>
                </a:ln>
                <a:effectLst/>
                <a:uLnTx/>
                <a:uFillTx/>
                <a:latin typeface="+mn-ea"/>
                <a:cs typeface="+mn-cs"/>
              </a:rPr>
              <a:t>有两种编码，</a:t>
            </a:r>
            <a:r>
              <a:rPr kumimoji="0" lang="en-US" altLang="zh-CN" sz="2400" b="0" i="0" u="none" strike="noStrike" kern="1200" cap="none" spc="0" normalizeH="0" baseline="0" noProof="0" dirty="0">
                <a:ln>
                  <a:noFill/>
                </a:ln>
                <a:effectLst/>
                <a:uLnTx/>
                <a:uFillTx/>
                <a:latin typeface="+mn-ea"/>
                <a:cs typeface="+mn-cs"/>
              </a:rPr>
              <a:t>+0 (0000</a:t>
            </a:r>
            <a:r>
              <a:rPr lang="en-US" altLang="zh-CN" sz="2400" dirty="0">
                <a:latin typeface="+mn-ea"/>
              </a:rPr>
              <a:t>)</a:t>
            </a:r>
            <a:r>
              <a:rPr lang="zh-CN" altLang="en-US" sz="2400" dirty="0">
                <a:latin typeface="+mn-ea"/>
              </a:rPr>
              <a:t> </a:t>
            </a:r>
            <a:r>
              <a:rPr kumimoji="0" lang="zh-CN" altLang="en-US" sz="2400" b="0" i="0" u="none" strike="noStrike" kern="1200" cap="none" spc="0" normalizeH="0" baseline="0" noProof="0" dirty="0">
                <a:ln>
                  <a:noFill/>
                </a:ln>
                <a:effectLst/>
                <a:uLnTx/>
                <a:uFillTx/>
                <a:latin typeface="+mn-ea"/>
                <a:cs typeface="+mn-cs"/>
              </a:rPr>
              <a:t>和 </a:t>
            </a:r>
            <a:r>
              <a:rPr kumimoji="0" lang="en-US" altLang="zh-CN" sz="2400" b="0" i="0" u="none" strike="noStrike" kern="1200" cap="none" spc="0" normalizeH="0" baseline="0" noProof="0" dirty="0">
                <a:ln>
                  <a:noFill/>
                </a:ln>
                <a:effectLst/>
                <a:uLnTx/>
                <a:uFillTx/>
                <a:latin typeface="+mn-ea"/>
                <a:cs typeface="+mn-cs"/>
              </a:rPr>
              <a:t>-0 (1111</a:t>
            </a:r>
            <a:r>
              <a:rPr lang="en-US" altLang="zh-CN" sz="2400" dirty="0">
                <a:latin typeface="+mn-ea"/>
              </a:rPr>
              <a:t>)</a:t>
            </a:r>
            <a:r>
              <a:rPr kumimoji="0" lang="zh-CN" altLang="en-US" sz="2400" b="0" i="0" u="none" strike="noStrike" kern="1200" cap="none" spc="0" normalizeH="0" baseline="0" noProof="0" dirty="0">
                <a:ln>
                  <a:noFill/>
                </a:ln>
                <a:effectLst/>
                <a:uLnTx/>
                <a:uFillTx/>
                <a:latin typeface="+mn-ea"/>
                <a:cs typeface="+mn-cs"/>
              </a:rPr>
              <a:t>，在判断</a:t>
            </a:r>
            <a:r>
              <a:rPr kumimoji="0" lang="en-US" altLang="zh-CN" sz="2400" b="0" i="0" u="none" strike="noStrike" kern="1200" cap="none" spc="0" normalizeH="0" baseline="0" noProof="0" dirty="0">
                <a:ln>
                  <a:noFill/>
                </a:ln>
                <a:effectLst/>
                <a:uLnTx/>
                <a:uFillTx/>
                <a:latin typeface="+mn-ea"/>
                <a:cs typeface="+mn-cs"/>
              </a:rPr>
              <a:t>0</a:t>
            </a:r>
            <a:r>
              <a:rPr kumimoji="0" lang="zh-CN" altLang="en-US" sz="2400" b="0" i="0" u="none" strike="noStrike" kern="1200" cap="none" spc="0" normalizeH="0" baseline="0" noProof="0" dirty="0">
                <a:ln>
                  <a:noFill/>
                </a:ln>
                <a:effectLst/>
                <a:uLnTx/>
                <a:uFillTx/>
                <a:latin typeface="+mn-ea"/>
                <a:cs typeface="+mn-cs"/>
              </a:rPr>
              <a:t>时，需要分别判断</a:t>
            </a:r>
            <a:r>
              <a:rPr kumimoji="0" lang="en-US" altLang="zh-CN" sz="2400" b="0" i="0" u="none" strike="noStrike" kern="1200" cap="none" spc="0" normalizeH="0" baseline="0" noProof="0" dirty="0">
                <a:ln>
                  <a:noFill/>
                </a:ln>
                <a:effectLst/>
                <a:uLnTx/>
                <a:uFillTx/>
                <a:latin typeface="+mn-ea"/>
                <a:cs typeface="+mn-cs"/>
              </a:rPr>
              <a:t>0000</a:t>
            </a:r>
            <a:r>
              <a:rPr kumimoji="0" lang="zh-CN" altLang="en-US" sz="2400" b="0" i="0" u="none" strike="noStrike" kern="1200" cap="none" spc="0" normalizeH="0" baseline="0" noProof="0" dirty="0">
                <a:ln>
                  <a:noFill/>
                </a:ln>
                <a:effectLst/>
                <a:uLnTx/>
                <a:uFillTx/>
                <a:latin typeface="+mn-ea"/>
                <a:cs typeface="+mn-cs"/>
              </a:rPr>
              <a:t>和</a:t>
            </a:r>
            <a:r>
              <a:rPr kumimoji="0" lang="en-US" altLang="zh-CN" sz="2400" b="0" i="0" u="none" strike="noStrike" kern="1200" cap="none" spc="0" normalizeH="0" baseline="0" noProof="0" dirty="0">
                <a:ln>
                  <a:noFill/>
                </a:ln>
                <a:effectLst/>
                <a:uLnTx/>
                <a:uFillTx/>
                <a:latin typeface="+mn-ea"/>
                <a:cs typeface="+mn-cs"/>
              </a:rPr>
              <a:t>1111</a:t>
            </a:r>
            <a:r>
              <a:rPr lang="zh-CN" altLang="en-US" sz="2400" dirty="0">
                <a:latin typeface="+mn-ea"/>
              </a:rPr>
              <a:t>。</a:t>
            </a:r>
            <a:endParaRPr kumimoji="0" lang="zh-CN" altLang="en-US" sz="2400" b="0" i="0" u="none" strike="noStrike" kern="1200" cap="none" spc="0" normalizeH="0" baseline="0" noProof="0" dirty="0">
              <a:ln>
                <a:noFill/>
              </a:ln>
              <a:effectLst/>
              <a:uLnTx/>
              <a:uFillTx/>
              <a:latin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uLnTx/>
                <a:uFillTx/>
                <a:latin typeface="+mn-ea"/>
                <a:cs typeface="+mn-cs"/>
              </a:rPr>
              <a:t>反码减法的算法规则比较复杂，需要增加计算机内部逻辑组件额外判断溢位，会影响计算效率。</a:t>
            </a:r>
          </a:p>
        </p:txBody>
      </p:sp>
      <p:sp>
        <p:nvSpPr>
          <p:cNvPr id="2" name="标题 1"/>
          <p:cNvSpPr>
            <a:spLocks noGrp="1"/>
          </p:cNvSpPr>
          <p:nvPr>
            <p:ph type="title"/>
          </p:nvPr>
        </p:nvSpPr>
        <p:spPr/>
        <p:txBody>
          <a:bodyPr>
            <a:normAutofit/>
          </a:bodyPr>
          <a:lstStyle/>
          <a:p>
            <a:r>
              <a:rPr lang="zh-CN" altLang="en-US" sz="3600" dirty="0"/>
              <a:t>计算机为什么使用补码？</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E0C21C66-1E21-99BA-8F22-4C88A4787996}"/>
              </a:ext>
            </a:extLst>
          </p:cNvPr>
          <p:cNvPicPr>
            <a:picLocks noChangeAspect="1"/>
          </p:cNvPicPr>
          <p:nvPr/>
        </p:nvPicPr>
        <p:blipFill rotWithShape="1">
          <a:blip r:embed="rId4">
            <a:extLst>
              <a:ext uri="{28A0092B-C50C-407E-A947-70E740481C1C}">
                <a14:useLocalDpi xmlns:a14="http://schemas.microsoft.com/office/drawing/2010/main" val="0"/>
              </a:ext>
            </a:extLst>
          </a:blip>
          <a:srcRect l="8215" t="38680" r="7023" b="20214"/>
          <a:stretch/>
        </p:blipFill>
        <p:spPr>
          <a:xfrm>
            <a:off x="2055933" y="1926018"/>
            <a:ext cx="8078544" cy="354725"/>
          </a:xfrm>
          <a:prstGeom prst="rect">
            <a:avLst/>
          </a:prstGeom>
        </p:spPr>
      </p:pic>
    </p:spTree>
    <p:extLst>
      <p:ext uri="{BB962C8B-B14F-4D97-AF65-F5344CB8AC3E}">
        <p14:creationId xmlns:p14="http://schemas.microsoft.com/office/powerpoint/2010/main" val="2651929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669706354"/>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2149743"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75DCF14C-C7AF-E2BC-D2A5-E973315290D4}"/>
              </a:ext>
            </a:extLst>
          </p:cNvPr>
          <p:cNvSpPr txBox="1"/>
          <p:nvPr/>
        </p:nvSpPr>
        <p:spPr>
          <a:xfrm>
            <a:off x="2149743" y="1942496"/>
            <a:ext cx="3197319" cy="400110"/>
          </a:xfrm>
          <a:prstGeom prst="rect">
            <a:avLst/>
          </a:prstGeom>
          <a:noFill/>
        </p:spPr>
        <p:txBody>
          <a:bodyPr wrap="square" rtlCol="0">
            <a:spAutoFit/>
          </a:bodyPr>
          <a:lstStyle/>
          <a:p>
            <a:r>
              <a:rPr lang="zh-CN" altLang="en-US" sz="2000" dirty="0">
                <a:solidFill>
                  <a:srgbClr val="FF0000"/>
                </a:solidFill>
              </a:rPr>
              <a:t>优先级高，进栈</a:t>
            </a:r>
          </a:p>
        </p:txBody>
      </p:sp>
    </p:spTree>
    <p:extLst>
      <p:ext uri="{BB962C8B-B14F-4D97-AF65-F5344CB8AC3E}">
        <p14:creationId xmlns:p14="http://schemas.microsoft.com/office/powerpoint/2010/main" val="37009424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820046101"/>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2471960"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4FDD3D54-1E4B-4270-564A-68ADB01DD938}"/>
              </a:ext>
            </a:extLst>
          </p:cNvPr>
          <p:cNvSpPr txBox="1"/>
          <p:nvPr/>
        </p:nvSpPr>
        <p:spPr>
          <a:xfrm>
            <a:off x="2471960" y="1942496"/>
            <a:ext cx="3197319" cy="400110"/>
          </a:xfrm>
          <a:prstGeom prst="rect">
            <a:avLst/>
          </a:prstGeom>
          <a:noFill/>
        </p:spPr>
        <p:txBody>
          <a:bodyPr wrap="square" rtlCol="0">
            <a:spAutoFit/>
          </a:bodyPr>
          <a:lstStyle/>
          <a:p>
            <a:r>
              <a:rPr lang="zh-CN" altLang="en-US" sz="2000" dirty="0">
                <a:solidFill>
                  <a:srgbClr val="FF0000"/>
                </a:solidFill>
              </a:rPr>
              <a:t>运算数进栈</a:t>
            </a:r>
          </a:p>
        </p:txBody>
      </p:sp>
    </p:spTree>
    <p:extLst>
      <p:ext uri="{BB962C8B-B14F-4D97-AF65-F5344CB8AC3E}">
        <p14:creationId xmlns:p14="http://schemas.microsoft.com/office/powerpoint/2010/main" val="42827651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2408086565"/>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FF0000"/>
                          </a:solidFill>
                          <a:latin typeface="Cambria Math" panose="02040503050406030204" pitchFamily="18" charset="0"/>
                        </a:rPr>
                        <a:t>5</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286384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44571D8E-50BD-4909-4447-35E5995402A4}"/>
              </a:ext>
            </a:extLst>
          </p:cNvPr>
          <p:cNvSpPr txBox="1"/>
          <p:nvPr/>
        </p:nvSpPr>
        <p:spPr>
          <a:xfrm>
            <a:off x="2863846" y="1942496"/>
            <a:ext cx="3197319" cy="400110"/>
          </a:xfrm>
          <a:prstGeom prst="rect">
            <a:avLst/>
          </a:prstGeom>
          <a:noFill/>
        </p:spPr>
        <p:txBody>
          <a:bodyPr wrap="square" rtlCol="0">
            <a:spAutoFit/>
          </a:bodyPr>
          <a:lstStyle/>
          <a:p>
            <a:r>
              <a:rPr lang="zh-CN" altLang="en-US" sz="2000" dirty="0">
                <a:solidFill>
                  <a:srgbClr val="FF0000"/>
                </a:solidFill>
              </a:rPr>
              <a:t>优先级高，进栈</a:t>
            </a:r>
          </a:p>
        </p:txBody>
      </p:sp>
    </p:spTree>
    <p:extLst>
      <p:ext uri="{BB962C8B-B14F-4D97-AF65-F5344CB8AC3E}">
        <p14:creationId xmlns:p14="http://schemas.microsoft.com/office/powerpoint/2010/main" val="42603369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2494442992"/>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336023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F814F37F-D77D-0394-C3E6-FF75AA68574F}"/>
              </a:ext>
            </a:extLst>
          </p:cNvPr>
          <p:cNvSpPr txBox="1"/>
          <p:nvPr/>
        </p:nvSpPr>
        <p:spPr>
          <a:xfrm>
            <a:off x="3360235" y="1942496"/>
            <a:ext cx="3197319" cy="400110"/>
          </a:xfrm>
          <a:prstGeom prst="rect">
            <a:avLst/>
          </a:prstGeom>
          <a:noFill/>
        </p:spPr>
        <p:txBody>
          <a:bodyPr wrap="square" rtlCol="0">
            <a:spAutoFit/>
          </a:bodyPr>
          <a:lstStyle/>
          <a:p>
            <a:r>
              <a:rPr lang="zh-CN" altLang="en-US" sz="2000" dirty="0">
                <a:solidFill>
                  <a:srgbClr val="FF0000"/>
                </a:solidFill>
              </a:rPr>
              <a:t>运算数进栈</a:t>
            </a:r>
          </a:p>
        </p:txBody>
      </p:sp>
    </p:spTree>
    <p:extLst>
      <p:ext uri="{BB962C8B-B14F-4D97-AF65-F5344CB8AC3E}">
        <p14:creationId xmlns:p14="http://schemas.microsoft.com/office/powerpoint/2010/main" val="1178244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415031453"/>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6</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377824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11B68353-D520-D595-8C54-AC08C882E549}"/>
              </a:ext>
            </a:extLst>
          </p:cNvPr>
          <p:cNvSpPr txBox="1"/>
          <p:nvPr/>
        </p:nvSpPr>
        <p:spPr>
          <a:xfrm>
            <a:off x="3778246" y="1942496"/>
            <a:ext cx="3197319" cy="400110"/>
          </a:xfrm>
          <a:prstGeom prst="rect">
            <a:avLst/>
          </a:prstGeom>
          <a:noFill/>
        </p:spPr>
        <p:txBody>
          <a:bodyPr wrap="square" rtlCol="0">
            <a:spAutoFit/>
          </a:bodyPr>
          <a:lstStyle/>
          <a:p>
            <a:r>
              <a:rPr lang="zh-CN" altLang="en-US" sz="2000" dirty="0">
                <a:solidFill>
                  <a:srgbClr val="FF0000"/>
                </a:solidFill>
              </a:rPr>
              <a:t>优先级低，运算</a:t>
            </a:r>
          </a:p>
        </p:txBody>
      </p:sp>
    </p:spTree>
    <p:extLst>
      <p:ext uri="{BB962C8B-B14F-4D97-AF65-F5344CB8AC3E}">
        <p14:creationId xmlns:p14="http://schemas.microsoft.com/office/powerpoint/2010/main" val="2664867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2978552475"/>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5+6</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4100217758"/>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sp>
        <p:nvSpPr>
          <p:cNvPr id="4" name="文本框 3">
            <a:extLst>
              <a:ext uri="{FF2B5EF4-FFF2-40B4-BE49-F238E27FC236}">
                <a16:creationId xmlns:a16="http://schemas.microsoft.com/office/drawing/2014/main" id="{895934A1-8CD6-69F0-073E-49A589DFC1C2}"/>
              </a:ext>
            </a:extLst>
          </p:cNvPr>
          <p:cNvSpPr txBox="1"/>
          <p:nvPr/>
        </p:nvSpPr>
        <p:spPr>
          <a:xfrm>
            <a:off x="3778246" y="1942496"/>
            <a:ext cx="3197319" cy="400110"/>
          </a:xfrm>
          <a:prstGeom prst="rect">
            <a:avLst/>
          </a:prstGeom>
          <a:noFill/>
        </p:spPr>
        <p:txBody>
          <a:bodyPr wrap="square" rtlCol="0">
            <a:spAutoFit/>
          </a:bodyPr>
          <a:lstStyle/>
          <a:p>
            <a:r>
              <a:rPr lang="zh-CN" altLang="en-US" sz="2000" dirty="0">
                <a:solidFill>
                  <a:srgbClr val="FF0000"/>
                </a:solidFill>
              </a:rPr>
              <a:t>括号成对</a:t>
            </a:r>
          </a:p>
        </p:txBody>
      </p:sp>
      <p:cxnSp>
        <p:nvCxnSpPr>
          <p:cNvPr id="7" name="直接箭头连接符 6">
            <a:extLst>
              <a:ext uri="{FF2B5EF4-FFF2-40B4-BE49-F238E27FC236}">
                <a16:creationId xmlns:a16="http://schemas.microsoft.com/office/drawing/2014/main" id="{BB816F5E-0FA5-3C8B-1610-235944ECB536}"/>
              </a:ext>
            </a:extLst>
          </p:cNvPr>
          <p:cNvCxnSpPr>
            <a:cxnSpLocks/>
          </p:cNvCxnSpPr>
          <p:nvPr/>
        </p:nvCxnSpPr>
        <p:spPr>
          <a:xfrm flipV="1">
            <a:off x="377824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39232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3044987812"/>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409175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80A84586-C075-986E-FEAC-1097B8AA5463}"/>
              </a:ext>
            </a:extLst>
          </p:cNvPr>
          <p:cNvSpPr txBox="1"/>
          <p:nvPr/>
        </p:nvSpPr>
        <p:spPr>
          <a:xfrm>
            <a:off x="4091755" y="1942496"/>
            <a:ext cx="3197319" cy="400110"/>
          </a:xfrm>
          <a:prstGeom prst="rect">
            <a:avLst/>
          </a:prstGeom>
          <a:noFill/>
        </p:spPr>
        <p:txBody>
          <a:bodyPr wrap="square" rtlCol="0">
            <a:spAutoFit/>
          </a:bodyPr>
          <a:lstStyle/>
          <a:p>
            <a:r>
              <a:rPr lang="zh-CN" altLang="en-US" sz="2000" dirty="0">
                <a:solidFill>
                  <a:srgbClr val="FF0000"/>
                </a:solidFill>
              </a:rPr>
              <a:t>消除</a:t>
            </a:r>
          </a:p>
        </p:txBody>
      </p:sp>
    </p:spTree>
    <p:extLst>
      <p:ext uri="{BB962C8B-B14F-4D97-AF65-F5344CB8AC3E}">
        <p14:creationId xmlns:p14="http://schemas.microsoft.com/office/powerpoint/2010/main" val="40320954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717088444"/>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409175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文本框 3">
            <a:extLst>
              <a:ext uri="{FF2B5EF4-FFF2-40B4-BE49-F238E27FC236}">
                <a16:creationId xmlns:a16="http://schemas.microsoft.com/office/drawing/2014/main" id="{289F6616-C81B-3A4D-5E19-BF7F8B23CC3C}"/>
              </a:ext>
            </a:extLst>
          </p:cNvPr>
          <p:cNvSpPr txBox="1"/>
          <p:nvPr/>
        </p:nvSpPr>
        <p:spPr>
          <a:xfrm>
            <a:off x="4091755" y="1942496"/>
            <a:ext cx="3197319" cy="400110"/>
          </a:xfrm>
          <a:prstGeom prst="rect">
            <a:avLst/>
          </a:prstGeom>
          <a:noFill/>
        </p:spPr>
        <p:txBody>
          <a:bodyPr wrap="square" rtlCol="0">
            <a:spAutoFit/>
          </a:bodyPr>
          <a:lstStyle/>
          <a:p>
            <a:r>
              <a:rPr lang="zh-CN" altLang="en-US" sz="2000" dirty="0">
                <a:solidFill>
                  <a:srgbClr val="FF0000"/>
                </a:solidFill>
              </a:rPr>
              <a:t>优先级高，进栈</a:t>
            </a:r>
          </a:p>
        </p:txBody>
      </p:sp>
    </p:spTree>
    <p:extLst>
      <p:ext uri="{BB962C8B-B14F-4D97-AF65-F5344CB8AC3E}">
        <p14:creationId xmlns:p14="http://schemas.microsoft.com/office/powerpoint/2010/main" val="24490900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88346821"/>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4474932"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60473783-D2C7-930A-17DD-77120C56D540}"/>
              </a:ext>
            </a:extLst>
          </p:cNvPr>
          <p:cNvSpPr txBox="1"/>
          <p:nvPr/>
        </p:nvSpPr>
        <p:spPr>
          <a:xfrm>
            <a:off x="4474932" y="1942496"/>
            <a:ext cx="3197319" cy="400110"/>
          </a:xfrm>
          <a:prstGeom prst="rect">
            <a:avLst/>
          </a:prstGeom>
          <a:noFill/>
        </p:spPr>
        <p:txBody>
          <a:bodyPr wrap="square" rtlCol="0">
            <a:spAutoFit/>
          </a:bodyPr>
          <a:lstStyle/>
          <a:p>
            <a:r>
              <a:rPr lang="zh-CN" altLang="en-US" sz="2000" dirty="0">
                <a:solidFill>
                  <a:srgbClr val="FF0000"/>
                </a:solidFill>
              </a:rPr>
              <a:t>优先级高，进栈</a:t>
            </a:r>
          </a:p>
        </p:txBody>
      </p:sp>
    </p:spTree>
    <p:extLst>
      <p:ext uri="{BB962C8B-B14F-4D97-AF65-F5344CB8AC3E}">
        <p14:creationId xmlns:p14="http://schemas.microsoft.com/office/powerpoint/2010/main" val="4071410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3165426941"/>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4805857"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31AD33CE-FA44-372A-3D85-09661BD173F1}"/>
              </a:ext>
            </a:extLst>
          </p:cNvPr>
          <p:cNvSpPr txBox="1"/>
          <p:nvPr/>
        </p:nvSpPr>
        <p:spPr>
          <a:xfrm>
            <a:off x="4805857" y="1942496"/>
            <a:ext cx="3197319" cy="400110"/>
          </a:xfrm>
          <a:prstGeom prst="rect">
            <a:avLst/>
          </a:prstGeom>
          <a:noFill/>
        </p:spPr>
        <p:txBody>
          <a:bodyPr wrap="square" rtlCol="0">
            <a:spAutoFit/>
          </a:bodyPr>
          <a:lstStyle/>
          <a:p>
            <a:r>
              <a:rPr lang="zh-CN" altLang="en-US" sz="2000" dirty="0">
                <a:solidFill>
                  <a:srgbClr val="FF0000"/>
                </a:solidFill>
              </a:rPr>
              <a:t>运算数进栈</a:t>
            </a:r>
          </a:p>
        </p:txBody>
      </p:sp>
    </p:spTree>
    <p:extLst>
      <p:ext uri="{BB962C8B-B14F-4D97-AF65-F5344CB8AC3E}">
        <p14:creationId xmlns:p14="http://schemas.microsoft.com/office/powerpoint/2010/main" val="39980712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计算机为什么使用补码？</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9135980-2668-FCD5-99F1-AC8CFA7786EF}"/>
              </a:ext>
            </a:extLst>
          </p:cNvPr>
          <p:cNvSpPr txBox="1"/>
          <p:nvPr/>
        </p:nvSpPr>
        <p:spPr>
          <a:xfrm>
            <a:off x="669923" y="1203159"/>
            <a:ext cx="10850563" cy="3818353"/>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400" b="1" i="0" u="none" strike="noStrike" kern="1200" cap="none" spc="0" normalizeH="0" baseline="0" noProof="0" dirty="0">
                <a:ln>
                  <a:noFill/>
                </a:ln>
                <a:effectLst/>
                <a:uLnTx/>
                <a:uFillTx/>
                <a:latin typeface="+mn-ea"/>
                <a:cs typeface="+mn-cs"/>
              </a:rPr>
              <a:t>补码的优势：</a:t>
            </a:r>
            <a:endParaRPr kumimoji="0" lang="en-US" altLang="zh-CN" sz="2400" b="1" i="0" u="none" strike="noStrike" kern="1200" cap="none" spc="0" normalizeH="0" baseline="0" noProof="0" dirty="0">
              <a:ln>
                <a:noFill/>
              </a:ln>
              <a:effectLst/>
              <a:uLnTx/>
              <a:uFillTx/>
              <a:latin typeface="+mn-ea"/>
              <a:cs typeface="+mn-cs"/>
            </a:endParaRPr>
          </a:p>
          <a:p>
            <a:pPr marL="514350" marR="0" lvl="0" indent="-5143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highlight>
                  <a:srgbClr val="FFFFFF"/>
                </a:highlight>
                <a:uLnTx/>
                <a:uFillTx/>
                <a:latin typeface="+mn-ea"/>
                <a:cs typeface="+mn-cs"/>
              </a:rPr>
              <a:t>补码是现代计算机使用的编码格式，解决了上面反码的两个缺点。</a:t>
            </a:r>
            <a:endParaRPr kumimoji="0" lang="en-US" altLang="zh-CN" sz="2400" b="0" i="0" u="none" strike="noStrike" kern="1200" cap="none" spc="0" normalizeH="0" baseline="0" noProof="0" dirty="0">
              <a:ln>
                <a:noFill/>
              </a:ln>
              <a:effectLst/>
              <a:highlight>
                <a:srgbClr val="FFFFFF"/>
              </a:highlight>
              <a:uLnTx/>
              <a:uFillTx/>
              <a:latin typeface="+mn-ea"/>
              <a:cs typeface="+mn-cs"/>
            </a:endParaRPr>
          </a:p>
          <a:p>
            <a:pPr marL="514350" marR="0" lvl="0" indent="-5143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effectLst/>
                <a:uLnTx/>
                <a:uFillTx/>
                <a:latin typeface="+mn-ea"/>
                <a:cs typeface="+mn-cs"/>
              </a:rPr>
              <a:t>除此之外，还可以用 </a:t>
            </a:r>
            <a:r>
              <a:rPr kumimoji="0" lang="en-US" altLang="zh-CN" sz="2400" b="0" i="0" u="none" strike="noStrike" kern="1200" cap="none" spc="0" normalizeH="0" baseline="0" noProof="0" dirty="0">
                <a:ln>
                  <a:noFill/>
                </a:ln>
                <a:effectLst/>
                <a:uLnTx/>
                <a:uFillTx/>
                <a:latin typeface="+mn-ea"/>
                <a:cs typeface="+mn-cs"/>
              </a:rPr>
              <a:t>1000</a:t>
            </a:r>
            <a:r>
              <a:rPr kumimoji="0" lang="zh-CN" altLang="en-US" sz="2400" b="0" i="0" u="none" strike="noStrike" kern="1200" cap="none" spc="0" normalizeH="0" baseline="0" noProof="0" dirty="0">
                <a:ln>
                  <a:noFill/>
                </a:ln>
                <a:effectLst/>
                <a:uLnTx/>
                <a:uFillTx/>
                <a:latin typeface="+mn-ea"/>
                <a:cs typeface="+mn-cs"/>
              </a:rPr>
              <a:t> </a:t>
            </a:r>
            <a:r>
              <a:rPr kumimoji="0" lang="en-US" altLang="zh-CN" sz="2400" b="0" i="0" u="none" strike="noStrike" kern="1200" cap="none" spc="0" normalizeH="0" baseline="0" noProof="0" dirty="0">
                <a:ln>
                  <a:noFill/>
                </a:ln>
                <a:effectLst/>
                <a:uLnTx/>
                <a:uFillTx/>
                <a:latin typeface="+mn-ea"/>
                <a:cs typeface="+mn-cs"/>
              </a:rPr>
              <a:t>0000</a:t>
            </a:r>
            <a:r>
              <a:rPr kumimoji="0" lang="zh-CN" altLang="en-US" sz="2400" b="0" i="0" u="none" strike="noStrike" kern="1200" cap="none" spc="0" normalizeH="0" baseline="0" noProof="0" dirty="0">
                <a:ln>
                  <a:noFill/>
                </a:ln>
                <a:effectLst/>
                <a:uLnTx/>
                <a:uFillTx/>
                <a:latin typeface="+mn-ea"/>
                <a:cs typeface="+mn-cs"/>
              </a:rPr>
              <a:t> 表示 </a:t>
            </a:r>
            <a:r>
              <a:rPr kumimoji="0" lang="en-US" altLang="zh-CN" sz="2400" b="0" i="0" u="none" strike="noStrike" kern="1200" cap="none" spc="0" normalizeH="0" baseline="0" noProof="0" dirty="0">
                <a:ln>
                  <a:noFill/>
                </a:ln>
                <a:effectLst/>
                <a:uLnTx/>
                <a:uFillTx/>
                <a:latin typeface="+mn-ea"/>
                <a:cs typeface="+mn-cs"/>
              </a:rPr>
              <a:t>-128</a:t>
            </a:r>
            <a:r>
              <a:rPr kumimoji="0" lang="zh-CN" altLang="en-US" sz="2400" b="0" i="0" u="none" strike="noStrike" kern="1200" cap="none" spc="0" normalizeH="0" baseline="0" noProof="0" dirty="0">
                <a:ln>
                  <a:noFill/>
                </a:ln>
                <a:effectLst/>
                <a:uLnTx/>
                <a:uFillTx/>
                <a:latin typeface="+mn-ea"/>
                <a:cs typeface="+mn-cs"/>
              </a:rPr>
              <a:t>，而 </a:t>
            </a:r>
            <a:r>
              <a:rPr kumimoji="0" lang="en-US" altLang="zh-CN" sz="2400" b="0" i="0" u="none" strike="noStrike" kern="1200" cap="none" spc="0" normalizeH="0" baseline="0" noProof="0" dirty="0">
                <a:ln>
                  <a:noFill/>
                </a:ln>
                <a:effectLst/>
                <a:uLnTx/>
                <a:uFillTx/>
                <a:latin typeface="+mn-ea"/>
                <a:cs typeface="+mn-cs"/>
              </a:rPr>
              <a:t>-128 </a:t>
            </a:r>
            <a:r>
              <a:rPr kumimoji="0" lang="zh-CN" altLang="en-US" sz="2400" b="0" i="0" u="none" strike="noStrike" kern="1200" cap="none" spc="0" normalizeH="0" baseline="0" noProof="0" dirty="0">
                <a:ln>
                  <a:noFill/>
                </a:ln>
                <a:effectLst/>
                <a:uLnTx/>
                <a:uFillTx/>
                <a:latin typeface="+mn-ea"/>
                <a:cs typeface="+mn-cs"/>
              </a:rPr>
              <a:t>没有原码和反码表示。</a:t>
            </a:r>
            <a:endParaRPr kumimoji="0" lang="en-US" altLang="zh-CN" sz="2400" b="0" i="0" u="none" strike="noStrike" kern="1200" cap="none" spc="0" normalizeH="0" baseline="0" noProof="0" dirty="0">
              <a:ln>
                <a:noFill/>
              </a:ln>
              <a:effectLst/>
              <a:uLnTx/>
              <a:uFillTx/>
              <a:latin typeface="+mn-ea"/>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endParaRPr kumimoji="0" lang="en-US" altLang="zh-CN" sz="2400" b="0" i="0" u="none" strike="noStrike" kern="1200" cap="none" spc="0" normalizeH="0" baseline="0" noProof="0" dirty="0">
              <a:ln>
                <a:noFill/>
              </a:ln>
              <a:effectLst/>
              <a:uLnTx/>
              <a:uFillTx/>
              <a:latin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mn-ea"/>
                <a:cs typeface="+mn-cs"/>
              </a:rPr>
              <a:t>使用补码不仅仅修复了</a:t>
            </a:r>
            <a:r>
              <a:rPr kumimoji="0" lang="en-US" altLang="zh-CN" sz="2400" b="0" i="0" u="none" strike="noStrike" kern="1200" cap="none" spc="0" normalizeH="0" baseline="0" noProof="0" dirty="0">
                <a:ln>
                  <a:noFill/>
                </a:ln>
                <a:effectLst/>
                <a:uLnTx/>
                <a:uFillTx/>
                <a:latin typeface="+mn-ea"/>
                <a:cs typeface="+mn-cs"/>
              </a:rPr>
              <a:t>0</a:t>
            </a:r>
            <a:r>
              <a:rPr kumimoji="0" lang="zh-CN" altLang="en-US" sz="2400" b="0" i="0" u="none" strike="noStrike" kern="1200" cap="none" spc="0" normalizeH="0" baseline="0" noProof="0" dirty="0">
                <a:ln>
                  <a:noFill/>
                </a:ln>
                <a:effectLst/>
                <a:uLnTx/>
                <a:uFillTx/>
                <a:latin typeface="+mn-ea"/>
                <a:cs typeface="+mn-cs"/>
              </a:rPr>
              <a:t>的符号以及存在两个编码的问题，而且还能够</a:t>
            </a:r>
            <a:r>
              <a:rPr kumimoji="0" lang="zh-CN" altLang="en-US" sz="2400" b="0" i="0" u="none" strike="noStrike" kern="1200" cap="none" spc="0" normalizeH="0" baseline="0" noProof="0" dirty="0">
                <a:ln>
                  <a:noFill/>
                </a:ln>
                <a:solidFill>
                  <a:srgbClr val="FF0000"/>
                </a:solidFill>
                <a:effectLst/>
                <a:uLnTx/>
                <a:uFillTx/>
                <a:latin typeface="+mn-ea"/>
                <a:cs typeface="+mn-cs"/>
              </a:rPr>
              <a:t>多表示一个最低数</a:t>
            </a:r>
            <a:r>
              <a:rPr kumimoji="0" lang="zh-CN" altLang="en-US" sz="2400" b="0" i="0" u="none" strike="noStrike" kern="1200" cap="none" spc="0" normalizeH="0" baseline="0" noProof="0" dirty="0">
                <a:ln>
                  <a:noFill/>
                </a:ln>
                <a:effectLst/>
                <a:uLnTx/>
                <a:uFillTx/>
                <a:latin typeface="+mn-ea"/>
                <a:cs typeface="+mn-cs"/>
              </a:rPr>
              <a:t>，这就是为什么</a:t>
            </a:r>
            <a:r>
              <a:rPr kumimoji="0" lang="en-US" altLang="zh-CN" sz="2400" b="0" i="0" u="none" strike="noStrike" kern="1200" cap="none" spc="0" normalizeH="0" baseline="0" noProof="0" dirty="0">
                <a:ln>
                  <a:noFill/>
                </a:ln>
                <a:effectLst/>
                <a:uLnTx/>
                <a:uFillTx/>
                <a:latin typeface="+mn-ea"/>
                <a:cs typeface="+mn-cs"/>
              </a:rPr>
              <a:t>8</a:t>
            </a:r>
            <a:r>
              <a:rPr kumimoji="0" lang="zh-CN" altLang="en-US" sz="2400" b="0" i="0" u="none" strike="noStrike" kern="1200" cap="none" spc="0" normalizeH="0" baseline="0" noProof="0" dirty="0">
                <a:ln>
                  <a:noFill/>
                </a:ln>
                <a:effectLst/>
                <a:uLnTx/>
                <a:uFillTx/>
                <a:latin typeface="+mn-ea"/>
                <a:cs typeface="+mn-cs"/>
              </a:rPr>
              <a:t>位二进制使用原码或反码表示的范围为</a:t>
            </a:r>
            <a:r>
              <a:rPr kumimoji="0" lang="en-US" altLang="zh-CN" sz="2400" b="0" i="0" u="none" strike="noStrike" kern="1200" cap="none" spc="0" normalizeH="0" baseline="0" noProof="0" dirty="0">
                <a:ln>
                  <a:noFill/>
                </a:ln>
                <a:effectLst/>
                <a:uLnTx/>
                <a:uFillTx/>
                <a:latin typeface="+mn-ea"/>
                <a:cs typeface="+mn-cs"/>
              </a:rPr>
              <a:t>[-127, +127]</a:t>
            </a:r>
            <a:r>
              <a:rPr kumimoji="0" lang="zh-CN" altLang="en-US" sz="2400" b="0" i="0" u="none" strike="noStrike" kern="1200" cap="none" spc="0" normalizeH="0" baseline="0" noProof="0" dirty="0">
                <a:ln>
                  <a:noFill/>
                </a:ln>
                <a:effectLst/>
                <a:uLnTx/>
                <a:uFillTx/>
                <a:latin typeface="+mn-ea"/>
                <a:cs typeface="+mn-cs"/>
              </a:rPr>
              <a:t>，而使用补码表示的范围为</a:t>
            </a:r>
            <a:r>
              <a:rPr kumimoji="0" lang="en-US" altLang="zh-CN" sz="2400" b="0" i="0" u="none" strike="noStrike" kern="1200" cap="none" spc="0" normalizeH="0" baseline="0" noProof="0" dirty="0">
                <a:ln>
                  <a:noFill/>
                </a:ln>
                <a:effectLst/>
                <a:uLnTx/>
                <a:uFillTx/>
                <a:latin typeface="+mn-ea"/>
                <a:cs typeface="+mn-cs"/>
              </a:rPr>
              <a:t>[-128, 127]</a:t>
            </a:r>
            <a:r>
              <a:rPr kumimoji="0" lang="zh-CN" altLang="en-US" sz="2400" b="0" i="0" u="none" strike="noStrike" kern="1200" cap="none" spc="0" normalizeH="0" baseline="0" noProof="0" dirty="0">
                <a:ln>
                  <a:noFill/>
                </a:ln>
                <a:effectLst/>
                <a:uLnTx/>
                <a:uFillTx/>
                <a:latin typeface="+mn-ea"/>
                <a:cs typeface="+mn-cs"/>
              </a:rPr>
              <a:t>的原因。</a:t>
            </a:r>
            <a:endParaRPr kumimoji="0" lang="en-US" altLang="zh-CN" sz="2400" b="0" i="0" u="none" strike="noStrike" kern="1200" cap="none" spc="0" normalizeH="0" baseline="0" noProof="0" dirty="0">
              <a:ln>
                <a:noFill/>
              </a:ln>
              <a:effectLst/>
              <a:uLnTx/>
              <a:uFillTx/>
              <a:latin typeface="+mn-ea"/>
              <a:cs typeface="+mn-cs"/>
            </a:endParaRPr>
          </a:p>
        </p:txBody>
      </p:sp>
    </p:spTree>
    <p:extLst>
      <p:ext uri="{BB962C8B-B14F-4D97-AF65-F5344CB8AC3E}">
        <p14:creationId xmlns:p14="http://schemas.microsoft.com/office/powerpoint/2010/main" val="1483044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3172131331"/>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9</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5162908"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E311A086-8051-9031-B0CF-00ABE22B56A2}"/>
              </a:ext>
            </a:extLst>
          </p:cNvPr>
          <p:cNvSpPr txBox="1"/>
          <p:nvPr/>
        </p:nvSpPr>
        <p:spPr>
          <a:xfrm>
            <a:off x="5162908" y="1942496"/>
            <a:ext cx="3197319" cy="400110"/>
          </a:xfrm>
          <a:prstGeom prst="rect">
            <a:avLst/>
          </a:prstGeom>
          <a:noFill/>
        </p:spPr>
        <p:txBody>
          <a:bodyPr wrap="square" rtlCol="0">
            <a:spAutoFit/>
          </a:bodyPr>
          <a:lstStyle/>
          <a:p>
            <a:r>
              <a:rPr lang="zh-CN" altLang="en-US" sz="2000" dirty="0">
                <a:solidFill>
                  <a:srgbClr val="FF0000"/>
                </a:solidFill>
              </a:rPr>
              <a:t>优先级高，进栈</a:t>
            </a:r>
          </a:p>
        </p:txBody>
      </p:sp>
    </p:spTree>
    <p:extLst>
      <p:ext uri="{BB962C8B-B14F-4D97-AF65-F5344CB8AC3E}">
        <p14:creationId xmlns:p14="http://schemas.microsoft.com/office/powerpoint/2010/main" val="15489936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9</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3025352642"/>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5528668"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D38DD9CA-FFC1-AC8F-5663-6AF33A612FC9}"/>
              </a:ext>
            </a:extLst>
          </p:cNvPr>
          <p:cNvSpPr txBox="1"/>
          <p:nvPr/>
        </p:nvSpPr>
        <p:spPr>
          <a:xfrm>
            <a:off x="5528668" y="1942496"/>
            <a:ext cx="3197319" cy="400110"/>
          </a:xfrm>
          <a:prstGeom prst="rect">
            <a:avLst/>
          </a:prstGeom>
          <a:noFill/>
        </p:spPr>
        <p:txBody>
          <a:bodyPr wrap="square" rtlCol="0">
            <a:spAutoFit/>
          </a:bodyPr>
          <a:lstStyle/>
          <a:p>
            <a:r>
              <a:rPr lang="zh-CN" altLang="en-US" sz="2000" dirty="0">
                <a:solidFill>
                  <a:srgbClr val="FF0000"/>
                </a:solidFill>
              </a:rPr>
              <a:t>运算数进栈</a:t>
            </a:r>
          </a:p>
        </p:txBody>
      </p:sp>
    </p:spTree>
    <p:extLst>
      <p:ext uri="{BB962C8B-B14F-4D97-AF65-F5344CB8AC3E}">
        <p14:creationId xmlns:p14="http://schemas.microsoft.com/office/powerpoint/2010/main" val="31101728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3564561695"/>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solidFill>
                            <a:srgbClr val="FF0000"/>
                          </a:solidFill>
                          <a:latin typeface="Cambria Math" panose="02040503050406030204" pitchFamily="18" charset="0"/>
                        </a:rPr>
                        <a:t>3</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9</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591184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BC264309-3DD8-D136-ECB1-1812F9D0085A}"/>
              </a:ext>
            </a:extLst>
          </p:cNvPr>
          <p:cNvSpPr txBox="1"/>
          <p:nvPr/>
        </p:nvSpPr>
        <p:spPr>
          <a:xfrm>
            <a:off x="5911845" y="1942496"/>
            <a:ext cx="3197319" cy="400110"/>
          </a:xfrm>
          <a:prstGeom prst="rect">
            <a:avLst/>
          </a:prstGeom>
          <a:noFill/>
        </p:spPr>
        <p:txBody>
          <a:bodyPr wrap="square" rtlCol="0">
            <a:spAutoFit/>
          </a:bodyPr>
          <a:lstStyle/>
          <a:p>
            <a:r>
              <a:rPr lang="zh-CN" altLang="en-US" sz="2000" dirty="0">
                <a:solidFill>
                  <a:srgbClr val="FF0000"/>
                </a:solidFill>
              </a:rPr>
              <a:t>优先级低，运算</a:t>
            </a:r>
          </a:p>
        </p:txBody>
      </p:sp>
    </p:spTree>
    <p:extLst>
      <p:ext uri="{BB962C8B-B14F-4D97-AF65-F5344CB8AC3E}">
        <p14:creationId xmlns:p14="http://schemas.microsoft.com/office/powerpoint/2010/main" val="22034951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3400923002"/>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0070C0"/>
                          </a:solidFill>
                          <a:latin typeface="Cambria Math" panose="02040503050406030204" pitchFamily="18" charset="0"/>
                        </a:rPr>
                        <a:t>9/3</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079012288"/>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sp>
        <p:nvSpPr>
          <p:cNvPr id="3" name="文本框 2">
            <a:extLst>
              <a:ext uri="{FF2B5EF4-FFF2-40B4-BE49-F238E27FC236}">
                <a16:creationId xmlns:a16="http://schemas.microsoft.com/office/drawing/2014/main" id="{690F6A95-93C6-4FC9-5061-404885B0CEC9}"/>
              </a:ext>
            </a:extLst>
          </p:cNvPr>
          <p:cNvSpPr txBox="1"/>
          <p:nvPr/>
        </p:nvSpPr>
        <p:spPr>
          <a:xfrm>
            <a:off x="5911845" y="1942496"/>
            <a:ext cx="3197319" cy="400110"/>
          </a:xfrm>
          <a:prstGeom prst="rect">
            <a:avLst/>
          </a:prstGeom>
          <a:noFill/>
        </p:spPr>
        <p:txBody>
          <a:bodyPr wrap="square" rtlCol="0">
            <a:spAutoFit/>
          </a:bodyPr>
          <a:lstStyle/>
          <a:p>
            <a:r>
              <a:rPr lang="zh-CN" altLang="en-US" sz="2000" dirty="0">
                <a:solidFill>
                  <a:srgbClr val="FF0000"/>
                </a:solidFill>
              </a:rPr>
              <a:t>括号成对</a:t>
            </a:r>
          </a:p>
        </p:txBody>
      </p:sp>
      <p:cxnSp>
        <p:nvCxnSpPr>
          <p:cNvPr id="4" name="直接箭头连接符 3">
            <a:extLst>
              <a:ext uri="{FF2B5EF4-FFF2-40B4-BE49-F238E27FC236}">
                <a16:creationId xmlns:a16="http://schemas.microsoft.com/office/drawing/2014/main" id="{DC3A8DFD-D84A-0EE0-EA5D-9EEA800DE958}"/>
              </a:ext>
            </a:extLst>
          </p:cNvPr>
          <p:cNvCxnSpPr>
            <a:cxnSpLocks/>
          </p:cNvCxnSpPr>
          <p:nvPr/>
        </p:nvCxnSpPr>
        <p:spPr>
          <a:xfrm flipV="1">
            <a:off x="591184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935617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508705967"/>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6268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5C93649A-C287-01EA-E4A1-126387683E59}"/>
              </a:ext>
            </a:extLst>
          </p:cNvPr>
          <p:cNvSpPr txBox="1"/>
          <p:nvPr/>
        </p:nvSpPr>
        <p:spPr>
          <a:xfrm>
            <a:off x="6268896" y="1942496"/>
            <a:ext cx="3197319" cy="400110"/>
          </a:xfrm>
          <a:prstGeom prst="rect">
            <a:avLst/>
          </a:prstGeom>
          <a:noFill/>
        </p:spPr>
        <p:txBody>
          <a:bodyPr wrap="square" rtlCol="0">
            <a:spAutoFit/>
          </a:bodyPr>
          <a:lstStyle/>
          <a:p>
            <a:r>
              <a:rPr lang="zh-CN" altLang="en-US" sz="2000" dirty="0">
                <a:solidFill>
                  <a:srgbClr val="FF0000"/>
                </a:solidFill>
              </a:rPr>
              <a:t>消除</a:t>
            </a:r>
          </a:p>
        </p:txBody>
      </p:sp>
    </p:spTree>
    <p:extLst>
      <p:ext uri="{BB962C8B-B14F-4D97-AF65-F5344CB8AC3E}">
        <p14:creationId xmlns:p14="http://schemas.microsoft.com/office/powerpoint/2010/main" val="12700128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210050470"/>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6268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0FC41AAF-A144-F24E-53D1-27D2075DE9D9}"/>
              </a:ext>
            </a:extLst>
          </p:cNvPr>
          <p:cNvSpPr txBox="1"/>
          <p:nvPr/>
        </p:nvSpPr>
        <p:spPr>
          <a:xfrm>
            <a:off x="6268896" y="1942496"/>
            <a:ext cx="3197319" cy="400110"/>
          </a:xfrm>
          <a:prstGeom prst="rect">
            <a:avLst/>
          </a:prstGeom>
          <a:noFill/>
        </p:spPr>
        <p:txBody>
          <a:bodyPr wrap="square" rtlCol="0">
            <a:spAutoFit/>
          </a:bodyPr>
          <a:lstStyle/>
          <a:p>
            <a:r>
              <a:rPr lang="zh-CN" altLang="en-US" sz="2000" dirty="0">
                <a:solidFill>
                  <a:srgbClr val="FF0000"/>
                </a:solidFill>
              </a:rPr>
              <a:t>优先级低，运算</a:t>
            </a:r>
          </a:p>
        </p:txBody>
      </p:sp>
    </p:spTree>
    <p:extLst>
      <p:ext uri="{BB962C8B-B14F-4D97-AF65-F5344CB8AC3E}">
        <p14:creationId xmlns:p14="http://schemas.microsoft.com/office/powerpoint/2010/main" val="26590461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2647600334"/>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solidFill>
                            <a:srgbClr val="0070C0"/>
                          </a:solidFill>
                          <a:latin typeface="Cambria Math" panose="02040503050406030204" pitchFamily="18" charset="0"/>
                        </a:rPr>
                        <a:t>(5+6)*(9/3)</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3519118323"/>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sp>
        <p:nvSpPr>
          <p:cNvPr id="3" name="文本框 2">
            <a:extLst>
              <a:ext uri="{FF2B5EF4-FFF2-40B4-BE49-F238E27FC236}">
                <a16:creationId xmlns:a16="http://schemas.microsoft.com/office/drawing/2014/main" id="{B97581E2-A197-330A-3A59-98B2061B34DA}"/>
              </a:ext>
            </a:extLst>
          </p:cNvPr>
          <p:cNvSpPr txBox="1"/>
          <p:nvPr/>
        </p:nvSpPr>
        <p:spPr>
          <a:xfrm>
            <a:off x="6268896" y="1942496"/>
            <a:ext cx="3197319" cy="400110"/>
          </a:xfrm>
          <a:prstGeom prst="rect">
            <a:avLst/>
          </a:prstGeom>
          <a:noFill/>
        </p:spPr>
        <p:txBody>
          <a:bodyPr wrap="square" rtlCol="0">
            <a:spAutoFit/>
          </a:bodyPr>
          <a:lstStyle/>
          <a:p>
            <a:r>
              <a:rPr lang="zh-CN" altLang="en-US" sz="2000" dirty="0">
                <a:solidFill>
                  <a:srgbClr val="FF0000"/>
                </a:solidFill>
              </a:rPr>
              <a:t>括号成对</a:t>
            </a:r>
          </a:p>
        </p:txBody>
      </p:sp>
      <p:cxnSp>
        <p:nvCxnSpPr>
          <p:cNvPr id="4" name="直接箭头连接符 3">
            <a:extLst>
              <a:ext uri="{FF2B5EF4-FFF2-40B4-BE49-F238E27FC236}">
                <a16:creationId xmlns:a16="http://schemas.microsoft.com/office/drawing/2014/main" id="{9BC97B78-352D-1721-826C-E619D1C202E9}"/>
              </a:ext>
            </a:extLst>
          </p:cNvPr>
          <p:cNvCxnSpPr>
            <a:cxnSpLocks/>
          </p:cNvCxnSpPr>
          <p:nvPr/>
        </p:nvCxnSpPr>
        <p:spPr>
          <a:xfrm flipV="1">
            <a:off x="6268896"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8519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064805274"/>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r>
                        <a:rPr lang="en-US" altLang="zh-CN" sz="2400" b="1" dirty="0">
                          <a:solidFill>
                            <a:srgbClr val="FF0000"/>
                          </a:solidFill>
                          <a:latin typeface="Cambria Math" panose="02040503050406030204" pitchFamily="18" charset="0"/>
                        </a:rPr>
                        <a:t>)</a:t>
                      </a:r>
                      <a:endParaRPr lang="zh-CN" altLang="en-US" sz="2400" b="1" dirty="0">
                        <a:solidFill>
                          <a:srgbClr val="FF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661082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F2CBE7AC-9B64-A855-8AFA-ECCF684993EC}"/>
              </a:ext>
            </a:extLst>
          </p:cNvPr>
          <p:cNvSpPr txBox="1"/>
          <p:nvPr/>
        </p:nvSpPr>
        <p:spPr>
          <a:xfrm>
            <a:off x="6610825" y="1942496"/>
            <a:ext cx="3197319" cy="400110"/>
          </a:xfrm>
          <a:prstGeom prst="rect">
            <a:avLst/>
          </a:prstGeom>
          <a:noFill/>
        </p:spPr>
        <p:txBody>
          <a:bodyPr wrap="square" rtlCol="0">
            <a:spAutoFit/>
          </a:bodyPr>
          <a:lstStyle/>
          <a:p>
            <a:r>
              <a:rPr lang="zh-CN" altLang="en-US" sz="2000" dirty="0">
                <a:solidFill>
                  <a:srgbClr val="FF0000"/>
                </a:solidFill>
              </a:rPr>
              <a:t>消除</a:t>
            </a:r>
          </a:p>
        </p:txBody>
      </p:sp>
    </p:spTree>
    <p:extLst>
      <p:ext uri="{BB962C8B-B14F-4D97-AF65-F5344CB8AC3E}">
        <p14:creationId xmlns:p14="http://schemas.microsoft.com/office/powerpoint/2010/main" val="11028532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r>
                        <a:rPr lang="en-US" altLang="zh-CN" sz="2400" b="1" dirty="0">
                          <a:latin typeface="Cambria Math" panose="02040503050406030204" pitchFamily="18" charset="0"/>
                        </a:rPr>
                        <a:t>(5+6)*(9/3)</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4</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1205011405"/>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r>
                        <a:rPr lang="en-US" altLang="zh-CN" sz="2400" b="1" dirty="0">
                          <a:latin typeface="Cambria Math" panose="02040503050406030204" pitchFamily="18" charset="0"/>
                        </a:rPr>
                        <a:t>+</a:t>
                      </a: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6610825"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07A789CF-C8D3-26BF-E2B6-31DD2C30F356}"/>
              </a:ext>
            </a:extLst>
          </p:cNvPr>
          <p:cNvSpPr txBox="1"/>
          <p:nvPr/>
        </p:nvSpPr>
        <p:spPr>
          <a:xfrm>
            <a:off x="6610825" y="1942496"/>
            <a:ext cx="3255985" cy="400110"/>
          </a:xfrm>
          <a:prstGeom prst="rect">
            <a:avLst/>
          </a:prstGeom>
          <a:noFill/>
        </p:spPr>
        <p:txBody>
          <a:bodyPr wrap="square" rtlCol="0">
            <a:spAutoFit/>
          </a:bodyPr>
          <a:lstStyle/>
          <a:p>
            <a:r>
              <a:rPr lang="zh-CN" altLang="en-US" sz="2000" dirty="0">
                <a:solidFill>
                  <a:srgbClr val="FF0000"/>
                </a:solidFill>
              </a:rPr>
              <a:t>优先级相等，左结合，运算</a:t>
            </a:r>
          </a:p>
        </p:txBody>
      </p:sp>
    </p:spTree>
    <p:extLst>
      <p:ext uri="{BB962C8B-B14F-4D97-AF65-F5344CB8AC3E}">
        <p14:creationId xmlns:p14="http://schemas.microsoft.com/office/powerpoint/2010/main" val="26549768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用栈方式给出表达式的求值过程</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FCE546-D47C-D149-B40A-ED95AE56805F}"/>
              </a:ext>
            </a:extLst>
          </p:cNvPr>
          <p:cNvSpPr txBox="1"/>
          <p:nvPr/>
        </p:nvSpPr>
        <p:spPr>
          <a:xfrm>
            <a:off x="669925" y="847860"/>
            <a:ext cx="10850562" cy="941925"/>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altLang="zh-CN" sz="4200" b="1"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rPr>
              <a:t>4 + ( ( 5 + 6 ) * ( 9 / 3 ) ) – 8 / 2 + ( 5 – 3 ) * 4</a:t>
            </a:r>
          </a:p>
        </p:txBody>
      </p:sp>
      <p:graphicFrame>
        <p:nvGraphicFramePr>
          <p:cNvPr id="10" name="表格 9">
            <a:extLst>
              <a:ext uri="{FF2B5EF4-FFF2-40B4-BE49-F238E27FC236}">
                <a16:creationId xmlns:a16="http://schemas.microsoft.com/office/drawing/2014/main" id="{F78913F9-0E5D-97E7-5584-F8F8EFBA3D46}"/>
              </a:ext>
            </a:extLst>
          </p:cNvPr>
          <p:cNvGraphicFramePr>
            <a:graphicFrameLocks noGrp="1"/>
          </p:cNvGraphicFramePr>
          <p:nvPr>
            <p:extLst>
              <p:ext uri="{D42A27DB-BD31-4B8C-83A1-F6EECF244321}">
                <p14:modId xmlns:p14="http://schemas.microsoft.com/office/powerpoint/2010/main" val="3274803821"/>
              </p:ext>
            </p:extLst>
          </p:nvPr>
        </p:nvGraphicFramePr>
        <p:xfrm>
          <a:off x="669924"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400" b="1" dirty="0">
                          <a:solidFill>
                            <a:srgbClr val="0070C0"/>
                          </a:solidFill>
                          <a:latin typeface="Cambria Math" panose="02040503050406030204" pitchFamily="18" charset="0"/>
                        </a:rPr>
                        <a:t>4+(5+6)*(9/3)</a:t>
                      </a:r>
                      <a:endParaRPr lang="zh-CN" altLang="en-US" sz="2400" b="1" dirty="0">
                        <a:solidFill>
                          <a:srgbClr val="0070C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graphicFrame>
        <p:nvGraphicFramePr>
          <p:cNvPr id="11" name="表格 10">
            <a:extLst>
              <a:ext uri="{FF2B5EF4-FFF2-40B4-BE49-F238E27FC236}">
                <a16:creationId xmlns:a16="http://schemas.microsoft.com/office/drawing/2014/main" id="{178E8228-2E6D-661A-7078-CCAF631753B2}"/>
              </a:ext>
            </a:extLst>
          </p:cNvPr>
          <p:cNvGraphicFramePr>
            <a:graphicFrameLocks noGrp="1"/>
          </p:cNvGraphicFramePr>
          <p:nvPr>
            <p:extLst>
              <p:ext uri="{D42A27DB-BD31-4B8C-83A1-F6EECF244321}">
                <p14:modId xmlns:p14="http://schemas.microsoft.com/office/powerpoint/2010/main" val="97028519"/>
              </p:ext>
            </p:extLst>
          </p:nvPr>
        </p:nvGraphicFramePr>
        <p:xfrm>
          <a:off x="6577265" y="2516381"/>
          <a:ext cx="4944813" cy="4028794"/>
        </p:xfrm>
        <a:graphic>
          <a:graphicData uri="http://schemas.openxmlformats.org/drawingml/2006/table">
            <a:tbl>
              <a:tblPr firstRow="1" bandRow="1">
                <a:tableStyleId>{5940675A-B579-460E-94D1-54222C63F5DA}</a:tableStyleId>
              </a:tblPr>
              <a:tblGrid>
                <a:gridCol w="4944813">
                  <a:extLst>
                    <a:ext uri="{9D8B030D-6E8A-4147-A177-3AD203B41FA5}">
                      <a16:colId xmlns:a16="http://schemas.microsoft.com/office/drawing/2014/main" val="3732785779"/>
                    </a:ext>
                  </a:extLst>
                </a:gridCol>
              </a:tblGrid>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69080333"/>
                  </a:ext>
                </a:extLst>
              </a:tr>
              <a:tr h="575542">
                <a:tc>
                  <a:txBody>
                    <a:bodyPr/>
                    <a:lstStyle/>
                    <a:p>
                      <a:pPr algn="ctr"/>
                      <a:endParaRPr lang="en-US" altLang="zh-CN"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550269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563677"/>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2268393"/>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8619768"/>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172106"/>
                  </a:ext>
                </a:extLst>
              </a:tr>
              <a:tr h="575542">
                <a:tc>
                  <a:txBody>
                    <a:bodyPr/>
                    <a:lstStyle/>
                    <a:p>
                      <a:pPr algn="ctr"/>
                      <a:endParaRPr lang="zh-CN" altLang="en-US" sz="2400" b="1"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517692"/>
                  </a:ext>
                </a:extLst>
              </a:tr>
            </a:tbl>
          </a:graphicData>
        </a:graphic>
      </p:graphicFrame>
      <p:cxnSp>
        <p:nvCxnSpPr>
          <p:cNvPr id="13" name="直接箭头连接符 12">
            <a:extLst>
              <a:ext uri="{FF2B5EF4-FFF2-40B4-BE49-F238E27FC236}">
                <a16:creationId xmlns:a16="http://schemas.microsoft.com/office/drawing/2014/main" id="{21224273-E1F4-35F5-FB75-295068317D33}"/>
              </a:ext>
            </a:extLst>
          </p:cNvPr>
          <p:cNvCxnSpPr>
            <a:cxnSpLocks/>
          </p:cNvCxnSpPr>
          <p:nvPr/>
        </p:nvCxnSpPr>
        <p:spPr>
          <a:xfrm flipV="1">
            <a:off x="7002711" y="1706880"/>
            <a:ext cx="0" cy="635726"/>
          </a:xfrm>
          <a:prstGeom prst="straightConnector1">
            <a:avLst/>
          </a:prstGeom>
          <a:ln w="571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B8FDA9F2-3FA6-A4CD-2F27-D20107BAE6BC}"/>
              </a:ext>
            </a:extLst>
          </p:cNvPr>
          <p:cNvSpPr txBox="1"/>
          <p:nvPr/>
        </p:nvSpPr>
        <p:spPr>
          <a:xfrm>
            <a:off x="7002711" y="1942496"/>
            <a:ext cx="3255985" cy="400110"/>
          </a:xfrm>
          <a:prstGeom prst="rect">
            <a:avLst/>
          </a:prstGeom>
          <a:noFill/>
        </p:spPr>
        <p:txBody>
          <a:bodyPr wrap="square" rtlCol="0">
            <a:spAutoFit/>
          </a:bodyPr>
          <a:lstStyle/>
          <a:p>
            <a:r>
              <a:rPr lang="zh-CN" altLang="en-US" sz="2000" dirty="0">
                <a:solidFill>
                  <a:srgbClr val="FF0000"/>
                </a:solidFill>
              </a:rPr>
              <a:t>运算符进栈</a:t>
            </a:r>
          </a:p>
        </p:txBody>
      </p:sp>
    </p:spTree>
    <p:extLst>
      <p:ext uri="{BB962C8B-B14F-4D97-AF65-F5344CB8AC3E}">
        <p14:creationId xmlns:p14="http://schemas.microsoft.com/office/powerpoint/2010/main" val="3746827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等线 Light"/>
        <a:ea typeface="等线"/>
        <a:cs typeface=""/>
      </a:majorFont>
      <a:minorFont>
        <a:latin typeface="等线"/>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piwzmtsl">
      <a:dk1>
        <a:srgbClr val="000000"/>
      </a:dk1>
      <a:lt1>
        <a:srgbClr val="FFFFFF"/>
      </a:lt1>
      <a:dk2>
        <a:srgbClr val="768394"/>
      </a:dk2>
      <a:lt2>
        <a:srgbClr val="F0F0F0"/>
      </a:lt2>
      <a:accent1>
        <a:srgbClr val="1B145E"/>
      </a:accent1>
      <a:accent2>
        <a:srgbClr val="363994"/>
      </a:accent2>
      <a:accent3>
        <a:srgbClr val="4D68E8"/>
      </a:accent3>
      <a:accent4>
        <a:srgbClr val="FFBF00"/>
      </a:accent4>
      <a:accent5>
        <a:srgbClr val="4184F3"/>
      </a:accent5>
      <a:accent6>
        <a:srgbClr val="76839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2082</TotalTime>
  <Words>17791</Words>
  <Application>Microsoft Office PowerPoint</Application>
  <PresentationFormat>宽屏</PresentationFormat>
  <Paragraphs>1920</Paragraphs>
  <Slides>278</Slides>
  <Notes>1</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278</vt:i4>
      </vt:variant>
    </vt:vector>
  </HeadingPairs>
  <TitlesOfParts>
    <vt:vector size="293" baseType="lpstr">
      <vt:lpstr>Wingdings</vt:lpstr>
      <vt:lpstr>钉钉进步体</vt:lpstr>
      <vt:lpstr>宋体</vt:lpstr>
      <vt:lpstr>Consolas</vt:lpstr>
      <vt:lpstr>Arial</vt:lpstr>
      <vt:lpstr>等线 Light</vt:lpstr>
      <vt:lpstr>Times New Roman</vt:lpstr>
      <vt:lpstr>Cambria Math</vt:lpstr>
      <vt:lpstr>微软雅黑</vt:lpstr>
      <vt:lpstr>等线</vt:lpstr>
      <vt:lpstr>Calibri</vt:lpstr>
      <vt:lpstr>Office 主题​​</vt:lpstr>
      <vt:lpstr>主题5</vt:lpstr>
      <vt:lpstr>1_默认设计模板</vt:lpstr>
      <vt:lpstr>默认设计模板</vt:lpstr>
      <vt:lpstr>PowerPoint 演示文稿</vt:lpstr>
      <vt:lpstr>讲师介绍：王若兵</vt:lpstr>
      <vt:lpstr>讲师介绍：林继申</vt:lpstr>
      <vt:lpstr>PowerPoint 演示文稿</vt:lpstr>
      <vt:lpstr>PowerPoint 演示文稿</vt:lpstr>
      <vt:lpstr>原码、反码、补码的概念</vt:lpstr>
      <vt:lpstr>计算机为什么使用补码？</vt:lpstr>
      <vt:lpstr>计算机为什么使用补码？</vt:lpstr>
      <vt:lpstr>计算机为什么使用补码？</vt:lpstr>
      <vt:lpstr>补码的数学奥秘</vt:lpstr>
      <vt:lpstr>补码的数学奥秘</vt:lpstr>
      <vt:lpstr>补码的数学奥秘</vt:lpstr>
      <vt:lpstr>补码的数学奥秘</vt:lpstr>
      <vt:lpstr>补码的数学奥秘</vt:lpstr>
      <vt:lpstr>PowerPoint 演示文稿</vt:lpstr>
      <vt:lpstr>定点数</vt:lpstr>
      <vt:lpstr>IEEE754 – 浮点数统一标准</vt:lpstr>
      <vt:lpstr>IEEE754</vt:lpstr>
      <vt:lpstr>IEEE754</vt:lpstr>
      <vt:lpstr>PowerPoint 演示文稿</vt:lpstr>
      <vt:lpstr>规格化浮点数</vt:lpstr>
      <vt:lpstr>非规格化浮点数</vt:lpstr>
      <vt:lpstr>浮点数特殊值</vt:lpstr>
      <vt:lpstr>浮点数舍入</vt:lpstr>
      <vt:lpstr>浮点数舍入</vt:lpstr>
      <vt:lpstr>浮点数舍入</vt:lpstr>
      <vt:lpstr>浮点数舍入</vt:lpstr>
      <vt:lpstr>浮点数舍入</vt:lpstr>
      <vt:lpstr>尾数隐藏位（与有效数字位数有关）</vt:lpstr>
      <vt:lpstr>float型的有效数字位数问题</vt:lpstr>
      <vt:lpstr>float型的范围问题</vt:lpstr>
      <vt:lpstr>double型的有效数字位数问题</vt:lpstr>
      <vt:lpstr>double型的范围问题</vt:lpstr>
      <vt:lpstr>float型取6/7位的例子</vt:lpstr>
      <vt:lpstr>double型取15/16位的例子</vt:lpstr>
      <vt:lpstr>PowerPoint 演示文稿</vt:lpstr>
      <vt:lpstr>C++基本数据类型</vt:lpstr>
      <vt:lpstr>C++基本数据类型</vt:lpstr>
      <vt:lpstr>常量概念</vt:lpstr>
      <vt:lpstr>数值常量 – 整型常量</vt:lpstr>
      <vt:lpstr>数值常量 – 整型常量</vt:lpstr>
      <vt:lpstr>数值常量 – 浮点型常量</vt:lpstr>
      <vt:lpstr>字符常量</vt:lpstr>
      <vt:lpstr>汉字编码（面向对象程序设计大作业）</vt:lpstr>
      <vt:lpstr>字符常量</vt:lpstr>
      <vt:lpstr>字符常量</vt:lpstr>
      <vt:lpstr>字符常量</vt:lpstr>
      <vt:lpstr>字符串常量</vt:lpstr>
      <vt:lpstr>字符串常量</vt:lpstr>
      <vt:lpstr>符号常量</vt:lpstr>
      <vt:lpstr>变量的基本概念及其标识符</vt:lpstr>
      <vt:lpstr>整型变量的使用</vt:lpstr>
      <vt:lpstr>浮点型变量的使用</vt:lpstr>
      <vt:lpstr>字符型变量的使用</vt:lpstr>
      <vt:lpstr>常变量</vt:lpstr>
      <vt:lpstr>对无符号整数的补充</vt:lpstr>
      <vt:lpstr>PowerPoint 演示文稿</vt:lpstr>
      <vt:lpstr>C方式格式化输出函数printf的基本理解</vt:lpstr>
      <vt:lpstr>C方式格式化输出函数printf的基本理解</vt:lpstr>
      <vt:lpstr>C方式格式化输出函数scanf的基本理解</vt:lpstr>
      <vt:lpstr>C方式格式化输出函数scanf的基本理解</vt:lpstr>
      <vt:lpstr>C方式格式化输出函数scanf的基本理解</vt:lpstr>
      <vt:lpstr>C方式格式化输出函数scanf的基本理解</vt:lpstr>
      <vt:lpstr>PowerPoint 演示文稿</vt:lpstr>
      <vt:lpstr>PowerPoint 演示文稿</vt:lpstr>
      <vt:lpstr>PowerPoint 演示文稿</vt:lpstr>
      <vt:lpstr>getchar()函数使用要点</vt:lpstr>
      <vt:lpstr>PowerPoint 演示文稿</vt:lpstr>
      <vt:lpstr>PowerPoint 演示文稿</vt:lpstr>
      <vt:lpstr>示例：弹匣供弹</vt:lpstr>
      <vt:lpstr>示例：弹匣供弹</vt:lpstr>
      <vt:lpstr>栈的概念</vt:lpstr>
      <vt:lpstr>栈的概念</vt:lpstr>
      <vt:lpstr>入栈与出栈的概念</vt:lpstr>
      <vt:lpstr>链栈的C++类定义（后续课程内容学习）</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计算机如何计算表达式（后续课程内容学习）</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用栈方式给出表达式的求值过程</vt:lpstr>
      <vt:lpstr>计算机如何计算表达式（后续课程内容学习）</vt:lpstr>
      <vt:lpstr>计算机如何计算表达式（后续课程内容学习）</vt:lpstr>
      <vt:lpstr>复合赋值表达式</vt:lpstr>
      <vt:lpstr>未定义行为（Undefined Behavior）</vt:lpstr>
      <vt:lpstr>PowerPoint 演示文稿</vt:lpstr>
      <vt:lpstr>C++类型转换</vt:lpstr>
      <vt:lpstr>C++类型转换</vt:lpstr>
      <vt:lpstr>C++类型转换</vt:lpstr>
      <vt:lpstr>C++类型转换</vt:lpstr>
      <vt:lpstr>C++类型转换</vt:lpstr>
      <vt:lpstr>C++类型转换</vt:lpstr>
      <vt:lpstr>C++类型转换</vt:lpstr>
      <vt:lpstr>C++类型转换</vt:lpstr>
      <vt:lpstr>C++类型转换</vt:lpstr>
      <vt:lpstr>C++类型转换</vt:lpstr>
      <vt:lpstr>C++类型转换</vt:lpstr>
      <vt:lpstr>C++类型转换</vt:lpstr>
      <vt:lpstr>C++类型转换</vt:lpstr>
      <vt:lpstr>C++类型转换</vt:lpstr>
      <vt:lpstr>C++类型转换</vt:lpstr>
      <vt:lpstr>C++类型转换</vt:lpstr>
      <vt:lpstr>PowerPoint 演示文稿</vt:lpstr>
      <vt:lpstr>流的基本概念</vt:lpstr>
      <vt:lpstr>流的基本概念</vt:lpstr>
      <vt:lpstr>输入输出的基本概念</vt:lpstr>
      <vt:lpstr>输出流的基本操作</vt:lpstr>
      <vt:lpstr>PowerPoint 演示文稿</vt:lpstr>
      <vt:lpstr>PowerPoint 演示文稿</vt:lpstr>
      <vt:lpstr>PowerPoint 演示文稿</vt:lpstr>
      <vt:lpstr>PowerPoint 演示文稿</vt:lpstr>
      <vt:lpstr>输入流的基本操作</vt:lpstr>
      <vt:lpstr>输入流的基本操作</vt:lpstr>
      <vt:lpstr>输入流的基本操作</vt:lpstr>
      <vt:lpstr>输入流的基本操作</vt:lpstr>
      <vt:lpstr>输入流的基本操作</vt:lpstr>
      <vt:lpstr>输入流的基本操作</vt:lpstr>
      <vt:lpstr>输入流的基本操作</vt:lpstr>
      <vt:lpstr>输入流的基本操作</vt:lpstr>
      <vt:lpstr>输入流的基本操作</vt:lpstr>
      <vt:lpstr>输入流的基本操作</vt:lpstr>
      <vt:lpstr>输入流的基本操作</vt:lpstr>
      <vt:lpstr>输入流的基本操作</vt:lpstr>
      <vt:lpstr>输入流的基本操作</vt:lpstr>
      <vt:lpstr>输入流的基本操作</vt:lpstr>
      <vt:lpstr>C++方式输入输出的格式化控制</vt:lpstr>
      <vt:lpstr>PowerPoint 演示文稿</vt:lpstr>
      <vt:lpstr>PowerPoint 演示文稿</vt:lpstr>
      <vt:lpstr>文件结构（第04模块 函数）</vt:lpstr>
      <vt:lpstr>文件结构（第04模块 函数）</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 – 对齐</vt:lpstr>
      <vt:lpstr>程序的版式 – 对齐</vt:lpstr>
      <vt:lpstr>程序的版式 – 对齐</vt:lpstr>
      <vt:lpstr>程序的版式 – 对齐</vt:lpstr>
      <vt:lpstr>程序的版式 – 对齐</vt:lpstr>
      <vt:lpstr>程序的版式 – 对齐</vt:lpstr>
      <vt:lpstr>程序的版式 – 对齐</vt:lpstr>
      <vt:lpstr>程序的版式 – 对齐</vt:lpstr>
      <vt:lpstr>程序的版式 – 对齐</vt:lpstr>
      <vt:lpstr>程序的版式 – 对齐</vt:lpstr>
      <vt:lpstr>程序的版式 – 对齐</vt:lpstr>
      <vt:lpstr>程序的版式</vt:lpstr>
      <vt:lpstr>程序的版式</vt:lpstr>
      <vt:lpstr>程序的版式</vt:lpstr>
      <vt:lpstr>程序的版式</vt:lpstr>
      <vt:lpstr>程序的版式</vt:lpstr>
      <vt:lpstr>程序的版式</vt:lpstr>
      <vt:lpstr>程序的版式</vt:lpstr>
      <vt:lpstr>程序的版式</vt:lpstr>
      <vt:lpstr>命名规则</vt:lpstr>
      <vt:lpstr>命名规则</vt:lpstr>
      <vt:lpstr>命名规则</vt:lpstr>
      <vt:lpstr>命名规则</vt:lpstr>
      <vt:lpstr>命名规则</vt:lpstr>
      <vt:lpstr>命名规则</vt:lpstr>
      <vt:lpstr>命名规则</vt:lpstr>
      <vt:lpstr>命名规则</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常量</vt:lpstr>
      <vt:lpstr>常量</vt:lpstr>
      <vt:lpstr>常量</vt:lpstr>
      <vt:lpstr>常量</vt:lpstr>
      <vt:lpstr>函数设计（第04模块 函数）</vt:lpstr>
      <vt:lpstr>PowerPoint 演示文稿</vt:lpstr>
      <vt:lpstr>课程总体框架</vt:lpstr>
      <vt:lpstr>高级语言程序设计 – 期中大作业</vt:lpstr>
      <vt:lpstr>高级语言程序设计 – 期末大作业</vt:lpstr>
      <vt:lpstr>高级语言程序设计 – 期末大作业</vt:lpstr>
      <vt:lpstr>面向对象程序设计（OOP）</vt:lpstr>
      <vt:lpstr>面向对象程序设计（OOP）</vt:lpstr>
      <vt:lpstr>面向对象程序设计（OOP）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 eyes</dc:creator>
  <cp:lastModifiedBy>Lin Minmus</cp:lastModifiedBy>
  <cp:revision>87</cp:revision>
  <dcterms:created xsi:type="dcterms:W3CDTF">2022-02-24T12:47:33Z</dcterms:created>
  <dcterms:modified xsi:type="dcterms:W3CDTF">2025-03-16T08:40:55Z</dcterms:modified>
</cp:coreProperties>
</file>